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6" r:id="rId10"/>
    <p:sldId id="267" r:id="rId11"/>
    <p:sldId id="269" r:id="rId12"/>
    <p:sldId id="270" r:id="rId13"/>
    <p:sldId id="271" r:id="rId14"/>
    <p:sldId id="272" r:id="rId15"/>
    <p:sldId id="273" r:id="rId16"/>
    <p:sldId id="274" r:id="rId17"/>
    <p:sldId id="275" r:id="rId18"/>
    <p:sldId id="277" r:id="rId19"/>
    <p:sldId id="276"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4" d="100"/>
          <a:sy n="94" d="100"/>
        </p:scale>
        <p:origin x="-112" y="-4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06040A78-2A4B-4566-8626-79DE0D4C1085}" type="datetimeFigureOut">
              <a:rPr lang="en-US" smtClean="0"/>
              <a:t>8/15/20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8/15/20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8/15/20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8/15/20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8/15/20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8/15/20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06040A78-2A4B-4566-8626-79DE0D4C1085}" type="datetimeFigureOut">
              <a:rPr lang="en-US" smtClean="0"/>
              <a:t>8/15/20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040A78-2A4B-4566-8626-79DE0D4C1085}" type="datetimeFigureOut">
              <a:rPr lang="en-US" smtClean="0"/>
              <a:t>8/15/20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6040A78-2A4B-4566-8626-79DE0D4C1085}" type="datetimeFigureOut">
              <a:rPr lang="en-US" smtClean="0"/>
              <a:t>8/15/20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6040A78-2A4B-4566-8626-79DE0D4C1085}" type="datetimeFigureOut">
              <a:rPr lang="en-US" smtClean="0"/>
              <a:t>8/15/20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C526B6-F861-4D54-BBE9-4BB519D3F342}" type="slidenum">
              <a:rPr lang="en-US" smtClean="0"/>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6040A78-2A4B-4566-8626-79DE0D4C1085}" type="datetimeFigureOut">
              <a:rPr lang="en-US" smtClean="0"/>
              <a:t>8/15/20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6040A78-2A4B-4566-8626-79DE0D4C1085}" type="datetimeFigureOut">
              <a:rPr lang="en-US" smtClean="0"/>
              <a:t>8/15/20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8/15/20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3EC526B6-F861-4D54-BBE9-4BB519D3F3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06040A78-2A4B-4566-8626-79DE0D4C1085}" type="datetimeFigureOut">
              <a:rPr lang="en-US" smtClean="0"/>
              <a:t>8/15/20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3EC526B6-F861-4D54-BBE9-4BB519D3F342}" type="slidenum">
              <a:rPr lang="en-US" smtClean="0"/>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osha.gov/whistleblower/WBComplaint.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latin typeface="Arial Black"/>
                <a:cs typeface="Arial Black"/>
              </a:rPr>
              <a:t>New Employee Orientation</a:t>
            </a:r>
            <a:endParaRPr lang="en-US" sz="4800" dirty="0">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t>[</a:t>
            </a:r>
            <a:r>
              <a:rPr lang="en-US" i="1" dirty="0" smtClean="0"/>
              <a:t>Your Company Name</a:t>
            </a:r>
            <a:r>
              <a:rPr lang="en-US" dirty="0" smtClean="0"/>
              <a:t>]</a:t>
            </a:r>
          </a:p>
          <a:p>
            <a:r>
              <a:rPr lang="en-US" dirty="0" smtClean="0"/>
              <a:t>[</a:t>
            </a:r>
            <a:r>
              <a:rPr lang="en-US" i="1" dirty="0" smtClean="0"/>
              <a:t>Year</a:t>
            </a:r>
            <a:r>
              <a:rPr lang="en-US" dirty="0" smtClean="0"/>
              <a:t>]</a:t>
            </a:r>
            <a:endParaRPr lang="en-US" dirty="0"/>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chemeClr val="tx2"/>
                </a:solidFill>
              </a:rPr>
              <a:t>[</a:t>
            </a:r>
            <a:r>
              <a:rPr lang="en-US" sz="3200" i="1" dirty="0" smtClean="0">
                <a:solidFill>
                  <a:schemeClr val="tx2"/>
                </a:solidFill>
              </a:rPr>
              <a:t>Company Logo</a:t>
            </a:r>
            <a:r>
              <a:rPr lang="en-US" sz="3200" dirty="0" smtClean="0">
                <a:solidFill>
                  <a:schemeClr val="tx2"/>
                </a:solidFill>
              </a:rPr>
              <a:t>]</a:t>
            </a:r>
            <a:endParaRPr lang="en-US" sz="3200" dirty="0">
              <a:solidFill>
                <a:schemeClr val="tx2"/>
              </a:solidFill>
            </a:endParaRPr>
          </a:p>
        </p:txBody>
      </p:sp>
    </p:spTree>
    <p:extLst>
      <p:ext uri="{BB962C8B-B14F-4D97-AF65-F5344CB8AC3E}">
        <p14:creationId xmlns:p14="http://schemas.microsoft.com/office/powerpoint/2010/main" val="3053769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Conduct </a:t>
            </a:r>
            <a:r>
              <a:rPr lang="en-US" dirty="0" err="1" smtClean="0">
                <a:latin typeface="+mj-lt"/>
              </a:rPr>
              <a:t>vs</a:t>
            </a:r>
            <a:r>
              <a:rPr lang="en-US" dirty="0" smtClean="0">
                <a:latin typeface="+mj-lt"/>
              </a:rPr>
              <a:t> Ethics</a:t>
            </a:r>
            <a:endParaRPr lang="en-US" dirty="0">
              <a:latin typeface="+mj-lt"/>
            </a:endParaRPr>
          </a:p>
        </p:txBody>
      </p:sp>
      <p:sp>
        <p:nvSpPr>
          <p:cNvPr id="3" name="Text Placeholder 2"/>
          <p:cNvSpPr>
            <a:spLocks noGrp="1"/>
          </p:cNvSpPr>
          <p:nvPr>
            <p:ph type="body" idx="1"/>
          </p:nvPr>
        </p:nvSpPr>
        <p:spPr/>
        <p:txBody>
          <a:bodyPr/>
          <a:lstStyle/>
          <a:p>
            <a:r>
              <a:rPr lang="en-US" dirty="0" smtClean="0"/>
              <a:t>Code of Conduct</a:t>
            </a:r>
            <a:endParaRPr lang="en-US" dirty="0"/>
          </a:p>
        </p:txBody>
      </p:sp>
      <p:sp>
        <p:nvSpPr>
          <p:cNvPr id="4" name="Content Placeholder 3"/>
          <p:cNvSpPr>
            <a:spLocks noGrp="1"/>
          </p:cNvSpPr>
          <p:nvPr>
            <p:ph sz="half" idx="2"/>
          </p:nvPr>
        </p:nvSpPr>
        <p:spPr>
          <a:xfrm>
            <a:off x="777240" y="2590799"/>
            <a:ext cx="3566160" cy="3934518"/>
          </a:xfrm>
        </p:spPr>
        <p:txBody>
          <a:bodyPr/>
          <a:lstStyle/>
          <a:p>
            <a:pPr>
              <a:spcBef>
                <a:spcPts val="0"/>
              </a:spcBef>
            </a:pPr>
            <a:r>
              <a:rPr lang="en-US" dirty="0" smtClean="0"/>
              <a:t>Establishes which behaviors are appropriate.</a:t>
            </a:r>
          </a:p>
          <a:p>
            <a:pPr>
              <a:spcBef>
                <a:spcPts val="0"/>
              </a:spcBef>
            </a:pPr>
            <a:r>
              <a:rPr lang="en-US" dirty="0" smtClean="0"/>
              <a:t>Specific to a particular business</a:t>
            </a:r>
          </a:p>
          <a:p>
            <a:pPr>
              <a:spcBef>
                <a:spcPts val="0"/>
              </a:spcBef>
            </a:pPr>
            <a:r>
              <a:rPr lang="en-US" dirty="0" smtClean="0"/>
              <a:t>Instructed by policy</a:t>
            </a:r>
          </a:p>
          <a:p>
            <a:pPr>
              <a:spcBef>
                <a:spcPts val="0"/>
              </a:spcBef>
            </a:pPr>
            <a:r>
              <a:rPr lang="en-US" dirty="0" smtClean="0"/>
              <a:t>Legally enforceable</a:t>
            </a:r>
          </a:p>
          <a:p>
            <a:pPr>
              <a:spcBef>
                <a:spcPts val="0"/>
              </a:spcBef>
            </a:pPr>
            <a:r>
              <a:rPr lang="en-US" dirty="0" smtClean="0"/>
              <a:t>Compliance based</a:t>
            </a:r>
          </a:p>
          <a:p>
            <a:pPr>
              <a:spcBef>
                <a:spcPts val="0"/>
              </a:spcBef>
            </a:pPr>
            <a:r>
              <a:rPr lang="en-US" dirty="0" smtClean="0"/>
              <a:t>Issued by legislators &amp; enforced by regulators</a:t>
            </a:r>
          </a:p>
          <a:p>
            <a:pPr>
              <a:spcBef>
                <a:spcPts val="0"/>
              </a:spcBef>
            </a:pPr>
            <a:r>
              <a:rPr lang="en-US" dirty="0" smtClean="0"/>
              <a:t>Published in statutes</a:t>
            </a:r>
          </a:p>
          <a:p>
            <a:endParaRPr lang="en-US" dirty="0"/>
          </a:p>
        </p:txBody>
      </p:sp>
      <p:sp>
        <p:nvSpPr>
          <p:cNvPr id="5" name="Text Placeholder 4"/>
          <p:cNvSpPr>
            <a:spLocks noGrp="1"/>
          </p:cNvSpPr>
          <p:nvPr>
            <p:ph type="body" sz="quarter" idx="3"/>
          </p:nvPr>
        </p:nvSpPr>
        <p:spPr/>
        <p:txBody>
          <a:bodyPr/>
          <a:lstStyle/>
          <a:p>
            <a:r>
              <a:rPr lang="en-US" dirty="0" smtClean="0"/>
              <a:t>Code of Ethics</a:t>
            </a:r>
            <a:endParaRPr lang="en-US" dirty="0"/>
          </a:p>
        </p:txBody>
      </p:sp>
      <p:sp>
        <p:nvSpPr>
          <p:cNvPr id="6" name="Content Placeholder 5"/>
          <p:cNvSpPr>
            <a:spLocks noGrp="1"/>
          </p:cNvSpPr>
          <p:nvPr>
            <p:ph sz="quarter" idx="4"/>
          </p:nvPr>
        </p:nvSpPr>
        <p:spPr>
          <a:xfrm>
            <a:off x="4766048" y="2590799"/>
            <a:ext cx="3566160" cy="3934518"/>
          </a:xfrm>
        </p:spPr>
        <p:txBody>
          <a:bodyPr>
            <a:normAutofit lnSpcReduction="10000"/>
          </a:bodyPr>
          <a:lstStyle/>
          <a:p>
            <a:pPr>
              <a:spcBef>
                <a:spcPts val="0"/>
              </a:spcBef>
            </a:pPr>
            <a:r>
              <a:rPr lang="en-US" dirty="0"/>
              <a:t>P</a:t>
            </a:r>
            <a:r>
              <a:rPr lang="en-US" dirty="0" smtClean="0"/>
              <a:t>rovides guidance to influence </a:t>
            </a:r>
            <a:r>
              <a:rPr lang="en-US" dirty="0"/>
              <a:t>decision making</a:t>
            </a:r>
            <a:r>
              <a:rPr lang="en-US" dirty="0" smtClean="0"/>
              <a:t>.</a:t>
            </a:r>
          </a:p>
          <a:p>
            <a:pPr>
              <a:spcBef>
                <a:spcPts val="0"/>
              </a:spcBef>
            </a:pPr>
            <a:r>
              <a:rPr lang="en-US" dirty="0" smtClean="0"/>
              <a:t>General to all business</a:t>
            </a:r>
          </a:p>
          <a:p>
            <a:pPr>
              <a:spcBef>
                <a:spcPts val="0"/>
              </a:spcBef>
            </a:pPr>
            <a:r>
              <a:rPr lang="en-US" dirty="0" smtClean="0"/>
              <a:t>Expected by judgment</a:t>
            </a:r>
          </a:p>
          <a:p>
            <a:pPr>
              <a:spcBef>
                <a:spcPts val="0"/>
              </a:spcBef>
            </a:pPr>
            <a:r>
              <a:rPr lang="en-US" dirty="0" smtClean="0"/>
              <a:t>Encouraged self-regulated</a:t>
            </a:r>
          </a:p>
          <a:p>
            <a:pPr>
              <a:spcBef>
                <a:spcPts val="0"/>
              </a:spcBef>
            </a:pPr>
            <a:r>
              <a:rPr lang="en-US" dirty="0" smtClean="0"/>
              <a:t>Value based</a:t>
            </a:r>
          </a:p>
          <a:p>
            <a:pPr>
              <a:spcBef>
                <a:spcPts val="0"/>
              </a:spcBef>
            </a:pPr>
            <a:r>
              <a:rPr lang="en-US" dirty="0" smtClean="0"/>
              <a:t>Established and maintained by industry associations</a:t>
            </a:r>
          </a:p>
          <a:p>
            <a:pPr>
              <a:spcBef>
                <a:spcPts val="0"/>
              </a:spcBef>
            </a:pPr>
            <a:r>
              <a:rPr lang="en-US" dirty="0" smtClean="0"/>
              <a:t>Published as guidelines</a:t>
            </a:r>
            <a:endParaRPr lang="en-US" dirty="0"/>
          </a:p>
        </p:txBody>
      </p:sp>
    </p:spTree>
    <p:extLst>
      <p:ext uri="{BB962C8B-B14F-4D97-AF65-F5344CB8AC3E}">
        <p14:creationId xmlns:p14="http://schemas.microsoft.com/office/powerpoint/2010/main" val="1535963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Violations</a:t>
            </a:r>
            <a:endParaRPr lang="en-US" dirty="0">
              <a:latin typeface="+mj-lt"/>
            </a:endParaRPr>
          </a:p>
        </p:txBody>
      </p:sp>
      <p:sp>
        <p:nvSpPr>
          <p:cNvPr id="3" name="Content Placeholder 2"/>
          <p:cNvSpPr>
            <a:spLocks noGrp="1"/>
          </p:cNvSpPr>
          <p:nvPr>
            <p:ph idx="1"/>
          </p:nvPr>
        </p:nvSpPr>
        <p:spPr>
          <a:xfrm>
            <a:off x="792162" y="1977725"/>
            <a:ext cx="7570787" cy="4289611"/>
          </a:xfrm>
        </p:spPr>
        <p:txBody>
          <a:bodyPr/>
          <a:lstStyle/>
          <a:p>
            <a:r>
              <a:rPr lang="en-US" dirty="0" smtClean="0"/>
              <a:t>If there is a violation of the </a:t>
            </a:r>
            <a:r>
              <a:rPr lang="en-US" dirty="0"/>
              <a:t>code of </a:t>
            </a:r>
            <a:r>
              <a:rPr lang="en-US" dirty="0" smtClean="0"/>
              <a:t>conduct, it must </a:t>
            </a:r>
            <a:r>
              <a:rPr lang="en-US" dirty="0"/>
              <a:t>be determined if the violation was intentional, neglectful, or due to either a lack of training or lack of resources</a:t>
            </a:r>
            <a:r>
              <a:rPr lang="en-US" dirty="0" smtClean="0"/>
              <a:t>.</a:t>
            </a:r>
          </a:p>
          <a:p>
            <a:r>
              <a:rPr lang="en-US" dirty="0"/>
              <a:t>Code of Conduct </a:t>
            </a:r>
            <a:r>
              <a:rPr lang="en-US" dirty="0" smtClean="0"/>
              <a:t>is </a:t>
            </a:r>
            <a:r>
              <a:rPr lang="en-US" dirty="0"/>
              <a:t>a guide to help employees know how the company expects you to behave.  However, if it is a replacement for socially accepted moral and ethical behavior both in and out of the workplace</a:t>
            </a:r>
            <a:r>
              <a:rPr lang="en-US" dirty="0" smtClean="0"/>
              <a:t>.</a:t>
            </a:r>
          </a:p>
          <a:p>
            <a:endParaRPr lang="en-US" dirty="0"/>
          </a:p>
          <a:p>
            <a:endParaRPr lang="en-US" dirty="0"/>
          </a:p>
        </p:txBody>
      </p:sp>
    </p:spTree>
    <p:extLst>
      <p:ext uri="{BB962C8B-B14F-4D97-AF65-F5344CB8AC3E}">
        <p14:creationId xmlns:p14="http://schemas.microsoft.com/office/powerpoint/2010/main" val="2844441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You are Part of the Company</a:t>
            </a:r>
            <a:endParaRPr lang="en-US" dirty="0">
              <a:latin typeface="+mj-lt"/>
            </a:endParaRPr>
          </a:p>
        </p:txBody>
      </p:sp>
      <p:sp>
        <p:nvSpPr>
          <p:cNvPr id="3" name="Content Placeholder 2"/>
          <p:cNvSpPr>
            <a:spLocks noGrp="1"/>
          </p:cNvSpPr>
          <p:nvPr>
            <p:ph idx="1"/>
          </p:nvPr>
        </p:nvSpPr>
        <p:spPr>
          <a:xfrm>
            <a:off x="792162" y="2072295"/>
            <a:ext cx="7570787" cy="4289611"/>
          </a:xfrm>
        </p:spPr>
        <p:txBody>
          <a:bodyPr/>
          <a:lstStyle/>
          <a:p>
            <a:r>
              <a:rPr lang="en-US" dirty="0" smtClean="0"/>
              <a:t>As </a:t>
            </a:r>
            <a:r>
              <a:rPr lang="en-US" dirty="0"/>
              <a:t>an </a:t>
            </a:r>
            <a:r>
              <a:rPr lang="en-US" dirty="0" smtClean="0"/>
              <a:t>employee, you </a:t>
            </a:r>
            <a:r>
              <a:rPr lang="en-US" dirty="0"/>
              <a:t>are a representative of the company, regardless </a:t>
            </a:r>
            <a:r>
              <a:rPr lang="en-US" dirty="0" smtClean="0"/>
              <a:t>of whether </a:t>
            </a:r>
            <a:r>
              <a:rPr lang="en-US" dirty="0"/>
              <a:t>you are on the lock.  </a:t>
            </a:r>
            <a:endParaRPr lang="en-US" dirty="0" smtClean="0"/>
          </a:p>
          <a:p>
            <a:r>
              <a:rPr lang="en-US" dirty="0" smtClean="0"/>
              <a:t>If </a:t>
            </a:r>
            <a:r>
              <a:rPr lang="en-US" dirty="0"/>
              <a:t>you commit a crime, or make </a:t>
            </a:r>
            <a:r>
              <a:rPr lang="en-US" dirty="0" smtClean="0"/>
              <a:t>racial, bigoted,  </a:t>
            </a:r>
            <a:r>
              <a:rPr lang="en-US" dirty="0"/>
              <a:t>or prejudicial statements on social media that affect the image or reputation of the company, there will be consequences. </a:t>
            </a:r>
          </a:p>
          <a:p>
            <a:endParaRPr lang="en-US" dirty="0"/>
          </a:p>
        </p:txBody>
      </p:sp>
    </p:spTree>
    <p:extLst>
      <p:ext uri="{BB962C8B-B14F-4D97-AF65-F5344CB8AC3E}">
        <p14:creationId xmlns:p14="http://schemas.microsoft.com/office/powerpoint/2010/main" val="2844819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Discipline</a:t>
            </a:r>
            <a:endParaRPr lang="en-US" dirty="0">
              <a:latin typeface="+mj-lt"/>
            </a:endParaRPr>
          </a:p>
        </p:txBody>
      </p:sp>
      <p:sp>
        <p:nvSpPr>
          <p:cNvPr id="3" name="Content Placeholder 2"/>
          <p:cNvSpPr>
            <a:spLocks noGrp="1"/>
          </p:cNvSpPr>
          <p:nvPr>
            <p:ph idx="1"/>
          </p:nvPr>
        </p:nvSpPr>
        <p:spPr>
          <a:xfrm>
            <a:off x="792162" y="2045275"/>
            <a:ext cx="7570787" cy="4155803"/>
          </a:xfrm>
        </p:spPr>
        <p:txBody>
          <a:bodyPr>
            <a:normAutofit/>
          </a:bodyPr>
          <a:lstStyle/>
          <a:p>
            <a:r>
              <a:rPr lang="en-US" dirty="0"/>
              <a:t>There is an approved disciplinary process and assessment of the violation.</a:t>
            </a:r>
          </a:p>
          <a:p>
            <a:pPr lvl="1"/>
            <a:r>
              <a:rPr lang="en-US" dirty="0"/>
              <a:t>Consequences of the violation depends on:</a:t>
            </a:r>
          </a:p>
          <a:p>
            <a:pPr lvl="1"/>
            <a:r>
              <a:rPr lang="en-US" dirty="0"/>
              <a:t>Type of violation</a:t>
            </a:r>
          </a:p>
          <a:p>
            <a:pPr lvl="1"/>
            <a:r>
              <a:rPr lang="en-US" dirty="0"/>
              <a:t>Severity of violation</a:t>
            </a:r>
          </a:p>
          <a:p>
            <a:pPr lvl="1"/>
            <a:r>
              <a:rPr lang="en-US" dirty="0"/>
              <a:t>Previous employee disciplines</a:t>
            </a:r>
          </a:p>
          <a:p>
            <a:pPr lvl="1"/>
            <a:r>
              <a:rPr lang="en-US" dirty="0"/>
              <a:t>Deliberateness of violation</a:t>
            </a:r>
          </a:p>
          <a:p>
            <a:pPr lvl="1"/>
            <a:r>
              <a:rPr lang="en-US" dirty="0"/>
              <a:t>Mitigating circumstances</a:t>
            </a:r>
          </a:p>
          <a:p>
            <a:endParaRPr lang="en-US" dirty="0"/>
          </a:p>
        </p:txBody>
      </p:sp>
    </p:spTree>
    <p:extLst>
      <p:ext uri="{BB962C8B-B14F-4D97-AF65-F5344CB8AC3E}">
        <p14:creationId xmlns:p14="http://schemas.microsoft.com/office/powerpoint/2010/main" val="2826612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Progressive Discipline </a:t>
            </a:r>
            <a:endParaRPr lang="en-US" dirty="0">
              <a:latin typeface="+mj-lt"/>
            </a:endParaRPr>
          </a:p>
        </p:txBody>
      </p:sp>
      <p:sp>
        <p:nvSpPr>
          <p:cNvPr id="3" name="Content Placeholder 2"/>
          <p:cNvSpPr>
            <a:spLocks noGrp="1"/>
          </p:cNvSpPr>
          <p:nvPr>
            <p:ph idx="1"/>
          </p:nvPr>
        </p:nvSpPr>
        <p:spPr>
          <a:xfrm>
            <a:off x="792162" y="1910175"/>
            <a:ext cx="7570787" cy="4289611"/>
          </a:xfrm>
        </p:spPr>
        <p:txBody>
          <a:bodyPr/>
          <a:lstStyle/>
          <a:p>
            <a:r>
              <a:rPr lang="en-US" dirty="0"/>
              <a:t>A</a:t>
            </a:r>
            <a:r>
              <a:rPr lang="en-US" dirty="0" smtClean="0"/>
              <a:t> </a:t>
            </a:r>
            <a:r>
              <a:rPr lang="en-US" dirty="0"/>
              <a:t>system of disciplinary actions that allow for increasingly severe penalties and actions to address repeated violations.  However, should a violation of the Code of Conduct be severe enough in and of itself, the company can escalate the discipline regardless of lower level disciplinary actions that are bypassed.  This can include immediate termination for a violation of sufficient severity.</a:t>
            </a:r>
          </a:p>
        </p:txBody>
      </p:sp>
    </p:spTree>
    <p:extLst>
      <p:ext uri="{BB962C8B-B14F-4D97-AF65-F5344CB8AC3E}">
        <p14:creationId xmlns:p14="http://schemas.microsoft.com/office/powerpoint/2010/main" val="3845458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Progressive Discipline </a:t>
            </a:r>
          </a:p>
        </p:txBody>
      </p:sp>
      <p:sp>
        <p:nvSpPr>
          <p:cNvPr id="3" name="Content Placeholder 2"/>
          <p:cNvSpPr>
            <a:spLocks noGrp="1"/>
          </p:cNvSpPr>
          <p:nvPr>
            <p:ph idx="1"/>
          </p:nvPr>
        </p:nvSpPr>
        <p:spPr>
          <a:xfrm>
            <a:off x="792162" y="2085805"/>
            <a:ext cx="7570787" cy="4289611"/>
          </a:xfrm>
        </p:spPr>
        <p:txBody>
          <a:bodyPr/>
          <a:lstStyle/>
          <a:p>
            <a:r>
              <a:rPr lang="en-US" dirty="0"/>
              <a:t>General Progressive Discipline includes:</a:t>
            </a:r>
          </a:p>
          <a:p>
            <a:pPr lvl="1">
              <a:spcBef>
                <a:spcPts val="2400"/>
              </a:spcBef>
            </a:pPr>
            <a:r>
              <a:rPr lang="en-US" dirty="0"/>
              <a:t>Verbal Warning</a:t>
            </a:r>
          </a:p>
          <a:p>
            <a:pPr lvl="1">
              <a:spcBef>
                <a:spcPts val="2400"/>
              </a:spcBef>
            </a:pPr>
            <a:r>
              <a:rPr lang="en-US" dirty="0"/>
              <a:t>Written Warning</a:t>
            </a:r>
          </a:p>
          <a:p>
            <a:pPr lvl="1">
              <a:spcBef>
                <a:spcPts val="2400"/>
              </a:spcBef>
            </a:pPr>
            <a:r>
              <a:rPr lang="en-US" dirty="0"/>
              <a:t>Suspension without pay</a:t>
            </a:r>
          </a:p>
          <a:p>
            <a:pPr lvl="1">
              <a:spcBef>
                <a:spcPts val="2400"/>
              </a:spcBef>
            </a:pPr>
            <a:r>
              <a:rPr lang="en-US" dirty="0"/>
              <a:t>Termination</a:t>
            </a:r>
          </a:p>
          <a:p>
            <a:endParaRPr lang="en-US" dirty="0"/>
          </a:p>
        </p:txBody>
      </p:sp>
    </p:spTree>
    <p:extLst>
      <p:ext uri="{BB962C8B-B14F-4D97-AF65-F5344CB8AC3E}">
        <p14:creationId xmlns:p14="http://schemas.microsoft.com/office/powerpoint/2010/main" val="2979439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Progressive Discipline </a:t>
            </a:r>
          </a:p>
        </p:txBody>
      </p:sp>
      <p:sp>
        <p:nvSpPr>
          <p:cNvPr id="3" name="Content Placeholder 2"/>
          <p:cNvSpPr>
            <a:spLocks noGrp="1"/>
          </p:cNvSpPr>
          <p:nvPr>
            <p:ph idx="1"/>
          </p:nvPr>
        </p:nvSpPr>
        <p:spPr/>
        <p:txBody>
          <a:bodyPr/>
          <a:lstStyle/>
          <a:p>
            <a:endParaRPr lang="en-US" dirty="0" smtClean="0"/>
          </a:p>
          <a:p>
            <a:r>
              <a:rPr lang="en-US" dirty="0" smtClean="0"/>
              <a:t>Progressive </a:t>
            </a:r>
            <a:r>
              <a:rPr lang="en-US" dirty="0"/>
              <a:t>Discipline is designed to provide training reinforcement, counseling, and documented awareness to the employee so he/she can be provided with the needed resources to correct the behavior or cause of the violation as to not repeat it again in the future.</a:t>
            </a:r>
          </a:p>
          <a:p>
            <a:endParaRPr lang="en-US" dirty="0"/>
          </a:p>
        </p:txBody>
      </p:sp>
    </p:spTree>
    <p:extLst>
      <p:ext uri="{BB962C8B-B14F-4D97-AF65-F5344CB8AC3E}">
        <p14:creationId xmlns:p14="http://schemas.microsoft.com/office/powerpoint/2010/main" val="3507514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Progressive Discipline</a:t>
            </a:r>
            <a:endParaRPr lang="en-US" dirty="0">
              <a:latin typeface="+mj-lt"/>
            </a:endParaRPr>
          </a:p>
        </p:txBody>
      </p:sp>
      <p:sp>
        <p:nvSpPr>
          <p:cNvPr id="3" name="Content Placeholder 2"/>
          <p:cNvSpPr>
            <a:spLocks noGrp="1"/>
          </p:cNvSpPr>
          <p:nvPr>
            <p:ph idx="1"/>
          </p:nvPr>
        </p:nvSpPr>
        <p:spPr/>
        <p:txBody>
          <a:bodyPr/>
          <a:lstStyle/>
          <a:p>
            <a:r>
              <a:rPr lang="en-US" dirty="0"/>
              <a:t>If there is a situation you feel you do not know how to appropriately handle, you should contact your manager.  If that person does not know what to do, he/she should contact the department supervisor.  If the supervisor does not know what to do, he/she should contact human resources or other appropriate administrator for advice on how best to proceed.</a:t>
            </a:r>
          </a:p>
          <a:p>
            <a:endParaRPr lang="en-US" dirty="0"/>
          </a:p>
        </p:txBody>
      </p:sp>
    </p:spTree>
    <p:extLst>
      <p:ext uri="{BB962C8B-B14F-4D97-AF65-F5344CB8AC3E}">
        <p14:creationId xmlns:p14="http://schemas.microsoft.com/office/powerpoint/2010/main" val="3655938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Topics of Conduct</a:t>
            </a:r>
            <a:endParaRPr lang="en-US" dirty="0">
              <a:latin typeface="+mj-lt"/>
            </a:endParaRPr>
          </a:p>
        </p:txBody>
      </p:sp>
      <p:sp>
        <p:nvSpPr>
          <p:cNvPr id="3" name="Content Placeholder 2"/>
          <p:cNvSpPr>
            <a:spLocks noGrp="1"/>
          </p:cNvSpPr>
          <p:nvPr>
            <p:ph sz="half" idx="1"/>
          </p:nvPr>
        </p:nvSpPr>
        <p:spPr>
          <a:xfrm>
            <a:off x="792162" y="1774825"/>
            <a:ext cx="3566160" cy="4858572"/>
          </a:xfrm>
        </p:spPr>
        <p:txBody>
          <a:bodyPr>
            <a:normAutofit/>
          </a:bodyPr>
          <a:lstStyle/>
          <a:p>
            <a:pPr lvl="0">
              <a:spcBef>
                <a:spcPts val="0"/>
              </a:spcBef>
            </a:pPr>
            <a:r>
              <a:rPr lang="en-US" sz="1400" dirty="0"/>
              <a:t>Office romances</a:t>
            </a:r>
          </a:p>
          <a:p>
            <a:pPr lvl="0">
              <a:spcBef>
                <a:spcPts val="0"/>
              </a:spcBef>
            </a:pPr>
            <a:r>
              <a:rPr lang="en-US" sz="1400" dirty="0"/>
              <a:t>Dress code</a:t>
            </a:r>
          </a:p>
          <a:p>
            <a:pPr lvl="0">
              <a:spcBef>
                <a:spcPts val="0"/>
              </a:spcBef>
            </a:pPr>
            <a:r>
              <a:rPr lang="en-US" sz="1400" dirty="0"/>
              <a:t>Attendance</a:t>
            </a:r>
          </a:p>
          <a:p>
            <a:pPr lvl="0">
              <a:spcBef>
                <a:spcPts val="0"/>
              </a:spcBef>
            </a:pPr>
            <a:r>
              <a:rPr lang="en-US" sz="1400" dirty="0"/>
              <a:t>Customer relations</a:t>
            </a:r>
          </a:p>
          <a:p>
            <a:pPr lvl="0">
              <a:spcBef>
                <a:spcPts val="0"/>
              </a:spcBef>
            </a:pPr>
            <a:r>
              <a:rPr lang="en-US" sz="1400" dirty="0"/>
              <a:t>Accountability </a:t>
            </a:r>
          </a:p>
          <a:p>
            <a:pPr lvl="0">
              <a:spcBef>
                <a:spcPts val="0"/>
              </a:spcBef>
            </a:pPr>
            <a:r>
              <a:rPr lang="en-US" sz="1400" dirty="0"/>
              <a:t>Social Media</a:t>
            </a:r>
          </a:p>
          <a:p>
            <a:pPr lvl="0">
              <a:spcBef>
                <a:spcPts val="0"/>
              </a:spcBef>
            </a:pPr>
            <a:r>
              <a:rPr lang="en-US" sz="1400" dirty="0"/>
              <a:t>Press engagement</a:t>
            </a:r>
          </a:p>
          <a:p>
            <a:pPr lvl="0">
              <a:spcBef>
                <a:spcPts val="0"/>
              </a:spcBef>
            </a:pPr>
            <a:r>
              <a:rPr lang="en-US" sz="1400" dirty="0"/>
              <a:t>Conflict of interests</a:t>
            </a:r>
          </a:p>
          <a:p>
            <a:pPr lvl="0">
              <a:spcBef>
                <a:spcPts val="0"/>
              </a:spcBef>
            </a:pPr>
            <a:r>
              <a:rPr lang="en-US" sz="1400" dirty="0"/>
              <a:t>Proprietary information and confidentiality</a:t>
            </a:r>
          </a:p>
          <a:p>
            <a:pPr lvl="0">
              <a:spcBef>
                <a:spcPts val="0"/>
              </a:spcBef>
            </a:pPr>
            <a:r>
              <a:rPr lang="en-US" sz="1400" dirty="0"/>
              <a:t>Drugs and alcohol use</a:t>
            </a:r>
          </a:p>
          <a:p>
            <a:pPr lvl="0">
              <a:spcBef>
                <a:spcPts val="0"/>
              </a:spcBef>
            </a:pPr>
            <a:r>
              <a:rPr lang="en-US" sz="1400" dirty="0"/>
              <a:t>Smoking on the job</a:t>
            </a:r>
          </a:p>
          <a:p>
            <a:pPr lvl="0">
              <a:spcBef>
                <a:spcPts val="0"/>
              </a:spcBef>
            </a:pPr>
            <a:r>
              <a:rPr lang="en-US" sz="1400" dirty="0"/>
              <a:t>Gifts and gratuities</a:t>
            </a:r>
          </a:p>
          <a:p>
            <a:pPr lvl="0">
              <a:spcBef>
                <a:spcPts val="0"/>
              </a:spcBef>
            </a:pPr>
            <a:r>
              <a:rPr lang="en-US" sz="1400" dirty="0"/>
              <a:t>Compliance</a:t>
            </a:r>
          </a:p>
          <a:p>
            <a:pPr lvl="0">
              <a:spcBef>
                <a:spcPts val="0"/>
              </a:spcBef>
            </a:pPr>
            <a:r>
              <a:rPr lang="en-US" sz="1400" dirty="0"/>
              <a:t>Intellectual property usage</a:t>
            </a:r>
            <a:endParaRPr lang="en-US" sz="1400" dirty="0"/>
          </a:p>
          <a:p>
            <a:pPr lvl="0">
              <a:spcBef>
                <a:spcPts val="0"/>
              </a:spcBef>
            </a:pPr>
            <a:r>
              <a:rPr lang="en-US" sz="1400" dirty="0"/>
              <a:t>Conflicts of interest</a:t>
            </a:r>
            <a:endParaRPr lang="en-US" sz="1400" dirty="0"/>
          </a:p>
          <a:p>
            <a:pPr lvl="0">
              <a:spcBef>
                <a:spcPts val="0"/>
              </a:spcBef>
            </a:pPr>
            <a:r>
              <a:rPr lang="en-US" sz="1400" dirty="0"/>
              <a:t>Asset protection</a:t>
            </a:r>
            <a:endParaRPr lang="en-US" sz="1400" dirty="0"/>
          </a:p>
          <a:p>
            <a:pPr lvl="0">
              <a:spcBef>
                <a:spcPts val="0"/>
              </a:spcBef>
            </a:pPr>
            <a:r>
              <a:rPr lang="en-US" sz="1400" dirty="0"/>
              <a:t>Company policies</a:t>
            </a:r>
            <a:endParaRPr lang="en-US" sz="1400" dirty="0"/>
          </a:p>
          <a:p>
            <a:pPr lvl="0">
              <a:spcBef>
                <a:spcPts val="0"/>
              </a:spcBef>
            </a:pPr>
            <a:r>
              <a:rPr lang="en-US" sz="1400" dirty="0"/>
              <a:t>Company </a:t>
            </a:r>
            <a:r>
              <a:rPr lang="en-US" sz="1400" dirty="0" smtClean="0"/>
              <a:t>culture</a:t>
            </a:r>
          </a:p>
          <a:p>
            <a:pPr lvl="0">
              <a:spcBef>
                <a:spcPts val="0"/>
              </a:spcBef>
            </a:pPr>
            <a:r>
              <a:rPr lang="en-US" sz="1400" dirty="0"/>
              <a:t>Industry compliance and regulation</a:t>
            </a:r>
          </a:p>
          <a:p>
            <a:pPr lvl="0">
              <a:spcBef>
                <a:spcPts val="0"/>
              </a:spcBef>
            </a:pPr>
            <a:r>
              <a:rPr lang="en-US" sz="1400" dirty="0"/>
              <a:t>Off duty expectation</a:t>
            </a:r>
          </a:p>
          <a:p>
            <a:pPr lvl="0">
              <a:spcBef>
                <a:spcPts val="0"/>
              </a:spcBef>
            </a:pPr>
            <a:r>
              <a:rPr lang="en-US" sz="1400" dirty="0"/>
              <a:t>Bribery</a:t>
            </a:r>
          </a:p>
          <a:p>
            <a:pPr lvl="0">
              <a:spcBef>
                <a:spcPts val="0"/>
              </a:spcBef>
            </a:pPr>
            <a:endParaRPr lang="en-US" sz="1200" dirty="0"/>
          </a:p>
          <a:p>
            <a:pPr>
              <a:spcBef>
                <a:spcPts val="0"/>
              </a:spcBef>
            </a:pPr>
            <a:endParaRPr lang="en-US" sz="1200" dirty="0"/>
          </a:p>
        </p:txBody>
      </p:sp>
      <p:sp>
        <p:nvSpPr>
          <p:cNvPr id="4" name="Content Placeholder 3"/>
          <p:cNvSpPr>
            <a:spLocks noGrp="1"/>
          </p:cNvSpPr>
          <p:nvPr>
            <p:ph sz="half" idx="2"/>
          </p:nvPr>
        </p:nvSpPr>
        <p:spPr>
          <a:xfrm>
            <a:off x="4766534" y="1774825"/>
            <a:ext cx="3566160" cy="4858572"/>
          </a:xfrm>
        </p:spPr>
        <p:txBody>
          <a:bodyPr>
            <a:normAutofit/>
          </a:bodyPr>
          <a:lstStyle/>
          <a:p>
            <a:pPr lvl="0">
              <a:spcBef>
                <a:spcPts val="0"/>
              </a:spcBef>
            </a:pPr>
            <a:r>
              <a:rPr lang="en-US" sz="1400" dirty="0"/>
              <a:t>Attendance expectations</a:t>
            </a:r>
            <a:endParaRPr lang="en-US" sz="1400" dirty="0"/>
          </a:p>
          <a:p>
            <a:pPr lvl="0">
              <a:spcBef>
                <a:spcPts val="0"/>
              </a:spcBef>
            </a:pPr>
            <a:r>
              <a:rPr lang="en-US" sz="1400" dirty="0"/>
              <a:t>Sexual and general harassment</a:t>
            </a:r>
            <a:endParaRPr lang="en-US" sz="1400" dirty="0"/>
          </a:p>
          <a:p>
            <a:pPr lvl="0">
              <a:spcBef>
                <a:spcPts val="0"/>
              </a:spcBef>
            </a:pPr>
            <a:r>
              <a:rPr lang="en-US" sz="1400" dirty="0"/>
              <a:t>Discrimination</a:t>
            </a:r>
            <a:endParaRPr lang="en-US" sz="1400" dirty="0"/>
          </a:p>
          <a:p>
            <a:pPr lvl="0">
              <a:spcBef>
                <a:spcPts val="0"/>
              </a:spcBef>
            </a:pPr>
            <a:r>
              <a:rPr lang="en-US" sz="1400" dirty="0"/>
              <a:t>Violence in the workplace</a:t>
            </a:r>
            <a:endParaRPr lang="en-US" sz="1400" dirty="0"/>
          </a:p>
          <a:p>
            <a:pPr lvl="0">
              <a:spcBef>
                <a:spcPts val="0"/>
              </a:spcBef>
            </a:pPr>
            <a:r>
              <a:rPr lang="en-US" sz="1400" dirty="0"/>
              <a:t>Cell phone and technology</a:t>
            </a:r>
            <a:endParaRPr lang="en-US" sz="1400" dirty="0"/>
          </a:p>
          <a:p>
            <a:pPr lvl="0">
              <a:spcBef>
                <a:spcPts val="0"/>
              </a:spcBef>
            </a:pPr>
            <a:r>
              <a:rPr lang="en-US" sz="1400" dirty="0"/>
              <a:t>Substance use</a:t>
            </a:r>
            <a:endParaRPr lang="en-US" sz="1400" dirty="0"/>
          </a:p>
          <a:p>
            <a:pPr lvl="0">
              <a:spcBef>
                <a:spcPts val="0"/>
              </a:spcBef>
            </a:pPr>
            <a:r>
              <a:rPr lang="en-US" sz="1400" dirty="0"/>
              <a:t>Dress code</a:t>
            </a:r>
            <a:endParaRPr lang="en-US" sz="1400" dirty="0"/>
          </a:p>
          <a:p>
            <a:pPr lvl="0">
              <a:spcBef>
                <a:spcPts val="0"/>
              </a:spcBef>
            </a:pPr>
            <a:r>
              <a:rPr lang="en-US" sz="1400" dirty="0"/>
              <a:t>Breaks</a:t>
            </a:r>
            <a:endParaRPr lang="en-US" sz="1400" dirty="0"/>
          </a:p>
          <a:p>
            <a:pPr lvl="0">
              <a:spcBef>
                <a:spcPts val="0"/>
              </a:spcBef>
            </a:pPr>
            <a:r>
              <a:rPr lang="en-US" sz="1400" dirty="0"/>
              <a:t>Disciplinary actions </a:t>
            </a:r>
            <a:endParaRPr lang="en-US" sz="1400" dirty="0"/>
          </a:p>
          <a:p>
            <a:pPr lvl="0">
              <a:spcBef>
                <a:spcPts val="0"/>
              </a:spcBef>
            </a:pPr>
            <a:r>
              <a:rPr lang="en-US" sz="1400" dirty="0"/>
              <a:t>Privacy policy</a:t>
            </a:r>
            <a:endParaRPr lang="en-US" sz="1400" dirty="0"/>
          </a:p>
          <a:p>
            <a:pPr lvl="0">
              <a:spcBef>
                <a:spcPts val="0"/>
              </a:spcBef>
            </a:pPr>
            <a:r>
              <a:rPr lang="en-US" sz="1400" dirty="0"/>
              <a:t>Equal opportunity</a:t>
            </a:r>
            <a:endParaRPr lang="en-US" sz="1400" dirty="0"/>
          </a:p>
          <a:p>
            <a:pPr lvl="0">
              <a:spcBef>
                <a:spcPts val="0"/>
              </a:spcBef>
            </a:pPr>
            <a:r>
              <a:rPr lang="en-US" sz="1400" dirty="0"/>
              <a:t>Grievances and complaints</a:t>
            </a:r>
            <a:endParaRPr lang="en-US" sz="1400" dirty="0"/>
          </a:p>
          <a:p>
            <a:pPr lvl="0">
              <a:spcBef>
                <a:spcPts val="0"/>
              </a:spcBef>
            </a:pPr>
            <a:r>
              <a:rPr lang="en-US" sz="1400" dirty="0"/>
              <a:t>Anti-bribery</a:t>
            </a:r>
            <a:endParaRPr lang="en-US" sz="1400" dirty="0"/>
          </a:p>
          <a:p>
            <a:pPr lvl="0">
              <a:spcBef>
                <a:spcPts val="0"/>
              </a:spcBef>
            </a:pPr>
            <a:r>
              <a:rPr lang="en-US" sz="1400" dirty="0"/>
              <a:t>Gifts and gratuities</a:t>
            </a:r>
            <a:endParaRPr lang="en-US" sz="1400" dirty="0"/>
          </a:p>
          <a:p>
            <a:pPr lvl="0">
              <a:spcBef>
                <a:spcPts val="0"/>
              </a:spcBef>
            </a:pPr>
            <a:r>
              <a:rPr lang="en-US" sz="1400" dirty="0"/>
              <a:t>Media inquiries and handling the press</a:t>
            </a:r>
            <a:endParaRPr lang="en-US" sz="1400" dirty="0"/>
          </a:p>
          <a:p>
            <a:pPr lvl="0">
              <a:spcBef>
                <a:spcPts val="0"/>
              </a:spcBef>
            </a:pPr>
            <a:r>
              <a:rPr lang="en-US" sz="1400" dirty="0"/>
              <a:t>Financial integrity and compliance</a:t>
            </a:r>
            <a:endParaRPr lang="en-US" sz="1400" dirty="0"/>
          </a:p>
          <a:p>
            <a:pPr lvl="0">
              <a:spcBef>
                <a:spcPts val="0"/>
              </a:spcBef>
            </a:pPr>
            <a:r>
              <a:rPr lang="en-US" sz="1400" dirty="0"/>
              <a:t>Data privacy </a:t>
            </a:r>
            <a:endParaRPr lang="en-US" sz="1400" dirty="0"/>
          </a:p>
          <a:p>
            <a:pPr lvl="0">
              <a:spcBef>
                <a:spcPts val="0"/>
              </a:spcBef>
            </a:pPr>
            <a:r>
              <a:rPr lang="en-US" sz="1400" dirty="0"/>
              <a:t>Use of social media, emails</a:t>
            </a:r>
            <a:endParaRPr lang="en-US" sz="1400" dirty="0"/>
          </a:p>
          <a:p>
            <a:pPr lvl="0">
              <a:spcBef>
                <a:spcPts val="0"/>
              </a:spcBef>
            </a:pPr>
            <a:r>
              <a:rPr lang="en-US" sz="1400" dirty="0"/>
              <a:t>Client and business partner code of conduct </a:t>
            </a:r>
            <a:endParaRPr lang="en-US" sz="1400" dirty="0"/>
          </a:p>
          <a:p>
            <a:pPr lvl="0">
              <a:spcBef>
                <a:spcPts val="0"/>
              </a:spcBef>
            </a:pPr>
            <a:r>
              <a:rPr lang="en-US" sz="1400" dirty="0"/>
              <a:t>Interoffice gossiping</a:t>
            </a:r>
            <a:endParaRPr lang="en-US" sz="1400" dirty="0"/>
          </a:p>
          <a:p>
            <a:pPr>
              <a:spcBef>
                <a:spcPts val="0"/>
              </a:spcBef>
            </a:pPr>
            <a:endParaRPr lang="en-US" sz="1200" dirty="0"/>
          </a:p>
        </p:txBody>
      </p:sp>
    </p:spTree>
    <p:extLst>
      <p:ext uri="{BB962C8B-B14F-4D97-AF65-F5344CB8AC3E}">
        <p14:creationId xmlns:p14="http://schemas.microsoft.com/office/powerpoint/2010/main" val="2985144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smtClean="0">
                <a:latin typeface="+mj-lt"/>
              </a:rPr>
              <a:t>Specific Code of Conduct</a:t>
            </a:r>
            <a:r>
              <a:rPr lang="en-US" dirty="0" smtClean="0"/>
              <a:t>]</a:t>
            </a:r>
            <a:endParaRPr lang="en-US" dirty="0">
              <a:latin typeface="+mj-lt"/>
            </a:endParaRPr>
          </a:p>
        </p:txBody>
      </p:sp>
      <p:sp>
        <p:nvSpPr>
          <p:cNvPr id="3" name="Content Placeholder 2"/>
          <p:cNvSpPr>
            <a:spLocks noGrp="1"/>
          </p:cNvSpPr>
          <p:nvPr>
            <p:ph idx="1"/>
          </p:nvPr>
        </p:nvSpPr>
        <p:spPr/>
        <p:txBody>
          <a:bodyPr/>
          <a:lstStyle/>
          <a:p>
            <a:endParaRPr lang="en-US" i="1" dirty="0" smtClean="0"/>
          </a:p>
          <a:p>
            <a:endParaRPr lang="en-US" i="1" dirty="0"/>
          </a:p>
          <a:p>
            <a:pPr marL="0" indent="0" algn="ctr">
              <a:buNone/>
            </a:pPr>
            <a:r>
              <a:rPr lang="en-US" i="1" dirty="0" smtClean="0"/>
              <a:t>[Insert your specific policy for a particular </a:t>
            </a:r>
          </a:p>
          <a:p>
            <a:pPr marL="0" indent="0" algn="ctr">
              <a:buNone/>
            </a:pPr>
            <a:r>
              <a:rPr lang="en-US" i="1" dirty="0" smtClean="0"/>
              <a:t>Code </a:t>
            </a:r>
            <a:r>
              <a:rPr lang="en-US" i="1" dirty="0"/>
              <a:t>of Conduct </a:t>
            </a:r>
            <a:r>
              <a:rPr lang="en-US" i="1" dirty="0" smtClean="0"/>
              <a:t>here]</a:t>
            </a:r>
            <a:r>
              <a:rPr lang="en-US" dirty="0" smtClean="0"/>
              <a:t> </a:t>
            </a:r>
            <a:endParaRPr lang="en-US" dirty="0"/>
          </a:p>
        </p:txBody>
      </p:sp>
    </p:spTree>
    <p:extLst>
      <p:ext uri="{BB962C8B-B14F-4D97-AF65-F5344CB8AC3E}">
        <p14:creationId xmlns:p14="http://schemas.microsoft.com/office/powerpoint/2010/main" val="3812163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854200" y="3308382"/>
            <a:ext cx="5446713" cy="1470025"/>
          </a:xfrm>
        </p:spPr>
        <p:txBody>
          <a:bodyPr/>
          <a:lstStyle/>
          <a:p>
            <a:r>
              <a:rPr lang="en-US" dirty="0" smtClean="0"/>
              <a:t>Code of Conduct</a:t>
            </a:r>
            <a:endParaRPr lang="en-US" dirty="0"/>
          </a:p>
        </p:txBody>
      </p:sp>
    </p:spTree>
    <p:extLst>
      <p:ext uri="{BB962C8B-B14F-4D97-AF65-F5344CB8AC3E}">
        <p14:creationId xmlns:p14="http://schemas.microsoft.com/office/powerpoint/2010/main" val="1044373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smtClean="0">
                <a:latin typeface="+mj-lt"/>
              </a:rPr>
              <a:t>Specific Code of Conduct</a:t>
            </a:r>
            <a:r>
              <a:rPr lang="en-US" dirty="0" smtClean="0"/>
              <a:t>]</a:t>
            </a:r>
            <a:endParaRPr lang="en-US" dirty="0">
              <a:latin typeface="+mj-lt"/>
            </a:endParaRPr>
          </a:p>
        </p:txBody>
      </p:sp>
      <p:sp>
        <p:nvSpPr>
          <p:cNvPr id="3" name="Content Placeholder 2"/>
          <p:cNvSpPr>
            <a:spLocks noGrp="1"/>
          </p:cNvSpPr>
          <p:nvPr>
            <p:ph idx="1"/>
          </p:nvPr>
        </p:nvSpPr>
        <p:spPr/>
        <p:txBody>
          <a:bodyPr/>
          <a:lstStyle/>
          <a:p>
            <a:endParaRPr lang="en-US" i="1" dirty="0" smtClean="0"/>
          </a:p>
          <a:p>
            <a:endParaRPr lang="en-US" i="1" dirty="0"/>
          </a:p>
          <a:p>
            <a:pPr marL="0" indent="0" algn="ctr">
              <a:buNone/>
            </a:pPr>
            <a:r>
              <a:rPr lang="en-US" i="1" dirty="0" smtClean="0"/>
              <a:t>[Insert your specific policy for a particular </a:t>
            </a:r>
          </a:p>
          <a:p>
            <a:pPr marL="0" indent="0" algn="ctr">
              <a:buNone/>
            </a:pPr>
            <a:r>
              <a:rPr lang="en-US" i="1" dirty="0" smtClean="0"/>
              <a:t>Code </a:t>
            </a:r>
            <a:r>
              <a:rPr lang="en-US" i="1" dirty="0"/>
              <a:t>of Conduct </a:t>
            </a:r>
            <a:r>
              <a:rPr lang="en-US" i="1" dirty="0" smtClean="0"/>
              <a:t>here]</a:t>
            </a:r>
            <a:r>
              <a:rPr lang="en-US" dirty="0" smtClean="0"/>
              <a:t> </a:t>
            </a:r>
            <a:endParaRPr lang="en-US" dirty="0"/>
          </a:p>
        </p:txBody>
      </p:sp>
    </p:spTree>
    <p:extLst>
      <p:ext uri="{BB962C8B-B14F-4D97-AF65-F5344CB8AC3E}">
        <p14:creationId xmlns:p14="http://schemas.microsoft.com/office/powerpoint/2010/main" val="2435954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smtClean="0">
                <a:latin typeface="+mj-lt"/>
              </a:rPr>
              <a:t>Specific Code of Conduct</a:t>
            </a:r>
            <a:r>
              <a:rPr lang="en-US" dirty="0" smtClean="0"/>
              <a:t>]</a:t>
            </a:r>
            <a:endParaRPr lang="en-US" dirty="0">
              <a:latin typeface="+mj-lt"/>
            </a:endParaRPr>
          </a:p>
        </p:txBody>
      </p:sp>
      <p:sp>
        <p:nvSpPr>
          <p:cNvPr id="3" name="Content Placeholder 2"/>
          <p:cNvSpPr>
            <a:spLocks noGrp="1"/>
          </p:cNvSpPr>
          <p:nvPr>
            <p:ph idx="1"/>
          </p:nvPr>
        </p:nvSpPr>
        <p:spPr/>
        <p:txBody>
          <a:bodyPr/>
          <a:lstStyle/>
          <a:p>
            <a:endParaRPr lang="en-US" i="1" dirty="0" smtClean="0"/>
          </a:p>
          <a:p>
            <a:endParaRPr lang="en-US" i="1" dirty="0"/>
          </a:p>
          <a:p>
            <a:pPr marL="0" indent="0" algn="ctr">
              <a:buNone/>
            </a:pPr>
            <a:r>
              <a:rPr lang="en-US" i="1" dirty="0" smtClean="0"/>
              <a:t>[Insert your specific policy for a particular </a:t>
            </a:r>
          </a:p>
          <a:p>
            <a:pPr marL="0" indent="0" algn="ctr">
              <a:buNone/>
            </a:pPr>
            <a:r>
              <a:rPr lang="en-US" i="1" dirty="0" smtClean="0"/>
              <a:t>Code </a:t>
            </a:r>
            <a:r>
              <a:rPr lang="en-US" i="1" dirty="0"/>
              <a:t>of Conduct </a:t>
            </a:r>
            <a:r>
              <a:rPr lang="en-US" i="1" dirty="0" smtClean="0"/>
              <a:t>here]</a:t>
            </a:r>
            <a:r>
              <a:rPr lang="en-US" dirty="0" smtClean="0"/>
              <a:t> </a:t>
            </a:r>
            <a:endParaRPr lang="en-US" dirty="0"/>
          </a:p>
        </p:txBody>
      </p:sp>
    </p:spTree>
    <p:extLst>
      <p:ext uri="{BB962C8B-B14F-4D97-AF65-F5344CB8AC3E}">
        <p14:creationId xmlns:p14="http://schemas.microsoft.com/office/powerpoint/2010/main" val="2435954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smtClean="0">
                <a:latin typeface="+mj-lt"/>
              </a:rPr>
              <a:t>Specific Code of Conduct</a:t>
            </a:r>
            <a:r>
              <a:rPr lang="en-US" dirty="0" smtClean="0"/>
              <a:t>]</a:t>
            </a:r>
            <a:endParaRPr lang="en-US" dirty="0">
              <a:latin typeface="+mj-lt"/>
            </a:endParaRPr>
          </a:p>
        </p:txBody>
      </p:sp>
      <p:sp>
        <p:nvSpPr>
          <p:cNvPr id="3" name="Content Placeholder 2"/>
          <p:cNvSpPr>
            <a:spLocks noGrp="1"/>
          </p:cNvSpPr>
          <p:nvPr>
            <p:ph idx="1"/>
          </p:nvPr>
        </p:nvSpPr>
        <p:spPr/>
        <p:txBody>
          <a:bodyPr/>
          <a:lstStyle/>
          <a:p>
            <a:endParaRPr lang="en-US" i="1" dirty="0" smtClean="0"/>
          </a:p>
          <a:p>
            <a:endParaRPr lang="en-US" i="1" dirty="0"/>
          </a:p>
          <a:p>
            <a:pPr marL="0" indent="0" algn="ctr">
              <a:buNone/>
            </a:pPr>
            <a:r>
              <a:rPr lang="en-US" i="1" dirty="0" smtClean="0"/>
              <a:t>[Insert your specific policy for a particular </a:t>
            </a:r>
          </a:p>
          <a:p>
            <a:pPr marL="0" indent="0" algn="ctr">
              <a:buNone/>
            </a:pPr>
            <a:r>
              <a:rPr lang="en-US" i="1" dirty="0" smtClean="0"/>
              <a:t>Code </a:t>
            </a:r>
            <a:r>
              <a:rPr lang="en-US" i="1" dirty="0"/>
              <a:t>of Conduct </a:t>
            </a:r>
            <a:r>
              <a:rPr lang="en-US" i="1" dirty="0" smtClean="0"/>
              <a:t>here]</a:t>
            </a:r>
            <a:r>
              <a:rPr lang="en-US" dirty="0" smtClean="0"/>
              <a:t> </a:t>
            </a:r>
            <a:endParaRPr lang="en-US" dirty="0"/>
          </a:p>
        </p:txBody>
      </p:sp>
    </p:spTree>
    <p:extLst>
      <p:ext uri="{BB962C8B-B14F-4D97-AF65-F5344CB8AC3E}">
        <p14:creationId xmlns:p14="http://schemas.microsoft.com/office/powerpoint/2010/main" val="2435954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smtClean="0">
                <a:latin typeface="+mj-lt"/>
              </a:rPr>
              <a:t>Specific Code of Conduct</a:t>
            </a:r>
            <a:r>
              <a:rPr lang="en-US" dirty="0" smtClean="0"/>
              <a:t>]</a:t>
            </a:r>
            <a:endParaRPr lang="en-US" dirty="0">
              <a:latin typeface="+mj-lt"/>
            </a:endParaRPr>
          </a:p>
        </p:txBody>
      </p:sp>
      <p:sp>
        <p:nvSpPr>
          <p:cNvPr id="3" name="Content Placeholder 2"/>
          <p:cNvSpPr>
            <a:spLocks noGrp="1"/>
          </p:cNvSpPr>
          <p:nvPr>
            <p:ph idx="1"/>
          </p:nvPr>
        </p:nvSpPr>
        <p:spPr/>
        <p:txBody>
          <a:bodyPr/>
          <a:lstStyle/>
          <a:p>
            <a:endParaRPr lang="en-US" i="1" dirty="0" smtClean="0"/>
          </a:p>
          <a:p>
            <a:endParaRPr lang="en-US" i="1" dirty="0"/>
          </a:p>
          <a:p>
            <a:pPr marL="0" indent="0" algn="ctr">
              <a:buNone/>
            </a:pPr>
            <a:r>
              <a:rPr lang="en-US" i="1" dirty="0" smtClean="0"/>
              <a:t>[Insert your specific policy for a particular </a:t>
            </a:r>
          </a:p>
          <a:p>
            <a:pPr marL="0" indent="0" algn="ctr">
              <a:buNone/>
            </a:pPr>
            <a:r>
              <a:rPr lang="en-US" i="1" dirty="0" smtClean="0"/>
              <a:t>Code </a:t>
            </a:r>
            <a:r>
              <a:rPr lang="en-US" i="1" dirty="0"/>
              <a:t>of Conduct </a:t>
            </a:r>
            <a:r>
              <a:rPr lang="en-US" i="1" dirty="0" smtClean="0"/>
              <a:t>here]</a:t>
            </a:r>
            <a:r>
              <a:rPr lang="en-US" dirty="0" smtClean="0"/>
              <a:t> </a:t>
            </a:r>
            <a:endParaRPr lang="en-US" dirty="0"/>
          </a:p>
        </p:txBody>
      </p:sp>
    </p:spTree>
    <p:extLst>
      <p:ext uri="{BB962C8B-B14F-4D97-AF65-F5344CB8AC3E}">
        <p14:creationId xmlns:p14="http://schemas.microsoft.com/office/powerpoint/2010/main" val="2435954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smtClean="0">
                <a:latin typeface="+mj-lt"/>
              </a:rPr>
              <a:t>Specific Code of Conduct</a:t>
            </a:r>
            <a:r>
              <a:rPr lang="en-US" dirty="0" smtClean="0"/>
              <a:t>]</a:t>
            </a:r>
            <a:endParaRPr lang="en-US" dirty="0">
              <a:latin typeface="+mj-lt"/>
            </a:endParaRPr>
          </a:p>
        </p:txBody>
      </p:sp>
      <p:sp>
        <p:nvSpPr>
          <p:cNvPr id="3" name="Content Placeholder 2"/>
          <p:cNvSpPr>
            <a:spLocks noGrp="1"/>
          </p:cNvSpPr>
          <p:nvPr>
            <p:ph idx="1"/>
          </p:nvPr>
        </p:nvSpPr>
        <p:spPr/>
        <p:txBody>
          <a:bodyPr/>
          <a:lstStyle/>
          <a:p>
            <a:endParaRPr lang="en-US" i="1" dirty="0" smtClean="0"/>
          </a:p>
          <a:p>
            <a:endParaRPr lang="en-US" i="1" dirty="0"/>
          </a:p>
          <a:p>
            <a:pPr marL="0" indent="0" algn="ctr">
              <a:buNone/>
            </a:pPr>
            <a:r>
              <a:rPr lang="en-US" i="1" dirty="0" smtClean="0"/>
              <a:t>[Insert your specific policy for a particular </a:t>
            </a:r>
          </a:p>
          <a:p>
            <a:pPr marL="0" indent="0" algn="ctr">
              <a:buNone/>
            </a:pPr>
            <a:r>
              <a:rPr lang="en-US" i="1" dirty="0" smtClean="0"/>
              <a:t>Code </a:t>
            </a:r>
            <a:r>
              <a:rPr lang="en-US" i="1" dirty="0"/>
              <a:t>of Conduct </a:t>
            </a:r>
            <a:r>
              <a:rPr lang="en-US" i="1" dirty="0" smtClean="0"/>
              <a:t>here]</a:t>
            </a:r>
            <a:r>
              <a:rPr lang="en-US" dirty="0" smtClean="0"/>
              <a:t> </a:t>
            </a:r>
            <a:endParaRPr lang="en-US" dirty="0"/>
          </a:p>
        </p:txBody>
      </p:sp>
    </p:spTree>
    <p:extLst>
      <p:ext uri="{BB962C8B-B14F-4D97-AF65-F5344CB8AC3E}">
        <p14:creationId xmlns:p14="http://schemas.microsoft.com/office/powerpoint/2010/main" val="2435954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Employee Handbook</a:t>
            </a:r>
            <a:endParaRPr lang="en-US" dirty="0">
              <a:latin typeface="+mj-lt"/>
            </a:endParaRPr>
          </a:p>
        </p:txBody>
      </p:sp>
      <p:sp>
        <p:nvSpPr>
          <p:cNvPr id="3" name="Content Placeholder 2"/>
          <p:cNvSpPr>
            <a:spLocks noGrp="1"/>
          </p:cNvSpPr>
          <p:nvPr>
            <p:ph idx="1"/>
          </p:nvPr>
        </p:nvSpPr>
        <p:spPr/>
        <p:txBody>
          <a:bodyPr/>
          <a:lstStyle/>
          <a:p>
            <a:endParaRPr lang="en-US" dirty="0" smtClean="0"/>
          </a:p>
          <a:p>
            <a:r>
              <a:rPr lang="en-US" dirty="0" smtClean="0"/>
              <a:t>The </a:t>
            </a:r>
            <a:r>
              <a:rPr lang="en-US" dirty="0"/>
              <a:t>Code of Conduct can be found in the Employee Handbook.</a:t>
            </a:r>
          </a:p>
          <a:p>
            <a:r>
              <a:rPr lang="en-US" dirty="0"/>
              <a:t>The Code of Conduct can also be accessed online through the employee portal.</a:t>
            </a:r>
          </a:p>
        </p:txBody>
      </p:sp>
    </p:spTree>
    <p:extLst>
      <p:ext uri="{BB962C8B-B14F-4D97-AF65-F5344CB8AC3E}">
        <p14:creationId xmlns:p14="http://schemas.microsoft.com/office/powerpoint/2010/main" val="1025539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Reporting Violations </a:t>
            </a:r>
            <a:endParaRPr lang="en-US" dirty="0">
              <a:latin typeface="+mj-lt"/>
            </a:endParaRPr>
          </a:p>
        </p:txBody>
      </p:sp>
      <p:sp>
        <p:nvSpPr>
          <p:cNvPr id="3" name="Content Placeholder 2"/>
          <p:cNvSpPr>
            <a:spLocks noGrp="1"/>
          </p:cNvSpPr>
          <p:nvPr>
            <p:ph idx="1"/>
          </p:nvPr>
        </p:nvSpPr>
        <p:spPr/>
        <p:txBody>
          <a:bodyPr/>
          <a:lstStyle/>
          <a:p>
            <a:endParaRPr lang="en-US" dirty="0"/>
          </a:p>
          <a:p>
            <a:r>
              <a:rPr lang="en-US" dirty="0" smtClean="0"/>
              <a:t>Persons </a:t>
            </a:r>
            <a:r>
              <a:rPr lang="en-US" dirty="0"/>
              <a:t>that bear witness to a code of conduct violation that do not report it can be held accountable for not notifying the appropriate manager or administrator.  </a:t>
            </a:r>
            <a:endParaRPr lang="en-US" dirty="0" smtClean="0"/>
          </a:p>
          <a:p>
            <a:r>
              <a:rPr lang="en-US" dirty="0"/>
              <a:t>D</a:t>
            </a:r>
            <a:r>
              <a:rPr lang="en-US" dirty="0" smtClean="0"/>
              <a:t>epending </a:t>
            </a:r>
            <a:r>
              <a:rPr lang="en-US" dirty="0"/>
              <a:t>on the violation, the employee can be held as an accomplice after the fact.  </a:t>
            </a:r>
          </a:p>
          <a:p>
            <a:endParaRPr lang="en-US" dirty="0"/>
          </a:p>
        </p:txBody>
      </p:sp>
    </p:spTree>
    <p:extLst>
      <p:ext uri="{BB962C8B-B14F-4D97-AF65-F5344CB8AC3E}">
        <p14:creationId xmlns:p14="http://schemas.microsoft.com/office/powerpoint/2010/main" val="574248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Whistleblower </a:t>
            </a:r>
            <a:r>
              <a:rPr lang="en-US" dirty="0" smtClean="0">
                <a:latin typeface="+mj-lt"/>
              </a:rPr>
              <a:t>Protection </a:t>
            </a:r>
            <a:endParaRPr lang="en-US" dirty="0">
              <a:latin typeface="+mj-lt"/>
            </a:endParaRPr>
          </a:p>
        </p:txBody>
      </p:sp>
      <p:sp>
        <p:nvSpPr>
          <p:cNvPr id="3" name="Content Placeholder 2"/>
          <p:cNvSpPr>
            <a:spLocks noGrp="1"/>
          </p:cNvSpPr>
          <p:nvPr>
            <p:ph idx="1"/>
          </p:nvPr>
        </p:nvSpPr>
        <p:spPr/>
        <p:txBody>
          <a:bodyPr/>
          <a:lstStyle/>
          <a:p>
            <a:r>
              <a:rPr lang="en-US" dirty="0" smtClean="0"/>
              <a:t>Employees are protected from reporting violations of law by an employer to a regulating agency</a:t>
            </a:r>
          </a:p>
          <a:p>
            <a:r>
              <a:rPr lang="en-US" dirty="0" smtClean="0"/>
              <a:t>The </a:t>
            </a:r>
            <a:r>
              <a:rPr lang="en-US" dirty="0"/>
              <a:t>Office of Special Counsel investigates federal whistleblower complaints. </a:t>
            </a:r>
            <a:endParaRPr lang="en-US" dirty="0" smtClean="0"/>
          </a:p>
          <a:p>
            <a:r>
              <a:rPr lang="en-US" dirty="0" smtClean="0"/>
              <a:t>OSHA’s </a:t>
            </a:r>
            <a:r>
              <a:rPr lang="en-US" dirty="0"/>
              <a:t>Whistleblower Protection Program enforces the whistleblower provisions of more than 20 whistleblower statutes. </a:t>
            </a:r>
            <a:endParaRPr lang="en-US" dirty="0"/>
          </a:p>
          <a:p>
            <a:endParaRPr lang="en-US" dirty="0"/>
          </a:p>
        </p:txBody>
      </p:sp>
    </p:spTree>
    <p:extLst>
      <p:ext uri="{BB962C8B-B14F-4D97-AF65-F5344CB8AC3E}">
        <p14:creationId xmlns:p14="http://schemas.microsoft.com/office/powerpoint/2010/main" val="3503892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Retaliation</a:t>
            </a:r>
            <a:endParaRPr lang="en-US" dirty="0">
              <a:latin typeface="+mj-lt"/>
            </a:endParaRPr>
          </a:p>
        </p:txBody>
      </p:sp>
      <p:sp>
        <p:nvSpPr>
          <p:cNvPr id="3" name="Content Placeholder 2"/>
          <p:cNvSpPr>
            <a:spLocks noGrp="1"/>
          </p:cNvSpPr>
          <p:nvPr>
            <p:ph idx="1"/>
          </p:nvPr>
        </p:nvSpPr>
        <p:spPr>
          <a:xfrm>
            <a:off x="792162" y="1761565"/>
            <a:ext cx="7570787" cy="4912362"/>
          </a:xfrm>
        </p:spPr>
        <p:txBody>
          <a:bodyPr>
            <a:normAutofit lnSpcReduction="10000"/>
          </a:bodyPr>
          <a:lstStyle/>
          <a:p>
            <a:r>
              <a:rPr lang="en-US" dirty="0" smtClean="0"/>
              <a:t>Retaliation </a:t>
            </a:r>
            <a:r>
              <a:rPr lang="en-US" dirty="0"/>
              <a:t>occurs when an employer, either personally or through a manager, supervisor, or administrator, fires an employee or takes any other type of disciplinary or adverse action against an employee for reporting or engaging in protected activity.</a:t>
            </a:r>
            <a:endParaRPr lang="en-US" dirty="0"/>
          </a:p>
          <a:p>
            <a:r>
              <a:rPr lang="en-US" dirty="0"/>
              <a:t>An employer cannot take an adverse action against employees, such as: firing or laying off, demoting, denying overtime or promotion, or reducing pay or hours, for engaging in activities protected by whistleblower laws.</a:t>
            </a:r>
            <a:endParaRPr lang="en-US" dirty="0"/>
          </a:p>
          <a:p>
            <a:endParaRPr lang="en-US" dirty="0"/>
          </a:p>
        </p:txBody>
      </p:sp>
    </p:spTree>
    <p:extLst>
      <p:ext uri="{BB962C8B-B14F-4D97-AF65-F5344CB8AC3E}">
        <p14:creationId xmlns:p14="http://schemas.microsoft.com/office/powerpoint/2010/main" val="3078450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What You Must Do</a:t>
            </a:r>
            <a:endParaRPr lang="en-US" dirty="0">
              <a:latin typeface="+mj-lt"/>
            </a:endParaRPr>
          </a:p>
        </p:txBody>
      </p:sp>
      <p:sp>
        <p:nvSpPr>
          <p:cNvPr id="3" name="Content Placeholder 2"/>
          <p:cNvSpPr>
            <a:spLocks noGrp="1"/>
          </p:cNvSpPr>
          <p:nvPr>
            <p:ph idx="1"/>
          </p:nvPr>
        </p:nvSpPr>
        <p:spPr>
          <a:xfrm>
            <a:off x="792162" y="1869645"/>
            <a:ext cx="7570787" cy="4588122"/>
          </a:xfrm>
        </p:spPr>
        <p:txBody>
          <a:bodyPr>
            <a:normAutofit fontScale="77500" lnSpcReduction="20000"/>
          </a:bodyPr>
          <a:lstStyle/>
          <a:p>
            <a:pPr>
              <a:spcBef>
                <a:spcPts val="0"/>
              </a:spcBef>
            </a:pPr>
            <a:r>
              <a:rPr lang="en-US" dirty="0"/>
              <a:t>Required Employee Actions Under the Code of Conduct:</a:t>
            </a:r>
          </a:p>
          <a:p>
            <a:pPr lvl="1">
              <a:spcBef>
                <a:spcPts val="0"/>
              </a:spcBef>
            </a:pPr>
            <a:r>
              <a:rPr lang="en-US" dirty="0"/>
              <a:t>Abide by the code of conduct and code of ethics</a:t>
            </a:r>
          </a:p>
          <a:p>
            <a:pPr lvl="1">
              <a:spcBef>
                <a:spcPts val="0"/>
              </a:spcBef>
            </a:pPr>
            <a:r>
              <a:rPr lang="en-US" dirty="0"/>
              <a:t>Be aware of and adhere to Federal state and local laws, as well as relevant governing organization regulations that affect the company and your position.</a:t>
            </a:r>
          </a:p>
          <a:p>
            <a:pPr lvl="1">
              <a:spcBef>
                <a:spcPts val="0"/>
              </a:spcBef>
            </a:pPr>
            <a:r>
              <a:rPr lang="en-US" dirty="0"/>
              <a:t>Seek guidance when unsure or have questions</a:t>
            </a:r>
          </a:p>
          <a:p>
            <a:pPr lvl="1">
              <a:spcBef>
                <a:spcPts val="0"/>
              </a:spcBef>
            </a:pPr>
            <a:r>
              <a:rPr lang="en-US" dirty="0"/>
              <a:t>Do not submit fraudulent, inaccurate, or false information use on forms or other documentation or submission.</a:t>
            </a:r>
          </a:p>
          <a:p>
            <a:pPr lvl="1">
              <a:spcBef>
                <a:spcPts val="0"/>
              </a:spcBef>
            </a:pPr>
            <a:r>
              <a:rPr lang="en-US" dirty="0"/>
              <a:t>Report activities that may violate applicable laws and regulations</a:t>
            </a:r>
          </a:p>
          <a:p>
            <a:pPr lvl="1">
              <a:spcBef>
                <a:spcPts val="0"/>
              </a:spcBef>
            </a:pPr>
            <a:r>
              <a:rPr lang="en-US" dirty="0"/>
              <a:t>Make no false or misleading reports or alter reports to elicit a certain outcome.</a:t>
            </a:r>
          </a:p>
          <a:p>
            <a:pPr lvl="1">
              <a:spcBef>
                <a:spcPts val="0"/>
              </a:spcBef>
            </a:pPr>
            <a:r>
              <a:rPr lang="en-US" dirty="0"/>
              <a:t>Undergo trainings and education are required.</a:t>
            </a:r>
          </a:p>
          <a:p>
            <a:pPr lvl="1">
              <a:spcBef>
                <a:spcPts val="0"/>
              </a:spcBef>
            </a:pPr>
            <a:r>
              <a:rPr lang="en-US" dirty="0"/>
              <a:t>Cooperate with any investigations, inspections, or audits.</a:t>
            </a:r>
          </a:p>
          <a:p>
            <a:pPr lvl="1">
              <a:spcBef>
                <a:spcPts val="0"/>
              </a:spcBef>
            </a:pPr>
            <a:r>
              <a:rPr lang="en-US" dirty="0"/>
              <a:t>Do not lie, mislead, or omit information to inspectors, auditors, or other officials.</a:t>
            </a:r>
          </a:p>
          <a:p>
            <a:pPr lvl="1">
              <a:spcBef>
                <a:spcPts val="0"/>
              </a:spcBef>
            </a:pPr>
            <a:r>
              <a:rPr lang="en-US" dirty="0"/>
              <a:t>Always do the right thing.</a:t>
            </a:r>
          </a:p>
          <a:p>
            <a:endParaRPr lang="en-US" dirty="0"/>
          </a:p>
        </p:txBody>
      </p:sp>
    </p:spTree>
    <p:extLst>
      <p:ext uri="{BB962C8B-B14F-4D97-AF65-F5344CB8AC3E}">
        <p14:creationId xmlns:p14="http://schemas.microsoft.com/office/powerpoint/2010/main" val="389139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What Is Code of Conduct</a:t>
            </a:r>
            <a:endParaRPr lang="en-US" dirty="0">
              <a:latin typeface="+mj-lt"/>
            </a:endParaRPr>
          </a:p>
        </p:txBody>
      </p:sp>
      <p:sp>
        <p:nvSpPr>
          <p:cNvPr id="3" name="Content Placeholder 2"/>
          <p:cNvSpPr>
            <a:spLocks noGrp="1"/>
          </p:cNvSpPr>
          <p:nvPr>
            <p:ph idx="1"/>
          </p:nvPr>
        </p:nvSpPr>
        <p:spPr>
          <a:xfrm>
            <a:off x="792162" y="1761565"/>
            <a:ext cx="7570787" cy="4773601"/>
          </a:xfrm>
        </p:spPr>
        <p:txBody>
          <a:bodyPr>
            <a:normAutofit/>
          </a:bodyPr>
          <a:lstStyle/>
          <a:p>
            <a:pPr lvl="1"/>
            <a:endParaRPr lang="en-US" dirty="0" smtClean="0"/>
          </a:p>
          <a:p>
            <a:pPr lvl="1"/>
            <a:r>
              <a:rPr lang="en-US" dirty="0" smtClean="0"/>
              <a:t>Conduct </a:t>
            </a:r>
            <a:r>
              <a:rPr lang="en-US" dirty="0"/>
              <a:t>– the way a person behaves in various situations</a:t>
            </a:r>
            <a:r>
              <a:rPr lang="en-US" dirty="0"/>
              <a:t> </a:t>
            </a:r>
            <a:endParaRPr lang="en-US" dirty="0" smtClean="0"/>
          </a:p>
          <a:p>
            <a:pPr marL="349250" lvl="1" indent="0">
              <a:buNone/>
            </a:pPr>
            <a:endParaRPr lang="en-US" dirty="0"/>
          </a:p>
          <a:p>
            <a:pPr lvl="1"/>
            <a:r>
              <a:rPr lang="en-US" dirty="0"/>
              <a:t>Code of Conduct – a guide or set of rules for employees to know how to conduct themselves in various situations.  This guide states what the company has deem as acceptable or prohibitive behaviors.</a:t>
            </a:r>
          </a:p>
          <a:p>
            <a:pPr lvl="1"/>
            <a:endParaRPr lang="en-US" dirty="0"/>
          </a:p>
        </p:txBody>
      </p:sp>
    </p:spTree>
    <p:extLst>
      <p:ext uri="{BB962C8B-B14F-4D97-AF65-F5344CB8AC3E}">
        <p14:creationId xmlns:p14="http://schemas.microsoft.com/office/powerpoint/2010/main" val="40963029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Reputation</a:t>
            </a:r>
            <a:endParaRPr lang="en-US" dirty="0">
              <a:latin typeface="+mj-lt"/>
            </a:endParaRPr>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It </a:t>
            </a:r>
            <a:r>
              <a:rPr lang="en-US" dirty="0"/>
              <a:t>takes numerous good deeds to build a good reputation, but only one to end </a:t>
            </a:r>
            <a:r>
              <a:rPr lang="en-US" dirty="0" smtClean="0"/>
              <a:t>it!</a:t>
            </a:r>
            <a:endParaRPr lang="en-US" dirty="0"/>
          </a:p>
          <a:p>
            <a:pPr marL="0" indent="0">
              <a:buNone/>
            </a:pPr>
            <a:endParaRPr lang="en-US" dirty="0"/>
          </a:p>
        </p:txBody>
      </p:sp>
    </p:spTree>
    <p:extLst>
      <p:ext uri="{BB962C8B-B14F-4D97-AF65-F5344CB8AC3E}">
        <p14:creationId xmlns:p14="http://schemas.microsoft.com/office/powerpoint/2010/main" val="4084941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Everyone’s Job</a:t>
            </a:r>
            <a:endParaRPr lang="en-US" dirty="0">
              <a:latin typeface="+mj-lt"/>
            </a:endParaRPr>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4000" dirty="0" smtClean="0"/>
              <a:t>Compliance </a:t>
            </a:r>
            <a:r>
              <a:rPr lang="en-US" sz="4000" dirty="0"/>
              <a:t>is everyone’s responsibility.</a:t>
            </a:r>
          </a:p>
          <a:p>
            <a:pPr marL="0" indent="0">
              <a:buNone/>
            </a:pPr>
            <a:endParaRPr lang="en-US" dirty="0"/>
          </a:p>
        </p:txBody>
      </p:sp>
    </p:spTree>
    <p:extLst>
      <p:ext uri="{BB962C8B-B14F-4D97-AF65-F5344CB8AC3E}">
        <p14:creationId xmlns:p14="http://schemas.microsoft.com/office/powerpoint/2010/main" val="11683321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Who to Contact</a:t>
            </a:r>
            <a:endParaRPr lang="en-US" dirty="0">
              <a:latin typeface="+mj-lt"/>
            </a:endParaRPr>
          </a:p>
        </p:txBody>
      </p:sp>
      <p:sp>
        <p:nvSpPr>
          <p:cNvPr id="3" name="Content Placeholder 2"/>
          <p:cNvSpPr>
            <a:spLocks noGrp="1"/>
          </p:cNvSpPr>
          <p:nvPr>
            <p:ph idx="1"/>
          </p:nvPr>
        </p:nvSpPr>
        <p:spPr>
          <a:xfrm>
            <a:off x="792162" y="1883155"/>
            <a:ext cx="7570787" cy="4289611"/>
          </a:xfrm>
        </p:spPr>
        <p:txBody>
          <a:bodyPr/>
          <a:lstStyle/>
          <a:p>
            <a:r>
              <a:rPr lang="en-US" dirty="0"/>
              <a:t>For questions on conduct or ethics issues please contact:</a:t>
            </a:r>
          </a:p>
          <a:p>
            <a:pPr lvl="1">
              <a:spcBef>
                <a:spcPts val="2400"/>
              </a:spcBef>
            </a:pPr>
            <a:r>
              <a:rPr lang="en-US" dirty="0"/>
              <a:t>Human Resources Administrator</a:t>
            </a:r>
          </a:p>
          <a:p>
            <a:pPr lvl="1">
              <a:spcBef>
                <a:spcPts val="2400"/>
              </a:spcBef>
            </a:pPr>
            <a:r>
              <a:rPr lang="en-US" dirty="0"/>
              <a:t>Compliance Officer</a:t>
            </a:r>
          </a:p>
          <a:p>
            <a:pPr lvl="1">
              <a:spcBef>
                <a:spcPts val="2400"/>
              </a:spcBef>
            </a:pPr>
            <a:r>
              <a:rPr lang="en-US" dirty="0"/>
              <a:t>Ethics Officer</a:t>
            </a:r>
          </a:p>
          <a:p>
            <a:pPr lvl="1">
              <a:spcBef>
                <a:spcPts val="2400"/>
              </a:spcBef>
            </a:pPr>
            <a:r>
              <a:rPr lang="en-US" dirty="0"/>
              <a:t>Ethics Office/Department</a:t>
            </a:r>
          </a:p>
          <a:p>
            <a:endParaRPr lang="en-US" dirty="0"/>
          </a:p>
        </p:txBody>
      </p:sp>
    </p:spTree>
    <p:extLst>
      <p:ext uri="{BB962C8B-B14F-4D97-AF65-F5344CB8AC3E}">
        <p14:creationId xmlns:p14="http://schemas.microsoft.com/office/powerpoint/2010/main" val="3857589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Anonymous Reporting</a:t>
            </a:r>
            <a:endParaRPr lang="en-US" dirty="0">
              <a:latin typeface="+mj-lt"/>
            </a:endParaRPr>
          </a:p>
        </p:txBody>
      </p:sp>
      <p:sp>
        <p:nvSpPr>
          <p:cNvPr id="3" name="Content Placeholder 2"/>
          <p:cNvSpPr>
            <a:spLocks noGrp="1"/>
          </p:cNvSpPr>
          <p:nvPr>
            <p:ph idx="1"/>
          </p:nvPr>
        </p:nvSpPr>
        <p:spPr/>
        <p:txBody>
          <a:bodyPr>
            <a:normAutofit lnSpcReduction="10000"/>
          </a:bodyPr>
          <a:lstStyle/>
          <a:p>
            <a:r>
              <a:rPr lang="en-US" dirty="0"/>
              <a:t>Anonymous Company Hotline </a:t>
            </a:r>
            <a:r>
              <a:rPr lang="en-US" dirty="0" smtClean="0"/>
              <a:t>–   [</a:t>
            </a:r>
            <a:r>
              <a:rPr lang="en-US" i="1" dirty="0" smtClean="0"/>
              <a:t>************</a:t>
            </a:r>
            <a:r>
              <a:rPr lang="en-US" dirty="0" smtClean="0"/>
              <a:t>]</a:t>
            </a:r>
            <a:endParaRPr lang="en-US" dirty="0"/>
          </a:p>
          <a:p>
            <a:r>
              <a:rPr lang="en-US" dirty="0"/>
              <a:t>OSC Whistleblower Disclosure Hotline - 800-572-2249</a:t>
            </a:r>
          </a:p>
          <a:p>
            <a:r>
              <a:rPr lang="en-US" dirty="0"/>
              <a:t>OSHA Complaint Number - </a:t>
            </a:r>
            <a:r>
              <a:rPr lang="en-US" b="1" dirty="0"/>
              <a:t>800-321-6742 (OSHA)</a:t>
            </a:r>
            <a:endParaRPr lang="en-US" dirty="0"/>
          </a:p>
          <a:p>
            <a:r>
              <a:rPr lang="en-US" u="sng" dirty="0">
                <a:hlinkClick r:id="rId2"/>
              </a:rPr>
              <a:t>https://www.osha.gov/whistleblower/</a:t>
            </a:r>
            <a:r>
              <a:rPr lang="en-US" u="sng" smtClean="0">
                <a:hlinkClick r:id="rId2"/>
              </a:rPr>
              <a:t>WBComplaint.html</a:t>
            </a:r>
            <a:endParaRPr lang="en-US" dirty="0"/>
          </a:p>
          <a:p>
            <a:endParaRPr lang="en-US" dirty="0"/>
          </a:p>
        </p:txBody>
      </p:sp>
    </p:spTree>
    <p:extLst>
      <p:ext uri="{BB962C8B-B14F-4D97-AF65-F5344CB8AC3E}">
        <p14:creationId xmlns:p14="http://schemas.microsoft.com/office/powerpoint/2010/main" val="2123881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Purpose of Code of Conduct</a:t>
            </a:r>
            <a:endParaRPr lang="en-US" dirty="0">
              <a:latin typeface="+mj-lt"/>
            </a:endParaRPr>
          </a:p>
        </p:txBody>
      </p:sp>
      <p:sp>
        <p:nvSpPr>
          <p:cNvPr id="3" name="Content Placeholder 2"/>
          <p:cNvSpPr>
            <a:spLocks noGrp="1"/>
          </p:cNvSpPr>
          <p:nvPr>
            <p:ph idx="1"/>
          </p:nvPr>
        </p:nvSpPr>
        <p:spPr/>
        <p:txBody>
          <a:bodyPr/>
          <a:lstStyle/>
          <a:p>
            <a:endParaRPr lang="en-US" dirty="0" smtClean="0"/>
          </a:p>
          <a:p>
            <a:r>
              <a:rPr lang="en-US" dirty="0" smtClean="0"/>
              <a:t>Purpose </a:t>
            </a:r>
            <a:r>
              <a:rPr lang="en-US" dirty="0"/>
              <a:t>of a Code of Conduct – to ensure that all employees are aware of what is the behavioral expectation by the company.  No one can say, “I didn’t know.” or “No one ever told me.”  It </a:t>
            </a:r>
            <a:r>
              <a:rPr lang="en-AU" dirty="0"/>
              <a:t>provides organizational clarity in moments of crisis or ethical dilemma.  It tells employees how they </a:t>
            </a:r>
            <a:r>
              <a:rPr lang="en-AU" i="1" dirty="0"/>
              <a:t>should</a:t>
            </a:r>
            <a:r>
              <a:rPr lang="en-AU" dirty="0"/>
              <a:t> act at work.  </a:t>
            </a:r>
            <a:endParaRPr lang="en-US" dirty="0"/>
          </a:p>
          <a:p>
            <a:endParaRPr lang="en-US" dirty="0"/>
          </a:p>
        </p:txBody>
      </p:sp>
    </p:spTree>
    <p:extLst>
      <p:ext uri="{BB962C8B-B14F-4D97-AF65-F5344CB8AC3E}">
        <p14:creationId xmlns:p14="http://schemas.microsoft.com/office/powerpoint/2010/main" val="3598379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Benefits of Code of Conduct</a:t>
            </a:r>
            <a:endParaRPr lang="en-US" dirty="0">
              <a:latin typeface="+mj-lt"/>
            </a:endParaRPr>
          </a:p>
        </p:txBody>
      </p:sp>
      <p:sp>
        <p:nvSpPr>
          <p:cNvPr id="3" name="Content Placeholder 2"/>
          <p:cNvSpPr>
            <a:spLocks noGrp="1"/>
          </p:cNvSpPr>
          <p:nvPr>
            <p:ph idx="1"/>
          </p:nvPr>
        </p:nvSpPr>
        <p:spPr>
          <a:xfrm>
            <a:off x="792162" y="1815605"/>
            <a:ext cx="7570787" cy="4682692"/>
          </a:xfrm>
        </p:spPr>
        <p:txBody>
          <a:bodyPr>
            <a:normAutofit fontScale="92500" lnSpcReduction="20000"/>
          </a:bodyPr>
          <a:lstStyle/>
          <a:p>
            <a:pPr lvl="0"/>
            <a:r>
              <a:rPr lang="en-AU" dirty="0"/>
              <a:t>Creates clear expectations between the company and the employee</a:t>
            </a:r>
            <a:endParaRPr lang="en-US" dirty="0"/>
          </a:p>
          <a:p>
            <a:pPr lvl="0"/>
            <a:r>
              <a:rPr lang="en-AU" dirty="0"/>
              <a:t>Moulds a culture desired by the owner(s) and the board of directors</a:t>
            </a:r>
            <a:endParaRPr lang="en-US" dirty="0"/>
          </a:p>
          <a:p>
            <a:pPr lvl="0"/>
            <a:r>
              <a:rPr lang="en-US" dirty="0"/>
              <a:t>Creates a culture where employees are encouraged to report problems.</a:t>
            </a:r>
          </a:p>
          <a:p>
            <a:pPr lvl="0"/>
            <a:r>
              <a:rPr lang="en-AU" dirty="0"/>
              <a:t>A strong and well-established ethical culture attracts higher quality candidates for hiring</a:t>
            </a:r>
            <a:endParaRPr lang="en-US" dirty="0"/>
          </a:p>
          <a:p>
            <a:pPr lvl="0"/>
            <a:r>
              <a:rPr lang="en-AU" dirty="0"/>
              <a:t>Attracts more customers leading to increased revenue</a:t>
            </a:r>
            <a:endParaRPr lang="en-US" dirty="0"/>
          </a:p>
          <a:p>
            <a:endParaRPr lang="en-US" dirty="0"/>
          </a:p>
        </p:txBody>
      </p:sp>
    </p:spTree>
    <p:extLst>
      <p:ext uri="{BB962C8B-B14F-4D97-AF65-F5344CB8AC3E}">
        <p14:creationId xmlns:p14="http://schemas.microsoft.com/office/powerpoint/2010/main" val="696569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Consequences</a:t>
            </a:r>
            <a:endParaRPr lang="en-US" dirty="0">
              <a:latin typeface="+mj-lt"/>
            </a:endParaRPr>
          </a:p>
        </p:txBody>
      </p:sp>
      <p:sp>
        <p:nvSpPr>
          <p:cNvPr id="3" name="Content Placeholder 2"/>
          <p:cNvSpPr>
            <a:spLocks noGrp="1"/>
          </p:cNvSpPr>
          <p:nvPr>
            <p:ph idx="1"/>
          </p:nvPr>
        </p:nvSpPr>
        <p:spPr/>
        <p:txBody>
          <a:bodyPr>
            <a:normAutofit fontScale="92500"/>
          </a:bodyPr>
          <a:lstStyle/>
          <a:p>
            <a:r>
              <a:rPr lang="en-AU" dirty="0"/>
              <a:t>5 major things the company can get in trouble for that a code of conduct prevents:</a:t>
            </a:r>
            <a:endParaRPr lang="en-US" dirty="0"/>
          </a:p>
          <a:p>
            <a:pPr lvl="1"/>
            <a:r>
              <a:rPr lang="en-US" dirty="0"/>
              <a:t>Failing to follow our corporate policies, procedures, and complying with the laws and regulations of the government and governing organizations.</a:t>
            </a:r>
          </a:p>
          <a:p>
            <a:pPr lvl="1"/>
            <a:r>
              <a:rPr lang="en-US" dirty="0"/>
              <a:t>Bad behavior</a:t>
            </a:r>
          </a:p>
          <a:p>
            <a:pPr lvl="1"/>
            <a:r>
              <a:rPr lang="en-US" dirty="0"/>
              <a:t>Discrimination &amp; Harassment</a:t>
            </a:r>
          </a:p>
          <a:p>
            <a:pPr lvl="1"/>
            <a:r>
              <a:rPr lang="en-US" dirty="0"/>
              <a:t>Failing to disclose actual or potential conflicts of interest</a:t>
            </a:r>
          </a:p>
          <a:p>
            <a:pPr lvl="1"/>
            <a:r>
              <a:rPr lang="en-US" dirty="0"/>
              <a:t>Lack of legal compliance</a:t>
            </a:r>
          </a:p>
          <a:p>
            <a:endParaRPr lang="en-US" dirty="0"/>
          </a:p>
        </p:txBody>
      </p:sp>
    </p:spTree>
    <p:extLst>
      <p:ext uri="{BB962C8B-B14F-4D97-AF65-F5344CB8AC3E}">
        <p14:creationId xmlns:p14="http://schemas.microsoft.com/office/powerpoint/2010/main" val="2342249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Accountability</a:t>
            </a:r>
            <a:endParaRPr lang="en-US" dirty="0">
              <a:latin typeface="+mj-lt"/>
            </a:endParaRPr>
          </a:p>
        </p:txBody>
      </p:sp>
      <p:sp>
        <p:nvSpPr>
          <p:cNvPr id="3" name="Content Placeholder 2"/>
          <p:cNvSpPr>
            <a:spLocks noGrp="1"/>
          </p:cNvSpPr>
          <p:nvPr>
            <p:ph idx="1"/>
          </p:nvPr>
        </p:nvSpPr>
        <p:spPr/>
        <p:txBody>
          <a:bodyPr/>
          <a:lstStyle/>
          <a:p>
            <a:endParaRPr lang="en-US" dirty="0" smtClean="0"/>
          </a:p>
          <a:p>
            <a:r>
              <a:rPr lang="en-US" dirty="0"/>
              <a:t>T</a:t>
            </a:r>
            <a:r>
              <a:rPr lang="en-US" dirty="0" smtClean="0"/>
              <a:t>he </a:t>
            </a:r>
            <a:r>
              <a:rPr lang="en-US" dirty="0"/>
              <a:t>Code of Conduct holds you accountable for your behavior, actions, and words in the workplace. </a:t>
            </a:r>
            <a:endParaRPr lang="en-US" dirty="0"/>
          </a:p>
        </p:txBody>
      </p:sp>
    </p:spTree>
    <p:extLst>
      <p:ext uri="{BB962C8B-B14F-4D97-AF65-F5344CB8AC3E}">
        <p14:creationId xmlns:p14="http://schemas.microsoft.com/office/powerpoint/2010/main" val="222169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Code of Ethics</a:t>
            </a:r>
            <a:endParaRPr lang="en-US" dirty="0">
              <a:latin typeface="+mj-lt"/>
            </a:endParaRPr>
          </a:p>
        </p:txBody>
      </p:sp>
      <p:sp>
        <p:nvSpPr>
          <p:cNvPr id="3" name="Content Placeholder 2"/>
          <p:cNvSpPr>
            <a:spLocks noGrp="1"/>
          </p:cNvSpPr>
          <p:nvPr>
            <p:ph idx="1"/>
          </p:nvPr>
        </p:nvSpPr>
        <p:spPr/>
        <p:txBody>
          <a:bodyPr/>
          <a:lstStyle/>
          <a:p>
            <a:endParaRPr lang="en-US" dirty="0" smtClean="0"/>
          </a:p>
          <a:p>
            <a:r>
              <a:rPr lang="en-US" dirty="0" smtClean="0"/>
              <a:t>Code </a:t>
            </a:r>
            <a:r>
              <a:rPr lang="en-US" dirty="0"/>
              <a:t>of Ethics – an agreed upon view of behavior in the workplace.  Establish by owner(s) and board of directors.</a:t>
            </a:r>
          </a:p>
          <a:p>
            <a:r>
              <a:rPr lang="en-US" dirty="0"/>
              <a:t>Ethics and </a:t>
            </a:r>
            <a:r>
              <a:rPr lang="en-US" dirty="0" smtClean="0"/>
              <a:t>conducts are based on our  </a:t>
            </a:r>
            <a:r>
              <a:rPr lang="en-US" dirty="0"/>
              <a:t>philosophy and </a:t>
            </a:r>
            <a:r>
              <a:rPr lang="en-US" dirty="0" smtClean="0"/>
              <a:t>our core </a:t>
            </a:r>
            <a:r>
              <a:rPr lang="en-US" dirty="0"/>
              <a:t>values</a:t>
            </a:r>
            <a:r>
              <a:rPr lang="en-US" dirty="0"/>
              <a:t> </a:t>
            </a:r>
          </a:p>
        </p:txBody>
      </p:sp>
    </p:spTree>
    <p:extLst>
      <p:ext uri="{BB962C8B-B14F-4D97-AF65-F5344CB8AC3E}">
        <p14:creationId xmlns:p14="http://schemas.microsoft.com/office/powerpoint/2010/main" val="2846188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Moral </a:t>
            </a:r>
            <a:r>
              <a:rPr lang="en-US" dirty="0" err="1" smtClean="0">
                <a:latin typeface="+mj-lt"/>
              </a:rPr>
              <a:t>vs</a:t>
            </a:r>
            <a:r>
              <a:rPr lang="en-US" dirty="0" smtClean="0">
                <a:latin typeface="+mj-lt"/>
              </a:rPr>
              <a:t> Ethics</a:t>
            </a:r>
            <a:endParaRPr lang="en-US" dirty="0">
              <a:latin typeface="+mj-lt"/>
            </a:endParaRPr>
          </a:p>
        </p:txBody>
      </p:sp>
      <p:sp>
        <p:nvSpPr>
          <p:cNvPr id="3" name="Text Placeholder 2"/>
          <p:cNvSpPr>
            <a:spLocks noGrp="1"/>
          </p:cNvSpPr>
          <p:nvPr>
            <p:ph type="body" idx="1"/>
          </p:nvPr>
        </p:nvSpPr>
        <p:spPr/>
        <p:txBody>
          <a:bodyPr/>
          <a:lstStyle/>
          <a:p>
            <a:r>
              <a:rPr lang="en-US" dirty="0" smtClean="0"/>
              <a:t>Morals</a:t>
            </a:r>
            <a:endParaRPr lang="en-US" dirty="0"/>
          </a:p>
        </p:txBody>
      </p:sp>
      <p:sp>
        <p:nvSpPr>
          <p:cNvPr id="4" name="Content Placeholder 3"/>
          <p:cNvSpPr>
            <a:spLocks noGrp="1"/>
          </p:cNvSpPr>
          <p:nvPr>
            <p:ph sz="half" idx="2"/>
          </p:nvPr>
        </p:nvSpPr>
        <p:spPr>
          <a:xfrm>
            <a:off x="777240" y="2590799"/>
            <a:ext cx="3566160" cy="3893988"/>
          </a:xfrm>
        </p:spPr>
        <p:txBody>
          <a:bodyPr>
            <a:normAutofit fontScale="92500" lnSpcReduction="10000"/>
          </a:bodyPr>
          <a:lstStyle/>
          <a:p>
            <a:r>
              <a:rPr lang="en-US" dirty="0" smtClean="0"/>
              <a:t>Meaning “custom”</a:t>
            </a:r>
          </a:p>
          <a:p>
            <a:r>
              <a:rPr lang="en-US" dirty="0" smtClean="0"/>
              <a:t>Personal Beliefs</a:t>
            </a:r>
          </a:p>
          <a:p>
            <a:r>
              <a:rPr lang="en-US" dirty="0" smtClean="0"/>
              <a:t>Personal principles</a:t>
            </a:r>
          </a:p>
          <a:p>
            <a:r>
              <a:rPr lang="en-US" dirty="0" smtClean="0"/>
              <a:t>Influenced by culture</a:t>
            </a:r>
          </a:p>
          <a:p>
            <a:r>
              <a:rPr lang="en-US" dirty="0" smtClean="0"/>
              <a:t>Taught by family</a:t>
            </a:r>
          </a:p>
          <a:p>
            <a:r>
              <a:rPr lang="en-US" dirty="0" smtClean="0"/>
              <a:t>An individual code of behavior based on personal culture and beliefs</a:t>
            </a:r>
          </a:p>
          <a:p>
            <a:endParaRPr lang="en-US" dirty="0"/>
          </a:p>
        </p:txBody>
      </p:sp>
      <p:sp>
        <p:nvSpPr>
          <p:cNvPr id="5" name="Text Placeholder 4"/>
          <p:cNvSpPr>
            <a:spLocks noGrp="1"/>
          </p:cNvSpPr>
          <p:nvPr>
            <p:ph type="body" sz="quarter" idx="3"/>
          </p:nvPr>
        </p:nvSpPr>
        <p:spPr/>
        <p:txBody>
          <a:bodyPr/>
          <a:lstStyle/>
          <a:p>
            <a:r>
              <a:rPr lang="en-US" dirty="0" smtClean="0"/>
              <a:t>Ethics</a:t>
            </a:r>
            <a:endParaRPr lang="en-US" dirty="0"/>
          </a:p>
        </p:txBody>
      </p:sp>
      <p:sp>
        <p:nvSpPr>
          <p:cNvPr id="6" name="Content Placeholder 5"/>
          <p:cNvSpPr>
            <a:spLocks noGrp="1"/>
          </p:cNvSpPr>
          <p:nvPr>
            <p:ph sz="quarter" idx="4"/>
          </p:nvPr>
        </p:nvSpPr>
        <p:spPr>
          <a:xfrm>
            <a:off x="4766048" y="2590799"/>
            <a:ext cx="3566160" cy="4042598"/>
          </a:xfrm>
        </p:spPr>
        <p:txBody>
          <a:bodyPr>
            <a:normAutofit fontScale="92500" lnSpcReduction="20000"/>
          </a:bodyPr>
          <a:lstStyle/>
          <a:p>
            <a:r>
              <a:rPr lang="en-US" dirty="0" smtClean="0"/>
              <a:t>Meaning “character”</a:t>
            </a:r>
          </a:p>
          <a:p>
            <a:r>
              <a:rPr lang="en-US" dirty="0" smtClean="0"/>
              <a:t>Socially accepted</a:t>
            </a:r>
          </a:p>
          <a:p>
            <a:r>
              <a:rPr lang="en-US" dirty="0" smtClean="0"/>
              <a:t>Principles of the group</a:t>
            </a:r>
          </a:p>
          <a:p>
            <a:r>
              <a:rPr lang="en-US" dirty="0" smtClean="0"/>
              <a:t>Influenced by social </a:t>
            </a:r>
          </a:p>
          <a:p>
            <a:r>
              <a:rPr lang="en-US" dirty="0" smtClean="0"/>
              <a:t>Taught by society</a:t>
            </a:r>
          </a:p>
          <a:p>
            <a:r>
              <a:rPr lang="en-US" dirty="0" smtClean="0"/>
              <a:t>Rules for the benefit of individuals in society based on what is agreed upon as best for society at that time</a:t>
            </a:r>
            <a:endParaRPr lang="en-US" dirty="0"/>
          </a:p>
        </p:txBody>
      </p:sp>
    </p:spTree>
    <p:extLst>
      <p:ext uri="{BB962C8B-B14F-4D97-AF65-F5344CB8AC3E}">
        <p14:creationId xmlns:p14="http://schemas.microsoft.com/office/powerpoint/2010/main" val="1940223502"/>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1469</TotalTime>
  <Words>1435</Words>
  <Application>Microsoft Macintosh PowerPoint</Application>
  <PresentationFormat>On-screen Show (4:3)</PresentationFormat>
  <Paragraphs>210</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Infusion</vt:lpstr>
      <vt:lpstr>New Employee Orientation</vt:lpstr>
      <vt:lpstr>Code of Conduct</vt:lpstr>
      <vt:lpstr>What Is Code of Conduct</vt:lpstr>
      <vt:lpstr>Purpose of Code of Conduct</vt:lpstr>
      <vt:lpstr>Benefits of Code of Conduct</vt:lpstr>
      <vt:lpstr>Consequences</vt:lpstr>
      <vt:lpstr>Accountability</vt:lpstr>
      <vt:lpstr>Code of Ethics</vt:lpstr>
      <vt:lpstr>Moral vs Ethics</vt:lpstr>
      <vt:lpstr>Conduct vs Ethics</vt:lpstr>
      <vt:lpstr>Violations</vt:lpstr>
      <vt:lpstr>You are Part of the Company</vt:lpstr>
      <vt:lpstr>Discipline</vt:lpstr>
      <vt:lpstr>Progressive Discipline </vt:lpstr>
      <vt:lpstr>Progressive Discipline </vt:lpstr>
      <vt:lpstr>Progressive Discipline </vt:lpstr>
      <vt:lpstr>Progressive Discipline</vt:lpstr>
      <vt:lpstr>Topics of Conduct</vt:lpstr>
      <vt:lpstr>[Specific Code of Conduct]</vt:lpstr>
      <vt:lpstr>[Specific Code of Conduct]</vt:lpstr>
      <vt:lpstr>[Specific Code of Conduct]</vt:lpstr>
      <vt:lpstr>[Specific Code of Conduct]</vt:lpstr>
      <vt:lpstr>[Specific Code of Conduct]</vt:lpstr>
      <vt:lpstr>[Specific Code of Conduct]</vt:lpstr>
      <vt:lpstr>Employee Handbook</vt:lpstr>
      <vt:lpstr>Reporting Violations </vt:lpstr>
      <vt:lpstr>Whistleblower Protection </vt:lpstr>
      <vt:lpstr>Retaliation</vt:lpstr>
      <vt:lpstr>What You Must Do</vt:lpstr>
      <vt:lpstr>Reputation</vt:lpstr>
      <vt:lpstr>Everyone’s Job</vt:lpstr>
      <vt:lpstr>Who to Contact</vt:lpstr>
      <vt:lpstr>Anonymous Reporting</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12</cp:revision>
  <dcterms:created xsi:type="dcterms:W3CDTF">2020-07-29T15:50:34Z</dcterms:created>
  <dcterms:modified xsi:type="dcterms:W3CDTF">2020-08-16T16:43:58Z</dcterms:modified>
</cp:coreProperties>
</file>