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89" r:id="rId5"/>
    <p:sldId id="290" r:id="rId6"/>
    <p:sldId id="291" r:id="rId7"/>
    <p:sldId id="292" r:id="rId8"/>
    <p:sldId id="293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94" r:id="rId17"/>
    <p:sldId id="269" r:id="rId18"/>
    <p:sldId id="270" r:id="rId19"/>
    <p:sldId id="271" r:id="rId20"/>
    <p:sldId id="272" r:id="rId21"/>
    <p:sldId id="273" r:id="rId22"/>
    <p:sldId id="295" r:id="rId23"/>
    <p:sldId id="296" r:id="rId24"/>
    <p:sldId id="274" r:id="rId25"/>
    <p:sldId id="297" r:id="rId26"/>
    <p:sldId id="298" r:id="rId27"/>
    <p:sldId id="299" r:id="rId28"/>
    <p:sldId id="300" r:id="rId29"/>
    <p:sldId id="301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0E2307-1E40-4E12-8716-25BFDA8E7013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hf sldNum="0" hdr="0" ftr="0" dt="0"/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025015"/>
            <a:ext cx="5446713" cy="2766491"/>
          </a:xfrm>
        </p:spPr>
        <p:txBody>
          <a:bodyPr/>
          <a:lstStyle/>
          <a:p>
            <a:r>
              <a:rPr lang="en-US" sz="4800" dirty="0" smtClean="0">
                <a:solidFill>
                  <a:srgbClr val="2C7C9F"/>
                </a:solidFill>
                <a:latin typeface="Arial Black"/>
                <a:cs typeface="Arial Black"/>
              </a:rPr>
              <a:t>New Employee Orientation</a:t>
            </a:r>
            <a:endParaRPr lang="en-US" sz="4800" dirty="0">
              <a:solidFill>
                <a:srgbClr val="2C7C9F"/>
              </a:solidFill>
              <a:latin typeface="Arial Black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846116"/>
            <a:ext cx="5446713" cy="851647"/>
          </a:xfrm>
        </p:spPr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[</a:t>
            </a:r>
            <a:r>
              <a:rPr lang="en-US" i="1" dirty="0" smtClean="0">
                <a:solidFill>
                  <a:srgbClr val="2C7C9F"/>
                </a:solidFill>
              </a:rPr>
              <a:t>Your Company Name</a:t>
            </a:r>
            <a:r>
              <a:rPr lang="en-US" dirty="0" smtClean="0">
                <a:solidFill>
                  <a:srgbClr val="2C7C9F"/>
                </a:solidFill>
              </a:rPr>
              <a:t>]</a:t>
            </a:r>
          </a:p>
          <a:p>
            <a:r>
              <a:rPr lang="en-US" dirty="0" smtClean="0">
                <a:solidFill>
                  <a:srgbClr val="2C7C9F"/>
                </a:solidFill>
              </a:rPr>
              <a:t>[</a:t>
            </a:r>
            <a:r>
              <a:rPr lang="en-US" i="1" dirty="0" smtClean="0">
                <a:solidFill>
                  <a:srgbClr val="2C7C9F"/>
                </a:solidFill>
              </a:rPr>
              <a:t>Year</a:t>
            </a:r>
            <a:r>
              <a:rPr lang="en-US" dirty="0" smtClean="0">
                <a:solidFill>
                  <a:srgbClr val="2C7C9F"/>
                </a:solidFill>
              </a:rPr>
              <a:t>]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5718" y="1897767"/>
            <a:ext cx="37674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2C7C9F"/>
                </a:solidFill>
              </a:rPr>
              <a:t>[</a:t>
            </a:r>
            <a:r>
              <a:rPr lang="en-US" sz="3200" i="1" dirty="0" smtClean="0">
                <a:solidFill>
                  <a:srgbClr val="2C7C9F"/>
                </a:solidFill>
              </a:rPr>
              <a:t>Company Logo</a:t>
            </a:r>
            <a:r>
              <a:rPr lang="en-US" sz="3200" dirty="0" smtClean="0">
                <a:solidFill>
                  <a:srgbClr val="2C7C9F"/>
                </a:solidFill>
              </a:rPr>
              <a:t>]</a:t>
            </a:r>
            <a:endParaRPr lang="en-US" sz="3200" dirty="0">
              <a:solidFill>
                <a:srgbClr val="2C7C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46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Severe Weather Preparedness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999124"/>
            <a:ext cx="7570787" cy="4655277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B54721"/>
                </a:solidFill>
              </a:rPr>
              <a:t>In general, you should be sure you and your coworkers make the following precautions for any severe weather event:</a:t>
            </a:r>
          </a:p>
          <a:p>
            <a:pPr lvl="1"/>
            <a:r>
              <a:rPr lang="en-US" dirty="0">
                <a:solidFill>
                  <a:srgbClr val="B54721"/>
                </a:solidFill>
              </a:rPr>
              <a:t>Have plastic tarps, tape, and rope on hand to cover the equipment. </a:t>
            </a:r>
          </a:p>
          <a:p>
            <a:pPr lvl="1"/>
            <a:r>
              <a:rPr lang="en-US" dirty="0">
                <a:solidFill>
                  <a:srgbClr val="B54721"/>
                </a:solidFill>
              </a:rPr>
              <a:t>Cover windows. </a:t>
            </a:r>
          </a:p>
          <a:p>
            <a:pPr lvl="1"/>
            <a:r>
              <a:rPr lang="en-US" dirty="0">
                <a:solidFill>
                  <a:srgbClr val="B54721"/>
                </a:solidFill>
              </a:rPr>
              <a:t>Have an emergency medical kit</a:t>
            </a:r>
          </a:p>
          <a:p>
            <a:pPr lvl="1"/>
            <a:r>
              <a:rPr lang="en-US" dirty="0">
                <a:solidFill>
                  <a:srgbClr val="B54721"/>
                </a:solidFill>
              </a:rPr>
              <a:t>Have flashlights and batteries. </a:t>
            </a:r>
          </a:p>
          <a:p>
            <a:pPr lvl="1"/>
            <a:r>
              <a:rPr lang="en-US" dirty="0">
                <a:solidFill>
                  <a:srgbClr val="B54721"/>
                </a:solidFill>
              </a:rPr>
              <a:t>Have diesel for generators. </a:t>
            </a:r>
          </a:p>
          <a:p>
            <a:pPr lvl="1"/>
            <a:r>
              <a:rPr lang="en-US" dirty="0">
                <a:solidFill>
                  <a:srgbClr val="B54721"/>
                </a:solidFill>
              </a:rPr>
              <a:t>Secure all loose equipment and materials that are outside on site. </a:t>
            </a:r>
          </a:p>
          <a:p>
            <a:pPr lvl="1"/>
            <a:r>
              <a:rPr lang="en-US" dirty="0">
                <a:solidFill>
                  <a:srgbClr val="B54721"/>
                </a:solidFill>
              </a:rPr>
              <a:t>Back up all digital files.</a:t>
            </a:r>
          </a:p>
          <a:p>
            <a:pPr lvl="1"/>
            <a:r>
              <a:rPr lang="en-US" dirty="0">
                <a:solidFill>
                  <a:srgbClr val="B54721"/>
                </a:solidFill>
              </a:rPr>
              <a:t>Have walkie-talkies for emergency </a:t>
            </a:r>
            <a:r>
              <a:rPr lang="en-US" dirty="0" smtClean="0">
                <a:solidFill>
                  <a:srgbClr val="B54721"/>
                </a:solidFill>
              </a:rPr>
              <a:t>communication</a:t>
            </a:r>
            <a:endParaRPr lang="en-US" dirty="0">
              <a:solidFill>
                <a:srgbClr val="B547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01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Thunder and Lightening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2015553"/>
            <a:ext cx="7570787" cy="42896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B54721"/>
                </a:solidFill>
              </a:rPr>
              <a:t>If a </a:t>
            </a:r>
            <a:r>
              <a:rPr lang="en-US" dirty="0" smtClean="0">
                <a:solidFill>
                  <a:srgbClr val="B54721"/>
                </a:solidFill>
              </a:rPr>
              <a:t>thunder and lightening storm </a:t>
            </a:r>
            <a:r>
              <a:rPr lang="en-US" dirty="0">
                <a:solidFill>
                  <a:srgbClr val="B54721"/>
                </a:solidFill>
              </a:rPr>
              <a:t>happens during work hours, you should take the following precautions.</a:t>
            </a:r>
          </a:p>
          <a:p>
            <a:pPr lvl="0"/>
            <a:r>
              <a:rPr lang="en-US" dirty="0">
                <a:solidFill>
                  <a:srgbClr val="B54721"/>
                </a:solidFill>
              </a:rPr>
              <a:t>Thunder and lightening storm 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Avoid going outside where you may be struck by lightening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Should there be a power outage follow the recommendations for a power outage.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01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Blizzard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2002189"/>
            <a:ext cx="7570787" cy="4494856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B54721"/>
                </a:solidFill>
              </a:rPr>
              <a:t>If a </a:t>
            </a:r>
            <a:r>
              <a:rPr lang="en-US" dirty="0" smtClean="0">
                <a:solidFill>
                  <a:srgbClr val="B54721"/>
                </a:solidFill>
              </a:rPr>
              <a:t>blizzard storm </a:t>
            </a:r>
            <a:r>
              <a:rPr lang="en-US" dirty="0">
                <a:solidFill>
                  <a:srgbClr val="B54721"/>
                </a:solidFill>
              </a:rPr>
              <a:t>happens during work hours, you should take the following precautions.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Keep walkways clear during breaks in the storm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Use salt to reduce icing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Stay indoors whenever possible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If forced to go outside, wear adequate clothing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Tell someone when you are leaving and where you plan to go.  Call them once you arrive to verify you arrived safely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01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Hurricane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2028925"/>
            <a:ext cx="7570787" cy="4289611"/>
          </a:xfrm>
        </p:spPr>
        <p:txBody>
          <a:bodyPr/>
          <a:lstStyle/>
          <a:p>
            <a:r>
              <a:rPr lang="en-US" dirty="0">
                <a:solidFill>
                  <a:srgbClr val="B54721"/>
                </a:solidFill>
              </a:rPr>
              <a:t>If a </a:t>
            </a:r>
            <a:r>
              <a:rPr lang="en-US" dirty="0" smtClean="0">
                <a:solidFill>
                  <a:srgbClr val="B54721"/>
                </a:solidFill>
              </a:rPr>
              <a:t>hurricane storm </a:t>
            </a:r>
            <a:r>
              <a:rPr lang="en-US" dirty="0">
                <a:solidFill>
                  <a:srgbClr val="B54721"/>
                </a:solidFill>
              </a:rPr>
              <a:t>happens during work hours, you should take the following precautions</a:t>
            </a:r>
            <a:r>
              <a:rPr lang="en-US" dirty="0" smtClean="0">
                <a:solidFill>
                  <a:srgbClr val="B54721"/>
                </a:solidFill>
              </a:rPr>
              <a:t>.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Secure doors and windows with tape and plywood boards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Stay in room without windows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Avoid contact with flood water, it could be </a:t>
            </a:r>
            <a:r>
              <a:rPr lang="en-US" sz="2800" dirty="0" smtClean="0">
                <a:solidFill>
                  <a:srgbClr val="B54721"/>
                </a:solidFill>
              </a:rPr>
              <a:t>electrified</a:t>
            </a:r>
            <a:endParaRPr lang="en-US" sz="2800" dirty="0">
              <a:solidFill>
                <a:srgbClr val="B547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01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Tornado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2015552"/>
            <a:ext cx="7570787" cy="4289611"/>
          </a:xfrm>
        </p:spPr>
        <p:txBody>
          <a:bodyPr/>
          <a:lstStyle/>
          <a:p>
            <a:r>
              <a:rPr lang="en-US" dirty="0">
                <a:solidFill>
                  <a:srgbClr val="B54721"/>
                </a:solidFill>
              </a:rPr>
              <a:t>If a </a:t>
            </a:r>
            <a:r>
              <a:rPr lang="en-US" dirty="0" smtClean="0">
                <a:solidFill>
                  <a:srgbClr val="B54721"/>
                </a:solidFill>
              </a:rPr>
              <a:t>tornado storm </a:t>
            </a:r>
            <a:r>
              <a:rPr lang="en-US" dirty="0">
                <a:solidFill>
                  <a:srgbClr val="B54721"/>
                </a:solidFill>
              </a:rPr>
              <a:t>happens during work hours, you should take the following precautions</a:t>
            </a:r>
            <a:r>
              <a:rPr lang="en-US" dirty="0" smtClean="0">
                <a:solidFill>
                  <a:srgbClr val="B54721"/>
                </a:solidFill>
              </a:rPr>
              <a:t>.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Move to a basement if available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Stay away from windows, doors, and outside walls.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If you are in a building with no basement, then get to a small interior room on the lowest level.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01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Earthquake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708751"/>
          </a:xfrm>
        </p:spPr>
        <p:txBody>
          <a:bodyPr>
            <a:normAutofit fontScale="85000" lnSpcReduction="10000"/>
          </a:bodyPr>
          <a:lstStyle/>
          <a:p>
            <a:pPr lvl="0">
              <a:spcBef>
                <a:spcPts val="1200"/>
              </a:spcBef>
            </a:pPr>
            <a:r>
              <a:rPr lang="en-US" b="1" dirty="0">
                <a:solidFill>
                  <a:srgbClr val="B54721"/>
                </a:solidFill>
              </a:rPr>
              <a:t>Duck, Cover and Hold </a:t>
            </a:r>
            <a:r>
              <a:rPr lang="en-US" dirty="0">
                <a:solidFill>
                  <a:srgbClr val="B54721"/>
                </a:solidFill>
              </a:rPr>
              <a:t>in place until the shaking stops.</a:t>
            </a:r>
          </a:p>
          <a:p>
            <a:pPr lvl="0"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Stand in door ways and brace yourself or take cover under solid stable tables or desks</a:t>
            </a:r>
          </a:p>
          <a:p>
            <a:pPr lvl="0"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Face away from windows and stay clear of falling objects.</a:t>
            </a:r>
          </a:p>
          <a:p>
            <a:pPr lvl="0"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Stay Inside! Do </a:t>
            </a:r>
            <a:r>
              <a:rPr lang="en-US" u="sng" dirty="0">
                <a:solidFill>
                  <a:srgbClr val="B54721"/>
                </a:solidFill>
              </a:rPr>
              <a:t>not</a:t>
            </a:r>
            <a:r>
              <a:rPr lang="en-US" dirty="0">
                <a:solidFill>
                  <a:srgbClr val="B54721"/>
                </a:solidFill>
              </a:rPr>
              <a:t> evacuate unless directed to do so. </a:t>
            </a:r>
          </a:p>
          <a:p>
            <a:pPr lvl="0"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Do not use the stairs until instructed that it is safe to do so. </a:t>
            </a:r>
          </a:p>
          <a:p>
            <a:pPr lvl="0"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Once the earthquake has stopped, survey your area.  Report all injuries and damage to a manager</a:t>
            </a:r>
          </a:p>
          <a:p>
            <a:pPr lvl="0"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Be prepared for aftershocks</a:t>
            </a:r>
            <a:r>
              <a:rPr lang="en-US" dirty="0" smtClean="0">
                <a:solidFill>
                  <a:srgbClr val="B54721"/>
                </a:solidFill>
              </a:rPr>
              <a:t>.</a:t>
            </a:r>
            <a:endParaRPr lang="en-US" dirty="0">
              <a:solidFill>
                <a:srgbClr val="B547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01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After The Earthquake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B54721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B54721"/>
                </a:solidFill>
                <a:latin typeface="Arial" charset="0"/>
              </a:rPr>
              <a:t>After </a:t>
            </a:r>
            <a:r>
              <a:rPr lang="en-US" sz="2400" dirty="0">
                <a:solidFill>
                  <a:srgbClr val="B54721"/>
                </a:solidFill>
                <a:latin typeface="Arial" charset="0"/>
              </a:rPr>
              <a:t>the earthquake</a:t>
            </a:r>
          </a:p>
          <a:p>
            <a:pPr lvl="1">
              <a:lnSpc>
                <a:spcPct val="90000"/>
              </a:lnSpc>
              <a:spcBef>
                <a:spcPts val="2400"/>
              </a:spcBef>
            </a:pPr>
            <a:r>
              <a:rPr lang="en-US" sz="2400" dirty="0">
                <a:solidFill>
                  <a:srgbClr val="B54721"/>
                </a:solidFill>
                <a:latin typeface="Arial" charset="0"/>
              </a:rPr>
              <a:t>Use the phone only for an emergency</a:t>
            </a:r>
          </a:p>
          <a:p>
            <a:pPr lvl="1">
              <a:lnSpc>
                <a:spcPct val="90000"/>
              </a:lnSpc>
              <a:spcBef>
                <a:spcPts val="2400"/>
              </a:spcBef>
            </a:pPr>
            <a:r>
              <a:rPr lang="en-US" sz="2400" dirty="0">
                <a:solidFill>
                  <a:srgbClr val="B54721"/>
                </a:solidFill>
                <a:latin typeface="Arial" charset="0"/>
              </a:rPr>
              <a:t>Check on patients and assist where possible</a:t>
            </a:r>
          </a:p>
          <a:p>
            <a:pPr lvl="1">
              <a:lnSpc>
                <a:spcPct val="90000"/>
              </a:lnSpc>
              <a:spcBef>
                <a:spcPts val="2400"/>
              </a:spcBef>
            </a:pPr>
            <a:r>
              <a:rPr lang="en-US" sz="2400" dirty="0">
                <a:solidFill>
                  <a:srgbClr val="B54721"/>
                </a:solidFill>
                <a:latin typeface="Arial" charset="0"/>
              </a:rPr>
              <a:t>Do not use elevators</a:t>
            </a:r>
          </a:p>
          <a:p>
            <a:pPr lvl="1">
              <a:lnSpc>
                <a:spcPct val="90000"/>
              </a:lnSpc>
              <a:spcBef>
                <a:spcPts val="2400"/>
              </a:spcBef>
            </a:pPr>
            <a:r>
              <a:rPr lang="en-US" sz="2400" b="1" dirty="0" smtClean="0">
                <a:solidFill>
                  <a:srgbClr val="B54721"/>
                </a:solidFill>
                <a:latin typeface="Arial" charset="0"/>
              </a:rPr>
              <a:t>EXPECT AFTERSHOCKS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4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Plumbing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70875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B54721"/>
                </a:solidFill>
              </a:rPr>
              <a:t>The 10 Most Common Plumbing Issues</a:t>
            </a:r>
            <a:endParaRPr lang="en-US" dirty="0">
              <a:solidFill>
                <a:srgbClr val="B54721"/>
              </a:solidFill>
            </a:endParaRPr>
          </a:p>
          <a:p>
            <a:pPr lvl="1"/>
            <a:r>
              <a:rPr lang="en-US" dirty="0">
                <a:solidFill>
                  <a:srgbClr val="B54721"/>
                </a:solidFill>
              </a:rPr>
              <a:t>Dripping faucets.</a:t>
            </a:r>
            <a:endParaRPr lang="en-US" dirty="0">
              <a:solidFill>
                <a:srgbClr val="B54721"/>
              </a:solidFill>
            </a:endParaRPr>
          </a:p>
          <a:p>
            <a:pPr lvl="1"/>
            <a:r>
              <a:rPr lang="en-US" dirty="0">
                <a:solidFill>
                  <a:srgbClr val="B54721"/>
                </a:solidFill>
              </a:rPr>
              <a:t>Slow draining sink.</a:t>
            </a:r>
            <a:endParaRPr lang="en-US" dirty="0">
              <a:solidFill>
                <a:srgbClr val="B54721"/>
              </a:solidFill>
            </a:endParaRPr>
          </a:p>
          <a:p>
            <a:pPr lvl="1"/>
            <a:r>
              <a:rPr lang="en-US" dirty="0">
                <a:solidFill>
                  <a:srgbClr val="B54721"/>
                </a:solidFill>
              </a:rPr>
              <a:t>Clogged bath or shower drain.</a:t>
            </a:r>
            <a:endParaRPr lang="en-US" dirty="0">
              <a:solidFill>
                <a:srgbClr val="B54721"/>
              </a:solidFill>
            </a:endParaRPr>
          </a:p>
          <a:p>
            <a:pPr lvl="1"/>
            <a:r>
              <a:rPr lang="en-US" dirty="0">
                <a:solidFill>
                  <a:srgbClr val="B54721"/>
                </a:solidFill>
              </a:rPr>
              <a:t>Clogged toilet.</a:t>
            </a:r>
            <a:endParaRPr lang="en-US" dirty="0">
              <a:solidFill>
                <a:srgbClr val="B54721"/>
              </a:solidFill>
            </a:endParaRPr>
          </a:p>
          <a:p>
            <a:pPr lvl="1"/>
            <a:r>
              <a:rPr lang="en-US" dirty="0">
                <a:solidFill>
                  <a:srgbClr val="B54721"/>
                </a:solidFill>
              </a:rPr>
              <a:t>Running toilet.</a:t>
            </a:r>
            <a:endParaRPr lang="en-US" dirty="0">
              <a:solidFill>
                <a:srgbClr val="B54721"/>
              </a:solidFill>
            </a:endParaRPr>
          </a:p>
          <a:p>
            <a:pPr lvl="1"/>
            <a:r>
              <a:rPr lang="en-US" dirty="0">
                <a:solidFill>
                  <a:srgbClr val="B54721"/>
                </a:solidFill>
              </a:rPr>
              <a:t>Faulty water heater.</a:t>
            </a:r>
            <a:endParaRPr lang="en-US" dirty="0">
              <a:solidFill>
                <a:srgbClr val="B54721"/>
              </a:solidFill>
            </a:endParaRPr>
          </a:p>
          <a:p>
            <a:pPr lvl="1"/>
            <a:r>
              <a:rPr lang="en-US" dirty="0">
                <a:solidFill>
                  <a:srgbClr val="B54721"/>
                </a:solidFill>
              </a:rPr>
              <a:t>Low water pressure.</a:t>
            </a:r>
            <a:endParaRPr lang="en-US" dirty="0">
              <a:solidFill>
                <a:srgbClr val="B54721"/>
              </a:solidFill>
            </a:endParaRPr>
          </a:p>
          <a:p>
            <a:pPr lvl="1"/>
            <a:r>
              <a:rPr lang="en-US" dirty="0">
                <a:solidFill>
                  <a:srgbClr val="B54721"/>
                </a:solidFill>
              </a:rPr>
              <a:t>Jammed garbage disposal.</a:t>
            </a:r>
            <a:endParaRPr lang="en-US" dirty="0">
              <a:solidFill>
                <a:srgbClr val="B54721"/>
              </a:solidFill>
            </a:endParaRPr>
          </a:p>
          <a:p>
            <a:pPr lvl="1"/>
            <a:r>
              <a:rPr lang="en-US" dirty="0">
                <a:solidFill>
                  <a:srgbClr val="B54721"/>
                </a:solidFill>
              </a:rPr>
              <a:t>Leaky pipes.</a:t>
            </a:r>
            <a:endParaRPr lang="en-US" dirty="0">
              <a:solidFill>
                <a:srgbClr val="B54721"/>
              </a:solidFill>
            </a:endParaRPr>
          </a:p>
          <a:p>
            <a:pPr lvl="1"/>
            <a:r>
              <a:rPr lang="en-US" dirty="0">
                <a:solidFill>
                  <a:srgbClr val="B54721"/>
                </a:solidFill>
              </a:rPr>
              <a:t>Sewer system backup</a:t>
            </a:r>
            <a:r>
              <a:rPr lang="en-US" dirty="0" smtClean="0">
                <a:solidFill>
                  <a:srgbClr val="B54721"/>
                </a:solidFill>
              </a:rPr>
              <a:t>.</a:t>
            </a:r>
            <a:endParaRPr lang="en-US" dirty="0">
              <a:solidFill>
                <a:srgbClr val="B547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01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Plumbing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2002189"/>
            <a:ext cx="7570787" cy="428961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>
                <a:solidFill>
                  <a:srgbClr val="B54721"/>
                </a:solidFill>
              </a:rPr>
              <a:t>If there is a small leak, contact the manager.  </a:t>
            </a:r>
          </a:p>
          <a:p>
            <a:pPr lvl="0"/>
            <a:r>
              <a:rPr lang="en-US" dirty="0">
                <a:solidFill>
                  <a:srgbClr val="B54721"/>
                </a:solidFill>
              </a:rPr>
              <a:t>Place a pail or garbage can if leaking from ceiling. </a:t>
            </a:r>
          </a:p>
          <a:p>
            <a:pPr lvl="0"/>
            <a:r>
              <a:rPr lang="en-US" dirty="0">
                <a:solidFill>
                  <a:srgbClr val="B54721"/>
                </a:solidFill>
              </a:rPr>
              <a:t>For larger leaks that can lead to immediate flooding, turn of the water supply.</a:t>
            </a:r>
          </a:p>
          <a:p>
            <a:pPr lvl="0"/>
            <a:r>
              <a:rPr lang="en-US" dirty="0">
                <a:solidFill>
                  <a:srgbClr val="B54721"/>
                </a:solidFill>
              </a:rPr>
              <a:t>Your manager should inform you where the water turn of is in the event of an emergency plumbing flood.</a:t>
            </a:r>
          </a:p>
          <a:p>
            <a:pPr lvl="0"/>
            <a:r>
              <a:rPr lang="en-US" dirty="0">
                <a:solidFill>
                  <a:srgbClr val="B54721"/>
                </a:solidFill>
              </a:rPr>
              <a:t>Remove any moveable items from the flooding area</a:t>
            </a:r>
          </a:p>
          <a:p>
            <a:pPr lvl="0"/>
            <a:r>
              <a:rPr lang="en-US" dirty="0">
                <a:solidFill>
                  <a:srgbClr val="B54721"/>
                </a:solidFill>
              </a:rPr>
              <a:t>Turn off and unplug any electrical equipment.  Remove from the area if possible</a:t>
            </a:r>
            <a:r>
              <a:rPr lang="en-US" dirty="0" smtClean="0">
                <a:solidFill>
                  <a:srgbClr val="B54721"/>
                </a:solidFill>
              </a:rPr>
              <a:t>.</a:t>
            </a:r>
            <a:endParaRPr lang="en-US" dirty="0">
              <a:solidFill>
                <a:srgbClr val="B547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01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FLOODS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48865"/>
            <a:ext cx="7570787" cy="4944035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I</a:t>
            </a:r>
            <a:r>
              <a:rPr lang="en-US" dirty="0" smtClean="0">
                <a:solidFill>
                  <a:srgbClr val="B54721"/>
                </a:solidFill>
              </a:rPr>
              <a:t>f you are under a flood warning, find safe shelter right away</a:t>
            </a:r>
          </a:p>
          <a:p>
            <a:pPr lvl="0">
              <a:spcBef>
                <a:spcPts val="1200"/>
              </a:spcBef>
            </a:pPr>
            <a:r>
              <a:rPr lang="en-US" dirty="0" smtClean="0">
                <a:solidFill>
                  <a:srgbClr val="B54721"/>
                </a:solidFill>
              </a:rPr>
              <a:t>Do </a:t>
            </a:r>
            <a:r>
              <a:rPr lang="en-US" dirty="0">
                <a:solidFill>
                  <a:srgbClr val="B54721"/>
                </a:solidFill>
              </a:rPr>
              <a:t>not walk, swim or drive through flood waters</a:t>
            </a:r>
            <a:r>
              <a:rPr lang="en-US" b="1" dirty="0" smtClean="0">
                <a:solidFill>
                  <a:srgbClr val="B54721"/>
                </a:solidFill>
              </a:rPr>
              <a:t>.</a:t>
            </a:r>
          </a:p>
          <a:p>
            <a:pPr lvl="0">
              <a:spcBef>
                <a:spcPts val="1200"/>
              </a:spcBef>
            </a:pPr>
            <a:r>
              <a:rPr lang="en-US" sz="3100" b="1" dirty="0" smtClean="0">
                <a:solidFill>
                  <a:srgbClr val="B54721"/>
                </a:solidFill>
              </a:rPr>
              <a:t> TURN AROUND, DON’T DROWN!</a:t>
            </a:r>
            <a:endParaRPr lang="en-US" sz="3100" dirty="0" smtClean="0">
              <a:solidFill>
                <a:srgbClr val="B54721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B54721"/>
                </a:solidFill>
              </a:rPr>
              <a:t>Just </a:t>
            </a:r>
            <a:r>
              <a:rPr lang="en-US" dirty="0">
                <a:solidFill>
                  <a:srgbClr val="B54721"/>
                </a:solidFill>
              </a:rPr>
              <a:t>six inches of moving water can knock you down, and one foot of moving water can sweep your vehicle away.</a:t>
            </a:r>
          </a:p>
          <a:p>
            <a:pPr lvl="0"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Stay off of bridges over fast-moving water.</a:t>
            </a:r>
            <a:endParaRPr lang="en-US" dirty="0">
              <a:solidFill>
                <a:srgbClr val="B54721"/>
              </a:solidFill>
            </a:endParaRPr>
          </a:p>
          <a:p>
            <a:pPr lvl="0"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Depending on the type of flooding:</a:t>
            </a:r>
            <a:endParaRPr lang="en-US" dirty="0">
              <a:solidFill>
                <a:srgbClr val="B54721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Evacuate if told to do so.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Move to higher ground or a higher floor.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Stay where you are</a:t>
            </a:r>
            <a:r>
              <a:rPr lang="en-US" dirty="0" smtClean="0">
                <a:solidFill>
                  <a:srgbClr val="B54721"/>
                </a:solidFill>
              </a:rPr>
              <a:t>.</a:t>
            </a:r>
            <a:endParaRPr lang="en-US" dirty="0">
              <a:solidFill>
                <a:srgbClr val="B547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0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544937"/>
            <a:ext cx="5446713" cy="136743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2C7C9F"/>
                </a:solidFill>
              </a:rPr>
              <a:t>Emergency Preparedness</a:t>
            </a:r>
            <a:endParaRPr lang="en-US" sz="4800" dirty="0">
              <a:solidFill>
                <a:srgbClr val="2C7C9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532060"/>
            <a:ext cx="5446713" cy="851647"/>
          </a:xfrm>
        </p:spPr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[</a:t>
            </a:r>
            <a:r>
              <a:rPr lang="en-US" i="1" dirty="0" smtClean="0">
                <a:solidFill>
                  <a:srgbClr val="2C7C9F"/>
                </a:solidFill>
              </a:rPr>
              <a:t>Your Company Name</a:t>
            </a:r>
            <a:r>
              <a:rPr lang="en-US" dirty="0" smtClean="0">
                <a:solidFill>
                  <a:srgbClr val="2C7C9F"/>
                </a:solidFill>
              </a:rPr>
              <a:t>]</a:t>
            </a:r>
          </a:p>
          <a:p>
            <a:r>
              <a:rPr lang="en-US" dirty="0" smtClean="0">
                <a:solidFill>
                  <a:srgbClr val="2C7C9F"/>
                </a:solidFill>
              </a:rPr>
              <a:t>[</a:t>
            </a:r>
            <a:r>
              <a:rPr lang="en-US" i="1" dirty="0" smtClean="0">
                <a:solidFill>
                  <a:srgbClr val="2C7C9F"/>
                </a:solidFill>
              </a:rPr>
              <a:t>Year</a:t>
            </a:r>
            <a:r>
              <a:rPr lang="en-US" dirty="0" smtClean="0">
                <a:solidFill>
                  <a:srgbClr val="2C7C9F"/>
                </a:solidFill>
              </a:rPr>
              <a:t>]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4597" y="1897767"/>
            <a:ext cx="37674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2C7C9F"/>
                </a:solidFill>
              </a:rPr>
              <a:t>[</a:t>
            </a:r>
            <a:r>
              <a:rPr lang="en-US" sz="3200" i="1" dirty="0" smtClean="0">
                <a:solidFill>
                  <a:srgbClr val="2C7C9F"/>
                </a:solidFill>
              </a:rPr>
              <a:t>Company Logo</a:t>
            </a:r>
            <a:r>
              <a:rPr lang="en-US" sz="3200" dirty="0" smtClean="0">
                <a:solidFill>
                  <a:srgbClr val="2C7C9F"/>
                </a:solidFill>
              </a:rPr>
              <a:t>]</a:t>
            </a:r>
            <a:endParaRPr lang="en-US" sz="3200" dirty="0">
              <a:solidFill>
                <a:srgbClr val="2C7C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60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TERRORISM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2294965"/>
            <a:ext cx="7570787" cy="3839135"/>
          </a:xfrm>
        </p:spPr>
        <p:txBody>
          <a:bodyPr/>
          <a:lstStyle/>
          <a:p>
            <a:pPr lvl="0"/>
            <a:r>
              <a:rPr lang="en-US" dirty="0">
                <a:solidFill>
                  <a:srgbClr val="B54721"/>
                </a:solidFill>
              </a:rPr>
              <a:t>In the event of civil unrest or a terrorism incident, you will be notified by management on what to do, how to exit, and where to go.</a:t>
            </a:r>
          </a:p>
          <a:p>
            <a:pPr lvl="0"/>
            <a:r>
              <a:rPr lang="en-US" dirty="0">
                <a:solidFill>
                  <a:srgbClr val="B54721"/>
                </a:solidFill>
              </a:rPr>
              <a:t>Law enforcement, military, and/or government officials will advise you as to the nature of the situation, and what to do.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01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BIOTERRORISM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875865"/>
            <a:ext cx="7570787" cy="4289611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sz="3200" b="1" dirty="0" smtClean="0">
              <a:solidFill>
                <a:srgbClr val="B5472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rgbClr val="B54721"/>
                </a:solidFill>
              </a:rPr>
              <a:t>Bioterrorism </a:t>
            </a:r>
            <a:r>
              <a:rPr lang="en-US" sz="3200" b="1" dirty="0">
                <a:solidFill>
                  <a:srgbClr val="B54721"/>
                </a:solidFill>
              </a:rPr>
              <a:t>Agent Categories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rgbClr val="B54721"/>
                </a:solidFill>
              </a:rPr>
              <a:t>Bioterrorism agents can be separated into three categories, based on: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B54721"/>
                </a:solidFill>
              </a:rPr>
              <a:t>how easily they can be spread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B54721"/>
                </a:solidFill>
              </a:rPr>
              <a:t>the severity of illness or death they cause.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01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1" y="1930400"/>
            <a:ext cx="6324600" cy="44196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1025" y="82153"/>
            <a:ext cx="7556313" cy="1342849"/>
          </a:xfrm>
        </p:spPr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What Bioterrorism Does </a:t>
            </a:r>
            <a:r>
              <a:rPr lang="en-US" sz="6000" b="1" dirty="0" smtClean="0">
                <a:solidFill>
                  <a:srgbClr val="2C7C9F"/>
                </a:solidFill>
              </a:rPr>
              <a:t>NOT</a:t>
            </a:r>
            <a:r>
              <a:rPr lang="en-US" dirty="0" smtClean="0">
                <a:solidFill>
                  <a:srgbClr val="2C7C9F"/>
                </a:solidFill>
              </a:rPr>
              <a:t> Look Like</a:t>
            </a:r>
            <a:endParaRPr lang="en-US" dirty="0">
              <a:solidFill>
                <a:srgbClr val="B5472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31FD-E8C5-7A41-B926-D1385114B3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16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30" y="115794"/>
            <a:ext cx="6843464" cy="1116106"/>
          </a:xfrm>
        </p:spPr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What Bioterrorism will likely look like: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33" y="1947046"/>
            <a:ext cx="6176433" cy="42505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31FD-E8C5-7A41-B926-D1385114B3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7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0341"/>
            <a:ext cx="8331200" cy="1411941"/>
          </a:xfrm>
        </p:spPr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Bioterrorism Preparedness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62653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Stay Informed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Be aware of current threat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Know signs and symptoms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Know pathogenesis, incubation period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Know any possible treatments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Know local and CDC disease specific plans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Notify and coordinate with health officials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Monitor communications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Provide </a:t>
            </a:r>
            <a:r>
              <a:rPr lang="en-US" dirty="0" smtClean="0">
                <a:solidFill>
                  <a:srgbClr val="B54721"/>
                </a:solidFill>
              </a:rPr>
              <a:t>information</a:t>
            </a:r>
            <a:endParaRPr lang="en-US" dirty="0">
              <a:solidFill>
                <a:srgbClr val="B547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01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2C7C9F"/>
                </a:solidFill>
              </a:rPr>
              <a:t>Gunman In The Workplace</a:t>
            </a:r>
            <a:r>
              <a:rPr lang="en-US" sz="4400" dirty="0"/>
              <a:t>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090" y="1981200"/>
            <a:ext cx="4158476" cy="4144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B54721"/>
                </a:solidFill>
              </a:rPr>
              <a:t>SCENARIO 1 </a:t>
            </a:r>
            <a:endParaRPr lang="en-US" b="1" dirty="0" smtClean="0">
              <a:solidFill>
                <a:srgbClr val="B5472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B54721"/>
                </a:solidFill>
              </a:rPr>
              <a:t>Run </a:t>
            </a:r>
            <a:r>
              <a:rPr lang="en-US" b="1" dirty="0" smtClean="0">
                <a:solidFill>
                  <a:srgbClr val="B54721"/>
                </a:solidFill>
              </a:rPr>
              <a:t>&amp; Escape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B54721"/>
                </a:solidFill>
              </a:rPr>
              <a:t>Stay Calm and Think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i="1" dirty="0" smtClean="0">
                <a:solidFill>
                  <a:srgbClr val="B54721"/>
                </a:solidFill>
              </a:rPr>
              <a:t>React! </a:t>
            </a:r>
            <a:r>
              <a:rPr lang="en-US" dirty="0" smtClean="0">
                <a:solidFill>
                  <a:srgbClr val="B54721"/>
                </a:solidFill>
              </a:rPr>
              <a:t>Don’t freeze up.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B54721"/>
                </a:solidFill>
              </a:rPr>
              <a:t>If possible run away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B54721"/>
                </a:solidFill>
              </a:rPr>
              <a:t>Leave your stuff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B54721"/>
                </a:solidFill>
              </a:rPr>
              <a:t>Know escape routes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B54721"/>
                </a:solidFill>
              </a:rPr>
              <a:t>If within arms length, grab a weapon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267" y="1984965"/>
            <a:ext cx="4385733" cy="48730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31FD-E8C5-7A41-B926-D1385114B3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79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2C7C9F"/>
                </a:solidFill>
              </a:rPr>
              <a:t>Gunman In The Workplace</a:t>
            </a:r>
            <a:r>
              <a:rPr lang="en-US" sz="4400" dirty="0"/>
              <a:t>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3853393" cy="4740275"/>
          </a:xfrm>
        </p:spPr>
        <p:txBody>
          <a:bodyPr>
            <a:normAutofit fontScale="70000" lnSpcReduction="20000"/>
          </a:bodyPr>
          <a:lstStyle/>
          <a:p>
            <a:pPr marL="2286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B54721"/>
                </a:solidFill>
              </a:rPr>
              <a:t>SCENARIO 2 </a:t>
            </a:r>
            <a:endParaRPr lang="en-US" sz="4000" b="1" dirty="0" smtClean="0">
              <a:solidFill>
                <a:srgbClr val="B54721"/>
              </a:solidFill>
            </a:endParaRPr>
          </a:p>
          <a:p>
            <a:pPr marL="2286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 dirty="0" smtClean="0">
                <a:solidFill>
                  <a:srgbClr val="B54721"/>
                </a:solidFill>
              </a:rPr>
              <a:t>Hiding </a:t>
            </a:r>
            <a:r>
              <a:rPr lang="en-US" sz="3400" b="1" dirty="0" smtClean="0">
                <a:solidFill>
                  <a:srgbClr val="B54721"/>
                </a:solidFill>
              </a:rPr>
              <a:t>and Barricading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B54721"/>
                </a:solidFill>
              </a:rPr>
              <a:t>If </a:t>
            </a:r>
            <a:r>
              <a:rPr lang="en-US" dirty="0">
                <a:solidFill>
                  <a:srgbClr val="B54721"/>
                </a:solidFill>
              </a:rPr>
              <a:t>running is impossible, hide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B54721"/>
                </a:solidFill>
              </a:rPr>
              <a:t>Barricade yourself if possible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B54721"/>
                </a:solidFill>
              </a:rPr>
              <a:t>Lock and block the door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B54721"/>
                </a:solidFill>
              </a:rPr>
              <a:t>Call 911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B54721"/>
                </a:solidFill>
              </a:rPr>
              <a:t>Arm yourself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B54721"/>
                </a:solidFill>
              </a:rPr>
              <a:t>Turn off the lights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B54721"/>
                </a:solidFill>
              </a:rPr>
              <a:t>Find further cover under a table or desk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B54721"/>
                </a:solidFill>
              </a:rPr>
              <a:t>Turn off anything that makes </a:t>
            </a:r>
            <a:r>
              <a:rPr lang="en-US" dirty="0" smtClean="0">
                <a:solidFill>
                  <a:srgbClr val="B54721"/>
                </a:solidFill>
              </a:rPr>
              <a:t>noise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B54721"/>
                </a:solidFill>
              </a:rPr>
              <a:t>Stay calm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B54721"/>
                </a:solidFill>
              </a:rPr>
              <a:t>Play dead as a last resort</a:t>
            </a:r>
            <a:endParaRPr lang="en-US" dirty="0">
              <a:solidFill>
                <a:srgbClr val="B5472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514600"/>
            <a:ext cx="4343400" cy="4343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31FD-E8C5-7A41-B926-D1385114B3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07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2C7C9F"/>
                </a:solidFill>
              </a:rPr>
              <a:t>Gunman In The Workplace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5318126" cy="52070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500" b="1" dirty="0" smtClean="0">
                <a:solidFill>
                  <a:srgbClr val="B54721"/>
                </a:solidFill>
              </a:rPr>
              <a:t>SCENARIO 3 </a:t>
            </a:r>
            <a:endParaRPr lang="en-US" sz="4500" b="1" dirty="0">
              <a:solidFill>
                <a:srgbClr val="B5472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b="1" dirty="0" smtClean="0">
                <a:solidFill>
                  <a:srgbClr val="B54721"/>
                </a:solidFill>
              </a:rPr>
              <a:t>Engaging </a:t>
            </a:r>
            <a:r>
              <a:rPr lang="en-US" sz="3800" b="1" dirty="0" smtClean="0">
                <a:solidFill>
                  <a:srgbClr val="B54721"/>
                </a:solidFill>
              </a:rPr>
              <a:t>the Shooter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B54721"/>
                </a:solidFill>
              </a:rPr>
              <a:t>Exhaust all other options first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B54721"/>
                </a:solidFill>
              </a:rPr>
              <a:t>Do not try to reason with the gunman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B54721"/>
                </a:solidFill>
              </a:rPr>
              <a:t>Do not plead for your life</a:t>
            </a:r>
          </a:p>
          <a:p>
            <a:pPr marL="4572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B54721"/>
                </a:solidFill>
              </a:rPr>
              <a:t>(these techniques have repeatedly been shown to be ineffective and often incite the gunman)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B54721"/>
                </a:solidFill>
              </a:rPr>
              <a:t>Work with others to create confusion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B54721"/>
                </a:solidFill>
              </a:rPr>
              <a:t>Attack the shooter with any object you can grab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B54721"/>
                </a:solidFill>
              </a:rPr>
              <a:t>Aim for the head – attempt to blind, knock unconscious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B54721"/>
                </a:solidFill>
              </a:rPr>
              <a:t>Be as aggressive as possible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B54721"/>
                </a:solidFill>
              </a:rPr>
              <a:t>Commit to the attack – do not hesitate or think too much </a:t>
            </a:r>
            <a:endParaRPr lang="en-US" dirty="0" smtClean="0">
              <a:solidFill>
                <a:srgbClr val="B5472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B54721"/>
                </a:solidFill>
              </a:rPr>
              <a:t>Throw objects, throw hard, and throw heavier things that can hurt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 smtClean="0">
              <a:solidFill>
                <a:srgbClr val="B5472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333" y="1961774"/>
            <a:ext cx="3259667" cy="496395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31FD-E8C5-7A41-B926-D1385114B3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16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2C7C9F"/>
                </a:solidFill>
              </a:rPr>
              <a:t>Preparation and Prevention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324725" cy="34967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B54721"/>
                </a:solidFill>
              </a:rPr>
              <a:t>Be alert – recognize “out of the ordinary” behavior</a:t>
            </a:r>
          </a:p>
          <a:p>
            <a:r>
              <a:rPr lang="en-US" dirty="0" smtClean="0">
                <a:solidFill>
                  <a:srgbClr val="B54721"/>
                </a:solidFill>
              </a:rPr>
              <a:t>Report suspicious activity</a:t>
            </a:r>
          </a:p>
          <a:p>
            <a:r>
              <a:rPr lang="en-US" dirty="0" smtClean="0">
                <a:solidFill>
                  <a:srgbClr val="B54721"/>
                </a:solidFill>
              </a:rPr>
              <a:t>Be aware of exits and keep them clear</a:t>
            </a:r>
          </a:p>
          <a:p>
            <a:r>
              <a:rPr lang="en-US" dirty="0" smtClean="0">
                <a:solidFill>
                  <a:srgbClr val="B54721"/>
                </a:solidFill>
              </a:rPr>
              <a:t>Know any organization’s “lockdown” procedure</a:t>
            </a:r>
          </a:p>
          <a:p>
            <a:r>
              <a:rPr lang="en-US" dirty="0" smtClean="0">
                <a:solidFill>
                  <a:srgbClr val="B54721"/>
                </a:solidFill>
              </a:rPr>
              <a:t>Take a self defense class</a:t>
            </a:r>
          </a:p>
          <a:p>
            <a:r>
              <a:rPr lang="en-US" dirty="0" smtClean="0">
                <a:solidFill>
                  <a:srgbClr val="B54721"/>
                </a:solidFill>
              </a:rPr>
              <a:t>If trained and licensed, carry a weapon</a:t>
            </a:r>
            <a:endParaRPr lang="en-US" dirty="0">
              <a:solidFill>
                <a:srgbClr val="B5472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5477933"/>
            <a:ext cx="5422900" cy="10287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31FD-E8C5-7A41-B926-D1385114B3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34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2C7C9F"/>
                </a:solidFill>
              </a:rPr>
              <a:t>ARRIVAL OF POLICE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4869393" cy="414496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800"/>
              </a:spcBef>
            </a:pPr>
            <a:r>
              <a:rPr lang="en-US" dirty="0" smtClean="0">
                <a:solidFill>
                  <a:srgbClr val="B54721"/>
                </a:solidFill>
              </a:rPr>
              <a:t>Do not run toward law enforcement</a:t>
            </a:r>
          </a:p>
          <a:p>
            <a:pPr>
              <a:spcBef>
                <a:spcPts val="800"/>
              </a:spcBef>
            </a:pPr>
            <a:r>
              <a:rPr lang="en-US" dirty="0" smtClean="0">
                <a:solidFill>
                  <a:srgbClr val="B54721"/>
                </a:solidFill>
              </a:rPr>
              <a:t>Do not try to “help” them</a:t>
            </a:r>
          </a:p>
          <a:p>
            <a:pPr>
              <a:spcBef>
                <a:spcPts val="800"/>
              </a:spcBef>
            </a:pPr>
            <a:r>
              <a:rPr lang="en-US" dirty="0" smtClean="0">
                <a:solidFill>
                  <a:srgbClr val="B54721"/>
                </a:solidFill>
              </a:rPr>
              <a:t>Keep your hands up and visible</a:t>
            </a:r>
          </a:p>
          <a:p>
            <a:pPr>
              <a:spcBef>
                <a:spcPts val="800"/>
              </a:spcBef>
            </a:pPr>
            <a:r>
              <a:rPr lang="en-US" dirty="0" smtClean="0">
                <a:solidFill>
                  <a:srgbClr val="B54721"/>
                </a:solidFill>
              </a:rPr>
              <a:t>Do not make any sudden movements</a:t>
            </a:r>
          </a:p>
          <a:p>
            <a:pPr>
              <a:spcBef>
                <a:spcPts val="800"/>
              </a:spcBef>
            </a:pPr>
            <a:r>
              <a:rPr lang="en-US" dirty="0" smtClean="0">
                <a:solidFill>
                  <a:srgbClr val="B54721"/>
                </a:solidFill>
              </a:rPr>
              <a:t>When asked, tell the police what you know</a:t>
            </a:r>
          </a:p>
          <a:p>
            <a:pPr>
              <a:spcBef>
                <a:spcPts val="800"/>
              </a:spcBef>
            </a:pPr>
            <a:r>
              <a:rPr lang="en-US" dirty="0" smtClean="0">
                <a:solidFill>
                  <a:srgbClr val="B54721"/>
                </a:solidFill>
              </a:rPr>
              <a:t>Move in the direction the police came in</a:t>
            </a:r>
          </a:p>
          <a:p>
            <a:pPr>
              <a:spcBef>
                <a:spcPts val="800"/>
              </a:spcBef>
            </a:pPr>
            <a:r>
              <a:rPr lang="en-US" dirty="0" smtClean="0">
                <a:solidFill>
                  <a:srgbClr val="B54721"/>
                </a:solidFill>
              </a:rPr>
              <a:t>Do not ask police questions</a:t>
            </a:r>
          </a:p>
          <a:p>
            <a:pPr>
              <a:spcBef>
                <a:spcPts val="800"/>
              </a:spcBef>
            </a:pPr>
            <a:r>
              <a:rPr lang="en-US" dirty="0" smtClean="0">
                <a:solidFill>
                  <a:srgbClr val="B54721"/>
                </a:solidFill>
              </a:rPr>
              <a:t>Obey police instructions immediately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533" y="1981200"/>
            <a:ext cx="3111500" cy="4699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31FD-E8C5-7A41-B926-D1385114B3C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97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Emergency Preparedness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56169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5"/>
                </a:solidFill>
              </a:rPr>
              <a:t>Emergencies in the workplace are brought about by both natural and man-made disasters.</a:t>
            </a:r>
          </a:p>
          <a:p>
            <a:r>
              <a:rPr lang="en-US" dirty="0">
                <a:solidFill>
                  <a:schemeClr val="accent5"/>
                </a:solidFill>
              </a:rPr>
              <a:t>Emergency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  <a:r>
              <a:rPr lang="en-US" dirty="0">
                <a:solidFill>
                  <a:schemeClr val="accent5"/>
                </a:solidFill>
              </a:rPr>
              <a:t>preparedness is a well-known concept in protecting workers' safety and health. </a:t>
            </a:r>
          </a:p>
          <a:p>
            <a:r>
              <a:rPr lang="en-US" dirty="0">
                <a:solidFill>
                  <a:schemeClr val="accent5"/>
                </a:solidFill>
              </a:rPr>
              <a:t>Putting together a comprehensive emergency action plan involves conducting a hazard assessment to determine what, if any, physical or chemical hazards inside or from outside the workplaces could cause an emergency</a:t>
            </a:r>
            <a:r>
              <a:rPr lang="en-US" dirty="0" smtClean="0">
                <a:solidFill>
                  <a:schemeClr val="accent5"/>
                </a:solidFill>
              </a:rPr>
              <a:t>.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89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262" y="40341"/>
            <a:ext cx="7780338" cy="1411941"/>
          </a:xfrm>
        </p:spPr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BOMB 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825065"/>
            <a:ext cx="7570787" cy="4664635"/>
          </a:xfrm>
        </p:spPr>
        <p:txBody>
          <a:bodyPr>
            <a:normAutofit fontScale="77500" lnSpcReduction="20000"/>
          </a:bodyPr>
          <a:lstStyle/>
          <a:p>
            <a:pPr lvl="0"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If a caller makes the threat, ask the following questions:</a:t>
            </a:r>
          </a:p>
          <a:p>
            <a:pPr lvl="1">
              <a:spcBef>
                <a:spcPts val="1200"/>
              </a:spcBef>
            </a:pPr>
            <a:r>
              <a:rPr lang="en-US" sz="2800" dirty="0">
                <a:solidFill>
                  <a:srgbClr val="B54721"/>
                </a:solidFill>
              </a:rPr>
              <a:t>When will it explode?</a:t>
            </a:r>
          </a:p>
          <a:p>
            <a:pPr lvl="1">
              <a:spcBef>
                <a:spcPts val="1200"/>
              </a:spcBef>
            </a:pPr>
            <a:r>
              <a:rPr lang="en-US" sz="2800" dirty="0">
                <a:solidFill>
                  <a:srgbClr val="B54721"/>
                </a:solidFill>
              </a:rPr>
              <a:t>Where/what type of device?</a:t>
            </a:r>
          </a:p>
          <a:p>
            <a:pPr lvl="1">
              <a:spcBef>
                <a:spcPts val="1200"/>
              </a:spcBef>
            </a:pPr>
            <a:r>
              <a:rPr lang="en-US" sz="2800" dirty="0">
                <a:solidFill>
                  <a:srgbClr val="B54721"/>
                </a:solidFill>
              </a:rPr>
              <a:t>What does it look like?</a:t>
            </a:r>
          </a:p>
          <a:p>
            <a:pPr lvl="1">
              <a:spcBef>
                <a:spcPts val="1200"/>
              </a:spcBef>
            </a:pPr>
            <a:r>
              <a:rPr lang="en-US" sz="2800" dirty="0">
                <a:solidFill>
                  <a:srgbClr val="B54721"/>
                </a:solidFill>
              </a:rPr>
              <a:t>What is your name?</a:t>
            </a:r>
          </a:p>
          <a:p>
            <a:pPr lvl="1">
              <a:spcBef>
                <a:spcPts val="1200"/>
              </a:spcBef>
            </a:pPr>
            <a:r>
              <a:rPr lang="en-US" sz="2800" dirty="0">
                <a:solidFill>
                  <a:srgbClr val="B54721"/>
                </a:solidFill>
              </a:rPr>
              <a:t>Check caller ID for phone #.</a:t>
            </a:r>
          </a:p>
          <a:p>
            <a:pPr lvl="1">
              <a:spcBef>
                <a:spcPts val="1200"/>
              </a:spcBef>
            </a:pPr>
            <a:r>
              <a:rPr lang="en-US" sz="2800" dirty="0">
                <a:solidFill>
                  <a:srgbClr val="B54721"/>
                </a:solidFill>
              </a:rPr>
              <a:t>Note caller’s voice/sounds.</a:t>
            </a:r>
          </a:p>
          <a:p>
            <a:pPr lvl="1">
              <a:spcBef>
                <a:spcPts val="1200"/>
              </a:spcBef>
            </a:pPr>
            <a:r>
              <a:rPr lang="en-US" sz="2800" dirty="0">
                <a:solidFill>
                  <a:srgbClr val="B54721"/>
                </a:solidFill>
              </a:rPr>
              <a:t>Notify Security at 7-0020.</a:t>
            </a:r>
          </a:p>
          <a:p>
            <a:pPr lvl="0"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If there are any unusual </a:t>
            </a:r>
            <a:r>
              <a:rPr lang="en-US" dirty="0" smtClean="0">
                <a:solidFill>
                  <a:srgbClr val="B54721"/>
                </a:solidFill>
              </a:rPr>
              <a:t>items in </a:t>
            </a:r>
            <a:r>
              <a:rPr lang="en-US" dirty="0">
                <a:solidFill>
                  <a:srgbClr val="B54721"/>
                </a:solidFill>
              </a:rPr>
              <a:t>your area, do </a:t>
            </a:r>
            <a:r>
              <a:rPr lang="en-US" dirty="0" smtClean="0">
                <a:solidFill>
                  <a:srgbClr val="B54721"/>
                </a:solidFill>
              </a:rPr>
              <a:t>NOT </a:t>
            </a:r>
            <a:r>
              <a:rPr lang="en-US" dirty="0">
                <a:solidFill>
                  <a:srgbClr val="B54721"/>
                </a:solidFill>
              </a:rPr>
              <a:t>touch them. </a:t>
            </a:r>
          </a:p>
          <a:p>
            <a:pPr lvl="0"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Notify Security or management</a:t>
            </a:r>
            <a:r>
              <a:rPr lang="en-US" dirty="0" smtClean="0">
                <a:solidFill>
                  <a:srgbClr val="B54721"/>
                </a:solidFill>
              </a:rPr>
              <a:t>.</a:t>
            </a:r>
            <a:endParaRPr lang="en-US" dirty="0">
              <a:solidFill>
                <a:srgbClr val="B547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01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Electrical </a:t>
            </a:r>
            <a:r>
              <a:rPr lang="en-US" dirty="0" err="1" smtClean="0">
                <a:solidFill>
                  <a:srgbClr val="2C7C9F"/>
                </a:solidFill>
              </a:rPr>
              <a:t>Outtage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931335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A power outage is more than just having the lights go out.  It can cause refrigerated inventory to spoil, disrupt communications, and prevent merchant sales.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In the event of a power outage: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Use flashlights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Have extra batteries available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Keep freezers and refrigerators closed.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Only use generators outdoors and away from windows.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Do not use a gas stove to heat your home.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Disconnect appliances and electronics to avoid damage from electrical surges.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Have alternate plans for refrigerated items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B54721"/>
                </a:solidFill>
              </a:rPr>
              <a:t>Have generator for pertinent specialty equipment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01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Medical Emergency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300" y="1761565"/>
            <a:ext cx="7232649" cy="4289611"/>
          </a:xfrm>
        </p:spPr>
        <p:txBody>
          <a:bodyPr/>
          <a:lstStyle/>
          <a:p>
            <a:pPr marL="0" lvl="0" indent="0">
              <a:buNone/>
            </a:pPr>
            <a:endParaRPr lang="en-US" dirty="0">
              <a:solidFill>
                <a:srgbClr val="B54721"/>
              </a:solidFill>
            </a:endParaRPr>
          </a:p>
          <a:p>
            <a:pPr lvl="0"/>
            <a:r>
              <a:rPr lang="en-US" dirty="0" smtClean="0">
                <a:solidFill>
                  <a:srgbClr val="B54721"/>
                </a:solidFill>
              </a:rPr>
              <a:t>Call 911</a:t>
            </a:r>
          </a:p>
          <a:p>
            <a:pPr lvl="0"/>
            <a:r>
              <a:rPr lang="en-US" dirty="0" smtClean="0">
                <a:solidFill>
                  <a:srgbClr val="B54721"/>
                </a:solidFill>
              </a:rPr>
              <a:t>Do not move the patient</a:t>
            </a:r>
            <a:endParaRPr lang="en-US" dirty="0">
              <a:solidFill>
                <a:srgbClr val="B54721"/>
              </a:solidFill>
            </a:endParaRPr>
          </a:p>
          <a:p>
            <a:pPr lvl="0"/>
            <a:r>
              <a:rPr lang="en-US" dirty="0">
                <a:solidFill>
                  <a:srgbClr val="B54721"/>
                </a:solidFill>
              </a:rPr>
              <a:t>If medical trained </a:t>
            </a:r>
            <a:r>
              <a:rPr lang="en-US" dirty="0" smtClean="0">
                <a:solidFill>
                  <a:srgbClr val="B54721"/>
                </a:solidFill>
              </a:rPr>
              <a:t>and </a:t>
            </a:r>
            <a:r>
              <a:rPr lang="en-US" dirty="0">
                <a:solidFill>
                  <a:srgbClr val="B54721"/>
                </a:solidFill>
              </a:rPr>
              <a:t>certified, provide </a:t>
            </a:r>
            <a:r>
              <a:rPr lang="en-US" dirty="0" smtClean="0">
                <a:solidFill>
                  <a:srgbClr val="B54721"/>
                </a:solidFill>
              </a:rPr>
              <a:t>assistance</a:t>
            </a:r>
            <a:endParaRPr lang="en-US" dirty="0">
              <a:solidFill>
                <a:srgbClr val="B547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01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Poisoning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90701"/>
            <a:ext cx="7570787" cy="4864099"/>
          </a:xfrm>
        </p:spPr>
        <p:txBody>
          <a:bodyPr>
            <a:normAutofit fontScale="70000" lnSpcReduction="20000"/>
          </a:bodyPr>
          <a:lstStyle/>
          <a:p>
            <a:pPr lvl="0">
              <a:spcBef>
                <a:spcPts val="600"/>
              </a:spcBef>
            </a:pPr>
            <a:r>
              <a:rPr lang="en-US" dirty="0">
                <a:solidFill>
                  <a:srgbClr val="B54721"/>
                </a:solidFill>
              </a:rPr>
              <a:t>Call 911 for an ambulance, then call poison control</a:t>
            </a: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rgbClr val="B54721"/>
                </a:solidFill>
              </a:rPr>
              <a:t>Call the Poison Control Center – 800-222-1222</a:t>
            </a: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rgbClr val="B54721"/>
                </a:solidFill>
              </a:rPr>
              <a:t>Be able to provide the follow information: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Who was poisoned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How old is the person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What was the person exposed to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How much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When</a:t>
            </a: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rgbClr val="B54721"/>
                </a:solidFill>
              </a:rPr>
              <a:t>If it was inhaled – get the person into fresh air </a:t>
            </a: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rgbClr val="B54721"/>
                </a:solidFill>
              </a:rPr>
              <a:t>If person had poison touch clothing, remove clothing, unless it burned through clothing onto skin.</a:t>
            </a: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rgbClr val="B54721"/>
                </a:solidFill>
              </a:rPr>
              <a:t>If on skin place in shower</a:t>
            </a: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rgbClr val="B54721"/>
                </a:solidFill>
              </a:rPr>
              <a:t>If in eyes, rinse eyes with running water for 15 to 20 minutes.</a:t>
            </a: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rgbClr val="B54721"/>
                </a:solidFill>
              </a:rPr>
              <a:t>If swallowed, </a:t>
            </a:r>
            <a:r>
              <a:rPr lang="en-US" b="1" dirty="0">
                <a:solidFill>
                  <a:srgbClr val="B54721"/>
                </a:solidFill>
              </a:rPr>
              <a:t>do </a:t>
            </a:r>
            <a:r>
              <a:rPr lang="en-US" b="1" i="1" dirty="0">
                <a:solidFill>
                  <a:srgbClr val="B54721"/>
                </a:solidFill>
              </a:rPr>
              <a:t>NOT</a:t>
            </a:r>
            <a:r>
              <a:rPr lang="en-US" b="1" dirty="0">
                <a:solidFill>
                  <a:srgbClr val="B54721"/>
                </a:solidFill>
              </a:rPr>
              <a:t> try to vomit </a:t>
            </a:r>
            <a:r>
              <a:rPr lang="en-US" dirty="0">
                <a:solidFill>
                  <a:srgbClr val="B54721"/>
                </a:solidFill>
              </a:rPr>
              <a:t>- it can make things worse.  Wait for ambulance and follow directions of poison control</a:t>
            </a:r>
            <a:r>
              <a:rPr lang="en-US" dirty="0" smtClean="0">
                <a:solidFill>
                  <a:srgbClr val="B54721"/>
                </a:solidFill>
              </a:rPr>
              <a:t>.</a:t>
            </a:r>
            <a:endParaRPr lang="en-US" dirty="0">
              <a:solidFill>
                <a:srgbClr val="B547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01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CHEMICAL SPILL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66463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>
                <a:solidFill>
                  <a:srgbClr val="B54721"/>
                </a:solidFill>
              </a:rPr>
              <a:t>Cordon off the area to make others aware to avoid that area.</a:t>
            </a:r>
          </a:p>
          <a:p>
            <a:pPr lvl="0"/>
            <a:r>
              <a:rPr lang="en-US" dirty="0">
                <a:solidFill>
                  <a:srgbClr val="B54721"/>
                </a:solidFill>
              </a:rPr>
              <a:t>For small spills of nontoxic chemicals that you know the hazards of and are comfortable cleaning up, you can clean up, but should inform the manager of the spill.</a:t>
            </a:r>
          </a:p>
          <a:p>
            <a:pPr lvl="0"/>
            <a:r>
              <a:rPr lang="en-US" dirty="0">
                <a:solidFill>
                  <a:srgbClr val="B54721"/>
                </a:solidFill>
              </a:rPr>
              <a:t>For larger spills, you should inform the manager and contact the workplace environmental services personnel.</a:t>
            </a:r>
          </a:p>
          <a:p>
            <a:pPr lvl="0"/>
            <a:r>
              <a:rPr lang="en-US" dirty="0">
                <a:solidFill>
                  <a:srgbClr val="B54721"/>
                </a:solidFill>
              </a:rPr>
              <a:t>For hazardous spills or very large spills (&gt;4 liters) environmental services should be contacted to determine if outside assistance is required</a:t>
            </a:r>
            <a:r>
              <a:rPr lang="en-US" dirty="0" smtClean="0">
                <a:solidFill>
                  <a:srgbClr val="B54721"/>
                </a:solidFill>
              </a:rPr>
              <a:t>.</a:t>
            </a:r>
            <a:endParaRPr lang="en-US" dirty="0">
              <a:solidFill>
                <a:srgbClr val="B547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01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C9F"/>
                </a:solidFill>
              </a:rPr>
              <a:t>Emergency </a:t>
            </a:r>
            <a:r>
              <a:rPr lang="en-US" dirty="0" smtClean="0">
                <a:solidFill>
                  <a:srgbClr val="2C7C9F"/>
                </a:solidFill>
              </a:rPr>
              <a:t>Action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B54721"/>
                </a:solidFill>
              </a:rPr>
              <a:t>EAPs </a:t>
            </a:r>
            <a:r>
              <a:rPr lang="en-US" dirty="0">
                <a:solidFill>
                  <a:srgbClr val="B54721"/>
                </a:solidFill>
              </a:rPr>
              <a:t>are provided to ensure your and everyone’s safety.  Following the direction of your manager or emergency officials is critical to ensuring everyone’s safety.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016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Your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952065"/>
            <a:ext cx="7570787" cy="4289611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dirty="0">
                <a:solidFill>
                  <a:srgbClr val="B54721"/>
                </a:solidFill>
              </a:rPr>
              <a:t>Know which workplace hazards can lead to an emergency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Know how to report emergencies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Know your role in an emergency 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Know the responsibilities of your role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Know evacuation routes and procedures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Participate in emergency drills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Always keep emergency exits cleared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Respond emergencies when they </a:t>
            </a:r>
            <a:r>
              <a:rPr lang="en-US" sz="2800" dirty="0" smtClean="0">
                <a:solidFill>
                  <a:srgbClr val="B54721"/>
                </a:solidFill>
              </a:rPr>
              <a:t>arise</a:t>
            </a:r>
            <a:endParaRPr lang="en-US" sz="2800" dirty="0">
              <a:solidFill>
                <a:srgbClr val="B547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016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0341"/>
            <a:ext cx="8267700" cy="1411941"/>
          </a:xfrm>
        </p:spPr>
        <p:txBody>
          <a:bodyPr/>
          <a:lstStyle/>
          <a:p>
            <a:r>
              <a:rPr lang="en-US" dirty="0">
                <a:solidFill>
                  <a:srgbClr val="2C7C9F"/>
                </a:solidFill>
              </a:rPr>
              <a:t>Emergency </a:t>
            </a:r>
            <a:r>
              <a:rPr lang="en-US" dirty="0" smtClean="0">
                <a:solidFill>
                  <a:srgbClr val="2C7C9F"/>
                </a:solidFill>
              </a:rPr>
              <a:t>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952065"/>
            <a:ext cx="7570787" cy="4289611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sz="2800" dirty="0">
                <a:solidFill>
                  <a:srgbClr val="B54721"/>
                </a:solidFill>
              </a:rPr>
              <a:t>Handle only tasks you’ve been assigned and trained for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Understand exactly what’s expected of you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Carry out responsibilities only if you can do so safely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Be able to locate assigned safe areas inside or outside the facility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Have at least two escape routes from your work area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Know where emergency exits are located in other parts of the facility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Know where to go for roll call once safely </a:t>
            </a:r>
            <a:r>
              <a:rPr lang="en-US" sz="2800" dirty="0" smtClean="0">
                <a:solidFill>
                  <a:srgbClr val="B54721"/>
                </a:solidFill>
              </a:rPr>
              <a:t>outside</a:t>
            </a:r>
            <a:endParaRPr lang="en-US" sz="2800" dirty="0">
              <a:solidFill>
                <a:srgbClr val="B547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016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During An Emergency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990165"/>
            <a:ext cx="7570787" cy="4289611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800" dirty="0">
                <a:solidFill>
                  <a:srgbClr val="B54721"/>
                </a:solidFill>
              </a:rPr>
              <a:t>Recognize the evacuation signal and listen for instructions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Alert co-workers and customers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Shut down equipment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Move quickly but calmly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Follow directions from emergency response personnel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Proceed to the assembly area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Do not leave the area until instructed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Go directly to the nearest safe </a:t>
            </a:r>
            <a:r>
              <a:rPr lang="en-US" sz="2800" dirty="0" smtClean="0">
                <a:solidFill>
                  <a:srgbClr val="B54721"/>
                </a:solidFill>
              </a:rPr>
              <a:t>exit</a:t>
            </a:r>
            <a:endParaRPr lang="en-US" sz="2800" dirty="0">
              <a:solidFill>
                <a:srgbClr val="B547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016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Are Your Prepared?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888565"/>
            <a:ext cx="7570787" cy="4550335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dirty="0">
                <a:solidFill>
                  <a:srgbClr val="B54721"/>
                </a:solidFill>
              </a:rPr>
              <a:t>How would you react to a fire alarm?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What would you do in a natural disaster such as a violent storm?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How do you clean up a chemical spill?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Do you know your role if there were a serious chemical or biohazard incident?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How would you respond to an act of violence?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What if an electrical cable is frayed and sparking?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0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C9F"/>
                </a:solidFill>
              </a:rPr>
              <a:t>Standard Emergency Action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srgbClr val="B54721"/>
                </a:solidFill>
              </a:rPr>
              <a:t>Fire</a:t>
            </a:r>
          </a:p>
          <a:p>
            <a:pPr lvl="0"/>
            <a:r>
              <a:rPr lang="en-US" dirty="0">
                <a:solidFill>
                  <a:srgbClr val="B54721"/>
                </a:solidFill>
              </a:rPr>
              <a:t>Severe weather</a:t>
            </a:r>
          </a:p>
          <a:p>
            <a:pPr lvl="0"/>
            <a:r>
              <a:rPr lang="en-US" dirty="0">
                <a:solidFill>
                  <a:srgbClr val="B54721"/>
                </a:solidFill>
              </a:rPr>
              <a:t>Earthquake</a:t>
            </a:r>
          </a:p>
          <a:p>
            <a:pPr lvl="0"/>
            <a:r>
              <a:rPr lang="en-US" dirty="0">
                <a:solidFill>
                  <a:srgbClr val="B54721"/>
                </a:solidFill>
              </a:rPr>
              <a:t>Plumbing issue</a:t>
            </a:r>
          </a:p>
          <a:p>
            <a:pPr lvl="0"/>
            <a:r>
              <a:rPr lang="en-US" dirty="0">
                <a:solidFill>
                  <a:srgbClr val="B54721"/>
                </a:solidFill>
              </a:rPr>
              <a:t>Floods</a:t>
            </a:r>
          </a:p>
          <a:p>
            <a:pPr lvl="0"/>
            <a:r>
              <a:rPr lang="en-US" dirty="0">
                <a:solidFill>
                  <a:srgbClr val="B54721"/>
                </a:solidFill>
              </a:rPr>
              <a:t>Terrorism</a:t>
            </a:r>
          </a:p>
          <a:p>
            <a:pPr lvl="0"/>
            <a:r>
              <a:rPr lang="en-US" dirty="0" smtClean="0">
                <a:solidFill>
                  <a:srgbClr val="B54721"/>
                </a:solidFill>
              </a:rPr>
              <a:t>Bioterrorism</a:t>
            </a:r>
            <a:endParaRPr lang="en-US" dirty="0">
              <a:solidFill>
                <a:srgbClr val="B5472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989782" cy="430371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srgbClr val="B54721"/>
                </a:solidFill>
              </a:rPr>
              <a:t>Gunman/Active Shooter</a:t>
            </a:r>
          </a:p>
          <a:p>
            <a:pPr lvl="0"/>
            <a:r>
              <a:rPr lang="en-US" dirty="0">
                <a:solidFill>
                  <a:srgbClr val="B54721"/>
                </a:solidFill>
              </a:rPr>
              <a:t>Bomb Threat</a:t>
            </a:r>
          </a:p>
          <a:p>
            <a:pPr lvl="0"/>
            <a:r>
              <a:rPr lang="en-US" dirty="0">
                <a:solidFill>
                  <a:srgbClr val="B54721"/>
                </a:solidFill>
              </a:rPr>
              <a:t>Electrical outage</a:t>
            </a:r>
          </a:p>
          <a:p>
            <a:pPr lvl="0"/>
            <a:r>
              <a:rPr lang="en-US" dirty="0">
                <a:solidFill>
                  <a:srgbClr val="B54721"/>
                </a:solidFill>
              </a:rPr>
              <a:t>Medical emergency</a:t>
            </a:r>
          </a:p>
          <a:p>
            <a:pPr lvl="0"/>
            <a:r>
              <a:rPr lang="en-US" dirty="0">
                <a:solidFill>
                  <a:srgbClr val="B54721"/>
                </a:solidFill>
              </a:rPr>
              <a:t>Poisoning</a:t>
            </a:r>
          </a:p>
          <a:p>
            <a:pPr lvl="0"/>
            <a:r>
              <a:rPr lang="en-US" dirty="0">
                <a:solidFill>
                  <a:srgbClr val="B54721"/>
                </a:solidFill>
              </a:rPr>
              <a:t>Chemical spill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480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OSHA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947582"/>
            <a:ext cx="7570787" cy="4289611"/>
          </a:xfrm>
        </p:spPr>
        <p:txBody>
          <a:bodyPr/>
          <a:lstStyle/>
          <a:p>
            <a:pPr lvl="1"/>
            <a:endParaRPr lang="en-US" sz="2800" dirty="0" smtClean="0"/>
          </a:p>
          <a:p>
            <a:pPr lvl="1"/>
            <a:r>
              <a:rPr lang="en-US" sz="2800" dirty="0" smtClean="0">
                <a:solidFill>
                  <a:srgbClr val="B54721"/>
                </a:solidFill>
              </a:rPr>
              <a:t>Evacuation </a:t>
            </a:r>
            <a:r>
              <a:rPr lang="en-US" sz="2800" dirty="0">
                <a:solidFill>
                  <a:srgbClr val="B54721"/>
                </a:solidFill>
              </a:rPr>
              <a:t>and exit routes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Alarm systems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Protective measures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Training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Emergency action and fire prevention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016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EAP 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685365"/>
            <a:ext cx="7570787" cy="4905935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B54721"/>
                </a:solidFill>
              </a:rPr>
              <a:t>What to include in an EAP kit includes:</a:t>
            </a: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rgbClr val="B54721"/>
                </a:solidFill>
              </a:rPr>
              <a:t>Type of workplace response – who does what and how</a:t>
            </a: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rgbClr val="B54721"/>
                </a:solidFill>
              </a:rPr>
              <a:t>Location of emergency items: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Fire extinguishers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Flashlights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Buckets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Medical kit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AED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Safety apparel </a:t>
            </a: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rgbClr val="B54721"/>
                </a:solidFill>
              </a:rPr>
              <a:t>Who is assigned to retrieve the needed emergency item</a:t>
            </a: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rgbClr val="B54721"/>
                </a:solidFill>
              </a:rPr>
              <a:t>Communication protocols and hierarchy</a:t>
            </a: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rgbClr val="B54721"/>
                </a:solidFill>
              </a:rPr>
              <a:t>Evacuation procedure</a:t>
            </a: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rgbClr val="B54721"/>
                </a:solidFill>
              </a:rPr>
              <a:t>Meeting locations after evacuation</a:t>
            </a: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rgbClr val="B54721"/>
                </a:solidFill>
              </a:rPr>
              <a:t>Securing assets – money, equipment, turning off power, etc</a:t>
            </a: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rgbClr val="B54721"/>
                </a:solidFill>
              </a:rPr>
              <a:t>Emergency </a:t>
            </a:r>
            <a:r>
              <a:rPr lang="en-US" dirty="0" smtClean="0">
                <a:solidFill>
                  <a:srgbClr val="B54721"/>
                </a:solidFill>
              </a:rPr>
              <a:t>numbers</a:t>
            </a:r>
            <a:endParaRPr lang="en-US" dirty="0">
              <a:solidFill>
                <a:srgbClr val="B547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016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ALARMS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964765"/>
            <a:ext cx="7570787" cy="423283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B54721"/>
                </a:solidFill>
              </a:rPr>
              <a:t>In the your workplace, knowing about the alarm system can make the difference of life and death during an emergency.</a:t>
            </a:r>
          </a:p>
          <a:p>
            <a:r>
              <a:rPr lang="en-US" dirty="0" smtClean="0">
                <a:solidFill>
                  <a:srgbClr val="B54721"/>
                </a:solidFill>
              </a:rPr>
              <a:t>You are responsible for:</a:t>
            </a:r>
          </a:p>
          <a:p>
            <a:pPr lvl="1"/>
            <a:r>
              <a:rPr lang="en-US" dirty="0" smtClean="0">
                <a:solidFill>
                  <a:srgbClr val="B54721"/>
                </a:solidFill>
              </a:rPr>
              <a:t>Knowing </a:t>
            </a:r>
            <a:r>
              <a:rPr lang="en-US" dirty="0">
                <a:solidFill>
                  <a:srgbClr val="B54721"/>
                </a:solidFill>
              </a:rPr>
              <a:t>the location of alarms</a:t>
            </a:r>
          </a:p>
          <a:p>
            <a:pPr lvl="1"/>
            <a:r>
              <a:rPr lang="en-US" dirty="0" smtClean="0">
                <a:solidFill>
                  <a:srgbClr val="B54721"/>
                </a:solidFill>
              </a:rPr>
              <a:t>Learning </a:t>
            </a:r>
            <a:r>
              <a:rPr lang="en-US" dirty="0">
                <a:solidFill>
                  <a:srgbClr val="B54721"/>
                </a:solidFill>
              </a:rPr>
              <a:t>how to activate them</a:t>
            </a:r>
          </a:p>
          <a:p>
            <a:pPr lvl="1"/>
            <a:r>
              <a:rPr lang="en-US" dirty="0" smtClean="0">
                <a:solidFill>
                  <a:srgbClr val="B54721"/>
                </a:solidFill>
              </a:rPr>
              <a:t>Knowing </a:t>
            </a:r>
            <a:r>
              <a:rPr lang="en-US" dirty="0">
                <a:solidFill>
                  <a:srgbClr val="B54721"/>
                </a:solidFill>
              </a:rPr>
              <a:t>who to call after setting alarm</a:t>
            </a:r>
          </a:p>
          <a:p>
            <a:pPr lvl="1"/>
            <a:r>
              <a:rPr lang="en-US" dirty="0" smtClean="0">
                <a:solidFill>
                  <a:srgbClr val="B54721"/>
                </a:solidFill>
              </a:rPr>
              <a:t>Knowing </a:t>
            </a:r>
            <a:r>
              <a:rPr lang="en-US" dirty="0">
                <a:solidFill>
                  <a:srgbClr val="B54721"/>
                </a:solidFill>
              </a:rPr>
              <a:t>what to report to a supervisor</a:t>
            </a:r>
          </a:p>
          <a:p>
            <a:endParaRPr lang="en-US" dirty="0">
              <a:solidFill>
                <a:srgbClr val="B547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016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To Summarize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2040965"/>
            <a:ext cx="7570787" cy="4289611"/>
          </a:xfrm>
        </p:spPr>
        <p:txBody>
          <a:bodyPr/>
          <a:lstStyle/>
          <a:p>
            <a:pPr lvl="1"/>
            <a:r>
              <a:rPr lang="en-US" sz="2800" dirty="0">
                <a:solidFill>
                  <a:srgbClr val="B54721"/>
                </a:solidFill>
              </a:rPr>
              <a:t>Identify workplace hazards that could cause an emergency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Report emergencies promptly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Carry out emergency responsibilities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Follow instructions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Evacuate quickly and safely</a:t>
            </a:r>
          </a:p>
          <a:p>
            <a:pPr lvl="1"/>
            <a:r>
              <a:rPr lang="en-US" sz="2800" dirty="0">
                <a:solidFill>
                  <a:srgbClr val="B54721"/>
                </a:solidFill>
              </a:rPr>
              <a:t>Respond to emergency situations </a:t>
            </a:r>
            <a:r>
              <a:rPr lang="en-US" sz="2800" dirty="0" smtClean="0">
                <a:solidFill>
                  <a:srgbClr val="B54721"/>
                </a:solidFill>
              </a:rPr>
              <a:t>effectively</a:t>
            </a:r>
            <a:endParaRPr lang="en-US" sz="2800" dirty="0">
              <a:solidFill>
                <a:srgbClr val="B547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01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2C7C9F"/>
                </a:solidFill>
              </a:rPr>
              <a:t>FIRE SAFETY</a:t>
            </a:r>
            <a:endParaRPr lang="en-US" sz="6000" dirty="0">
              <a:solidFill>
                <a:srgbClr val="B547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 </a:t>
            </a:r>
            <a:r>
              <a:rPr lang="en-US" sz="4800" dirty="0" smtClean="0"/>
              <a:t>R - Rescue</a:t>
            </a:r>
            <a:r>
              <a:rPr lang="en-US" sz="3600" dirty="0" smtClean="0"/>
              <a:t> </a:t>
            </a:r>
            <a:endParaRPr lang="en-US" sz="4800" dirty="0" smtClean="0"/>
          </a:p>
          <a:p>
            <a:r>
              <a:rPr lang="en-US" sz="4800" dirty="0"/>
              <a:t> </a:t>
            </a:r>
            <a:r>
              <a:rPr lang="en-US" sz="4800" dirty="0" smtClean="0"/>
              <a:t>A - Alarm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C – Contain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E – Extinguish/Evacuate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700" y="2349500"/>
            <a:ext cx="2159000" cy="2159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31FD-E8C5-7A41-B926-D1385114B3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70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0" y="1425081"/>
            <a:ext cx="4106333" cy="524241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422" y="380272"/>
            <a:ext cx="8823158" cy="726639"/>
          </a:xfrm>
        </p:spPr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Fire Extinguisher Class Types</a:t>
            </a:r>
            <a:endParaRPr lang="en-US" dirty="0">
              <a:solidFill>
                <a:srgbClr val="B5472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31FD-E8C5-7A41-B926-D1385114B3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8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2C7C9F"/>
                </a:solidFill>
              </a:rPr>
              <a:t>FIRE </a:t>
            </a:r>
            <a:r>
              <a:rPr lang="en-US" sz="4800" dirty="0" smtClean="0">
                <a:solidFill>
                  <a:srgbClr val="2C7C9F"/>
                </a:solidFill>
              </a:rPr>
              <a:t>EXTINGUISHER USE</a:t>
            </a:r>
            <a:endParaRPr lang="en-US" sz="4800" dirty="0">
              <a:solidFill>
                <a:srgbClr val="B547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54721"/>
                </a:solidFill>
              </a:rPr>
              <a:t>Regulation fire extinguisher for private office in Nevada is a Class 2A10BC serviced by a state licensed extinguisher company.</a:t>
            </a:r>
          </a:p>
          <a:p>
            <a:pPr marL="0" indent="0">
              <a:buNone/>
            </a:pPr>
            <a:endParaRPr lang="en-US" dirty="0" smtClean="0">
              <a:solidFill>
                <a:srgbClr val="B5472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800" b="1" dirty="0">
                <a:solidFill>
                  <a:srgbClr val="B547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</a:t>
            </a:r>
            <a:r>
              <a:rPr lang="en-US" sz="2800" dirty="0">
                <a:solidFill>
                  <a:srgbClr val="B54721"/>
                </a:solidFill>
                <a:latin typeface="Arial" charset="0"/>
              </a:rPr>
              <a:t>- </a:t>
            </a:r>
            <a:r>
              <a:rPr lang="en-US" sz="2800" dirty="0" smtClean="0">
                <a:solidFill>
                  <a:srgbClr val="B54721"/>
                </a:solidFill>
                <a:latin typeface="Arial" charset="0"/>
              </a:rPr>
              <a:t>Pull</a:t>
            </a:r>
            <a:endParaRPr lang="en-US" sz="2800" dirty="0">
              <a:solidFill>
                <a:srgbClr val="B54721"/>
              </a:solidFill>
              <a:latin typeface="Arial" charset="0"/>
            </a:endParaRPr>
          </a:p>
          <a:p>
            <a:pPr lvl="2">
              <a:lnSpc>
                <a:spcPct val="90000"/>
              </a:lnSpc>
            </a:pPr>
            <a:r>
              <a:rPr lang="en-US" sz="2800" b="1" dirty="0">
                <a:solidFill>
                  <a:srgbClr val="B547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A-</a:t>
            </a:r>
            <a:r>
              <a:rPr lang="en-US" sz="2800" dirty="0">
                <a:solidFill>
                  <a:srgbClr val="B54721"/>
                </a:solidFill>
                <a:latin typeface="Arial" charset="0"/>
              </a:rPr>
              <a:t> </a:t>
            </a:r>
            <a:r>
              <a:rPr lang="en-US" sz="2800" dirty="0" smtClean="0">
                <a:solidFill>
                  <a:srgbClr val="B54721"/>
                </a:solidFill>
                <a:latin typeface="Arial" charset="0"/>
              </a:rPr>
              <a:t>Aim</a:t>
            </a:r>
            <a:endParaRPr lang="en-US" sz="2800" dirty="0">
              <a:solidFill>
                <a:srgbClr val="B54721"/>
              </a:solidFill>
              <a:latin typeface="Arial" charset="0"/>
            </a:endParaRPr>
          </a:p>
          <a:p>
            <a:pPr lvl="2">
              <a:lnSpc>
                <a:spcPct val="90000"/>
              </a:lnSpc>
            </a:pPr>
            <a:r>
              <a:rPr lang="en-US" sz="2800" b="1" dirty="0">
                <a:solidFill>
                  <a:srgbClr val="B547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</a:t>
            </a:r>
            <a:r>
              <a:rPr lang="en-US" sz="2800" dirty="0">
                <a:solidFill>
                  <a:srgbClr val="B54721"/>
                </a:solidFill>
                <a:latin typeface="Arial" charset="0"/>
              </a:rPr>
              <a:t>- </a:t>
            </a:r>
            <a:r>
              <a:rPr lang="en-US" sz="2800" dirty="0" smtClean="0">
                <a:solidFill>
                  <a:srgbClr val="B54721"/>
                </a:solidFill>
                <a:latin typeface="Arial" charset="0"/>
              </a:rPr>
              <a:t>Squeeze</a:t>
            </a:r>
            <a:endParaRPr lang="en-US" sz="2800" dirty="0">
              <a:solidFill>
                <a:srgbClr val="B54721"/>
              </a:solidFill>
              <a:latin typeface="Arial" charset="0"/>
            </a:endParaRPr>
          </a:p>
          <a:p>
            <a:pPr lvl="2">
              <a:lnSpc>
                <a:spcPct val="90000"/>
              </a:lnSpc>
            </a:pPr>
            <a:r>
              <a:rPr lang="en-US" sz="2800" b="1" dirty="0">
                <a:solidFill>
                  <a:srgbClr val="B547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</a:t>
            </a:r>
            <a:r>
              <a:rPr lang="en-US" sz="2800" dirty="0">
                <a:solidFill>
                  <a:srgbClr val="B54721"/>
                </a:solidFill>
                <a:latin typeface="Arial" charset="0"/>
              </a:rPr>
              <a:t>- S</a:t>
            </a:r>
            <a:r>
              <a:rPr lang="en-US" sz="2800" dirty="0" smtClean="0">
                <a:solidFill>
                  <a:srgbClr val="B54721"/>
                </a:solidFill>
                <a:latin typeface="Arial" charset="0"/>
              </a:rPr>
              <a:t>weep base</a:t>
            </a:r>
            <a:endParaRPr lang="en-US" sz="2800" dirty="0">
              <a:solidFill>
                <a:srgbClr val="B54721"/>
              </a:solidFill>
              <a:latin typeface="Arial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137" y="2726266"/>
            <a:ext cx="2706285" cy="413173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31FD-E8C5-7A41-B926-D1385114B3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46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rgbClr val="2C7C9F"/>
                </a:solidFill>
              </a:rPr>
              <a:t>FIRE </a:t>
            </a:r>
            <a:r>
              <a:rPr lang="en-US" sz="6000" dirty="0" smtClean="0">
                <a:solidFill>
                  <a:srgbClr val="2C7C9F"/>
                </a:solidFill>
              </a:rPr>
              <a:t>SAFETY</a:t>
            </a:r>
            <a:endParaRPr lang="en-US" sz="6000" dirty="0">
              <a:solidFill>
                <a:srgbClr val="B547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3963459" cy="4144963"/>
          </a:xfrm>
        </p:spPr>
        <p:txBody>
          <a:bodyPr/>
          <a:lstStyle/>
          <a:p>
            <a:r>
              <a:rPr lang="en-US" sz="2800" dirty="0" smtClean="0">
                <a:solidFill>
                  <a:srgbClr val="B54721"/>
                </a:solidFill>
              </a:rPr>
              <a:t>What to do:</a:t>
            </a:r>
          </a:p>
          <a:p>
            <a:pPr lvl="1"/>
            <a:r>
              <a:rPr lang="en-US" sz="2400" dirty="0" smtClean="0">
                <a:solidFill>
                  <a:srgbClr val="B54721"/>
                </a:solidFill>
              </a:rPr>
              <a:t>Keep calm</a:t>
            </a:r>
          </a:p>
          <a:p>
            <a:pPr lvl="1"/>
            <a:r>
              <a:rPr lang="en-US" sz="2400" dirty="0" smtClean="0">
                <a:solidFill>
                  <a:srgbClr val="B54721"/>
                </a:solidFill>
              </a:rPr>
              <a:t>Stay alert</a:t>
            </a:r>
          </a:p>
          <a:p>
            <a:pPr lvl="1"/>
            <a:r>
              <a:rPr lang="en-US" sz="2400" dirty="0" smtClean="0">
                <a:solidFill>
                  <a:srgbClr val="B54721"/>
                </a:solidFill>
              </a:rPr>
              <a:t>Follow commands</a:t>
            </a:r>
          </a:p>
          <a:p>
            <a:pPr lvl="1"/>
            <a:r>
              <a:rPr lang="en-US" sz="2400" dirty="0" smtClean="0">
                <a:solidFill>
                  <a:srgbClr val="B54721"/>
                </a:solidFill>
              </a:rPr>
              <a:t>Upon arrival of the    fire department, all previous instructions are overridden by any command given by a firefighter. </a:t>
            </a:r>
            <a:endParaRPr lang="en-US" sz="2400" dirty="0">
              <a:solidFill>
                <a:srgbClr val="B5472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72" y="1879600"/>
            <a:ext cx="2745779" cy="4978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31FD-E8C5-7A41-B926-D1385114B3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95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Severe Weather</a:t>
            </a:r>
            <a:endParaRPr lang="en-US" dirty="0">
              <a:solidFill>
                <a:srgbClr val="B547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2015557"/>
            <a:ext cx="7570787" cy="4289611"/>
          </a:xfrm>
        </p:spPr>
        <p:txBody>
          <a:bodyPr/>
          <a:lstStyle/>
          <a:p>
            <a:r>
              <a:rPr lang="en-US" dirty="0">
                <a:solidFill>
                  <a:srgbClr val="B54721"/>
                </a:solidFill>
              </a:rPr>
              <a:t>Main types of severe weather include:</a:t>
            </a:r>
          </a:p>
          <a:p>
            <a:pPr lvl="1"/>
            <a:r>
              <a:rPr lang="en-US" dirty="0">
                <a:solidFill>
                  <a:srgbClr val="B54721"/>
                </a:solidFill>
              </a:rPr>
              <a:t>Thunder storms</a:t>
            </a:r>
          </a:p>
          <a:p>
            <a:pPr lvl="1"/>
            <a:r>
              <a:rPr lang="en-US" dirty="0">
                <a:solidFill>
                  <a:srgbClr val="B54721"/>
                </a:solidFill>
              </a:rPr>
              <a:t>Blizzards</a:t>
            </a:r>
          </a:p>
          <a:p>
            <a:pPr lvl="1"/>
            <a:r>
              <a:rPr lang="en-US" dirty="0">
                <a:solidFill>
                  <a:srgbClr val="B54721"/>
                </a:solidFill>
              </a:rPr>
              <a:t>Hurricanes</a:t>
            </a:r>
          </a:p>
          <a:p>
            <a:pPr lvl="1"/>
            <a:r>
              <a:rPr lang="en-US" dirty="0">
                <a:solidFill>
                  <a:srgbClr val="B54721"/>
                </a:solidFill>
              </a:rPr>
              <a:t>Tornadoes</a:t>
            </a:r>
          </a:p>
          <a:p>
            <a:r>
              <a:rPr lang="en-US" dirty="0">
                <a:solidFill>
                  <a:srgbClr val="B54721"/>
                </a:solidFill>
              </a:rPr>
              <a:t>In the event of a severe weather storm your manager will inform you if the company is open for business.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01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102</TotalTime>
  <Words>2156</Words>
  <Application>Microsoft Macintosh PowerPoint</Application>
  <PresentationFormat>On-screen Show (4:3)</PresentationFormat>
  <Paragraphs>331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Infusion</vt:lpstr>
      <vt:lpstr>New Employee Orientation</vt:lpstr>
      <vt:lpstr>Emergency Preparedness</vt:lpstr>
      <vt:lpstr>Emergency Preparedness</vt:lpstr>
      <vt:lpstr>Standard Emergency Action Plan</vt:lpstr>
      <vt:lpstr>FIRE SAFETY</vt:lpstr>
      <vt:lpstr>Fire Extinguisher Class Types</vt:lpstr>
      <vt:lpstr>FIRE EXTINGUISHER USE</vt:lpstr>
      <vt:lpstr>FIRE SAFETY</vt:lpstr>
      <vt:lpstr>Severe Weather</vt:lpstr>
      <vt:lpstr>Severe Weather Preparedness</vt:lpstr>
      <vt:lpstr>Thunder and Lightening</vt:lpstr>
      <vt:lpstr>Blizzard</vt:lpstr>
      <vt:lpstr>Hurricane</vt:lpstr>
      <vt:lpstr>Tornado</vt:lpstr>
      <vt:lpstr>Earthquake</vt:lpstr>
      <vt:lpstr>After The Earthquake</vt:lpstr>
      <vt:lpstr>Plumbing Issues</vt:lpstr>
      <vt:lpstr>Plumbing Issues</vt:lpstr>
      <vt:lpstr>FLOODS</vt:lpstr>
      <vt:lpstr>TERRORISM</vt:lpstr>
      <vt:lpstr>BIOTERRORISM</vt:lpstr>
      <vt:lpstr>What Bioterrorism Does NOT Look Like</vt:lpstr>
      <vt:lpstr>What Bioterrorism will likely look like:</vt:lpstr>
      <vt:lpstr>Bioterrorism Preparedness</vt:lpstr>
      <vt:lpstr>Gunman In The Workplace </vt:lpstr>
      <vt:lpstr>Gunman In The Workplace </vt:lpstr>
      <vt:lpstr>Gunman In The Workplace </vt:lpstr>
      <vt:lpstr>Preparation and Prevention</vt:lpstr>
      <vt:lpstr>ARRIVAL OF POLICE</vt:lpstr>
      <vt:lpstr>BOMB THREAT</vt:lpstr>
      <vt:lpstr>Electrical Outtage</vt:lpstr>
      <vt:lpstr>Medical Emergency</vt:lpstr>
      <vt:lpstr>Poisoning</vt:lpstr>
      <vt:lpstr>CHEMICAL SPILL</vt:lpstr>
      <vt:lpstr>Emergency Action Plans</vt:lpstr>
      <vt:lpstr>Your Responsibilities</vt:lpstr>
      <vt:lpstr>Emergency Responsibilities</vt:lpstr>
      <vt:lpstr>During An Emergency</vt:lpstr>
      <vt:lpstr>Are Your Prepared?</vt:lpstr>
      <vt:lpstr>OSHA Requirements</vt:lpstr>
      <vt:lpstr>EAP Kit</vt:lpstr>
      <vt:lpstr>ALARMS</vt:lpstr>
      <vt:lpstr>To Summarize</vt:lpstr>
    </vt:vector>
  </TitlesOfParts>
  <Company>Another Way Holdings,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Employee Orientation</dc:title>
  <dc:creator>David Memmoli</dc:creator>
  <cp:lastModifiedBy>David Memmoli</cp:lastModifiedBy>
  <cp:revision>14</cp:revision>
  <dcterms:created xsi:type="dcterms:W3CDTF">2020-08-17T17:48:05Z</dcterms:created>
  <dcterms:modified xsi:type="dcterms:W3CDTF">2020-08-17T19:30:39Z</dcterms:modified>
</cp:coreProperties>
</file>