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E30E2307-1E40-4E12-8716-25BFDA8E7013}"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9D1D110F-3F4E-48D9-B8AA-5D0E825AFDBA}"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5CFCF5A-EA79-452C-A52C-1A2668C2E7DF}"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E5C4C28-BD4B-4892-9A2D-6E19BD753A9A}"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1FD9D02-426E-46C9-9EE9-0DE1EF8B2838}"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9D1D110F-3F4E-48D9-B8AA-5D0E825AFDBA}" type="datetime1">
              <a:rPr lang="en-US" smtClean="0"/>
              <a:pPr/>
              <a:t>8/16/20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dirty="0"/>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8/16/20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1FAA6B6-10E5-4810-BC9F-DA72D8452E73}" type="datetime1">
              <a:rPr lang="en-US" smtClean="0"/>
              <a:pPr/>
              <a:t>8/16/20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D18D072-EF12-4AA2-BD71-ABC68B06D0E2}" type="datetime1">
              <a:rPr lang="en-US" smtClean="0"/>
              <a:pPr/>
              <a:t>8/16/20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CDBF60-6CC3-4B74-A60D-3486985E4346}" type="datetime1">
              <a:rPr lang="en-US" smtClean="0"/>
              <a:pPr/>
              <a:t>8/16/20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22714818-984F-4759-BF72-A33BDC1963BD}" type="datetime1">
              <a:rPr lang="en-US" smtClean="0"/>
              <a:pPr/>
              <a:t>8/16/20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7E191-5F94-4FC1-B823-BD7CABF7FA06}" type="datetime1">
              <a:rPr lang="en-US" smtClean="0"/>
              <a:pPr/>
              <a:t>8/16/20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87D7A59-36E2-48B9-B146-C1E59501F63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9D1D110F-3F4E-48D9-B8AA-5D0E825AFDBA}" type="datetime1">
              <a:rPr lang="en-US" smtClean="0"/>
              <a:pPr/>
              <a:t>8/16/20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687D7A59-36E2-48B9-B146-C1E59501F63F}" type="slidenum">
              <a:rPr lang="en-US" smtClean="0"/>
              <a:pPr/>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Lst>
  <p:hf sldNum="0" hdr="0" ftr="0" dt="0"/>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025015"/>
            <a:ext cx="5446713" cy="2766491"/>
          </a:xfrm>
        </p:spPr>
        <p:txBody>
          <a:bodyPr/>
          <a:lstStyle/>
          <a:p>
            <a:r>
              <a:rPr lang="en-US" sz="4800" dirty="0" smtClean="0">
                <a:solidFill>
                  <a:srgbClr val="8D35D1"/>
                </a:solidFill>
                <a:latin typeface="Arial Black"/>
                <a:cs typeface="Arial Black"/>
              </a:rPr>
              <a:t>New Employee Orientation</a:t>
            </a:r>
            <a:endParaRPr lang="en-US" sz="4800" dirty="0">
              <a:solidFill>
                <a:srgbClr val="8D35D1"/>
              </a:solidFill>
              <a:latin typeface="Arial Black"/>
              <a:cs typeface="Arial Black"/>
            </a:endParaRPr>
          </a:p>
        </p:txBody>
      </p:sp>
      <p:sp>
        <p:nvSpPr>
          <p:cNvPr id="3" name="Subtitle 2"/>
          <p:cNvSpPr>
            <a:spLocks noGrp="1"/>
          </p:cNvSpPr>
          <p:nvPr>
            <p:ph type="subTitle" idx="1"/>
          </p:nvPr>
        </p:nvSpPr>
        <p:spPr>
          <a:xfrm>
            <a:off x="1854200" y="5846116"/>
            <a:ext cx="5446713" cy="851647"/>
          </a:xfrm>
        </p:spPr>
        <p:txBody>
          <a:bodyPr/>
          <a:lstStyle/>
          <a:p>
            <a:r>
              <a:rPr lang="en-US" dirty="0" smtClean="0">
                <a:solidFill>
                  <a:srgbClr val="8D35D1"/>
                </a:solidFill>
              </a:rPr>
              <a:t>[</a:t>
            </a:r>
            <a:r>
              <a:rPr lang="en-US" i="1" dirty="0" smtClean="0">
                <a:solidFill>
                  <a:srgbClr val="8D35D1"/>
                </a:solidFill>
              </a:rPr>
              <a:t>Your Company Name</a:t>
            </a:r>
            <a:r>
              <a:rPr lang="en-US" dirty="0" smtClean="0">
                <a:solidFill>
                  <a:srgbClr val="8D35D1"/>
                </a:solidFill>
              </a:rPr>
              <a:t>]</a:t>
            </a:r>
          </a:p>
          <a:p>
            <a:r>
              <a:rPr lang="en-US" dirty="0" smtClean="0">
                <a:solidFill>
                  <a:srgbClr val="8D35D1"/>
                </a:solidFill>
              </a:rPr>
              <a:t>[</a:t>
            </a:r>
            <a:r>
              <a:rPr lang="en-US" i="1" dirty="0" smtClean="0">
                <a:solidFill>
                  <a:srgbClr val="8D35D1"/>
                </a:solidFill>
              </a:rPr>
              <a:t>Year</a:t>
            </a:r>
            <a:r>
              <a:rPr lang="en-US" dirty="0" smtClean="0">
                <a:solidFill>
                  <a:srgbClr val="8D35D1"/>
                </a:solidFill>
              </a:rPr>
              <a:t>]</a:t>
            </a:r>
            <a:endParaRPr lang="en-US" dirty="0">
              <a:solidFill>
                <a:srgbClr val="8D35D1"/>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chemeClr val="accent6"/>
                </a:solidFill>
              </a:rPr>
              <a:t>[</a:t>
            </a:r>
            <a:r>
              <a:rPr lang="en-US" sz="3200" i="1" dirty="0" smtClean="0">
                <a:solidFill>
                  <a:schemeClr val="accent6"/>
                </a:solidFill>
              </a:rPr>
              <a:t>Company Logo</a:t>
            </a:r>
            <a:r>
              <a:rPr lang="en-US" sz="3200" dirty="0" smtClean="0">
                <a:solidFill>
                  <a:schemeClr val="accent6"/>
                </a:solidFill>
              </a:rPr>
              <a:t>]</a:t>
            </a:r>
            <a:endParaRPr lang="en-US" sz="3200" dirty="0">
              <a:solidFill>
                <a:schemeClr val="accent6"/>
              </a:solidFill>
            </a:endParaRPr>
          </a:p>
        </p:txBody>
      </p:sp>
    </p:spTree>
    <p:extLst>
      <p:ext uri="{BB962C8B-B14F-4D97-AF65-F5344CB8AC3E}">
        <p14:creationId xmlns:p14="http://schemas.microsoft.com/office/powerpoint/2010/main" val="325810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Benefits of Cultural Competence</a:t>
            </a:r>
            <a:endParaRPr lang="en-US" dirty="0">
              <a:solidFill>
                <a:srgbClr val="8D35D1"/>
              </a:solidFill>
              <a:latin typeface="+mj-lt"/>
            </a:endParaRPr>
          </a:p>
        </p:txBody>
      </p:sp>
      <p:sp>
        <p:nvSpPr>
          <p:cNvPr id="3" name="Content Placeholder 2"/>
          <p:cNvSpPr>
            <a:spLocks noGrp="1"/>
          </p:cNvSpPr>
          <p:nvPr>
            <p:ph idx="1"/>
          </p:nvPr>
        </p:nvSpPr>
        <p:spPr>
          <a:xfrm>
            <a:off x="792162" y="1920308"/>
            <a:ext cx="7570787" cy="4380565"/>
          </a:xfrm>
        </p:spPr>
        <p:txBody>
          <a:bodyPr>
            <a:normAutofit/>
          </a:bodyPr>
          <a:lstStyle/>
          <a:p>
            <a:pPr>
              <a:spcBef>
                <a:spcPts val="1200"/>
              </a:spcBef>
            </a:pPr>
            <a:r>
              <a:rPr lang="en-US" dirty="0"/>
              <a:t>Benefits of a cultural competent workplace can include:</a:t>
            </a:r>
          </a:p>
          <a:p>
            <a:pPr lvl="1">
              <a:spcBef>
                <a:spcPts val="1200"/>
              </a:spcBef>
            </a:pPr>
            <a:r>
              <a:rPr lang="en-US" dirty="0"/>
              <a:t>Increased understanding and appreciation for different perspectives</a:t>
            </a:r>
            <a:endParaRPr lang="en-US" dirty="0"/>
          </a:p>
          <a:p>
            <a:pPr lvl="1">
              <a:spcBef>
                <a:spcPts val="1200"/>
              </a:spcBef>
            </a:pPr>
            <a:r>
              <a:rPr lang="en-US" dirty="0"/>
              <a:t>Broader and more diversified ideas</a:t>
            </a:r>
            <a:endParaRPr lang="en-US" dirty="0"/>
          </a:p>
          <a:p>
            <a:pPr lvl="1">
              <a:spcBef>
                <a:spcPts val="1200"/>
              </a:spcBef>
            </a:pPr>
            <a:r>
              <a:rPr lang="en-US" dirty="0"/>
              <a:t>Improved coworker and customer relations</a:t>
            </a:r>
            <a:endParaRPr lang="en-US" dirty="0"/>
          </a:p>
          <a:p>
            <a:pPr lvl="1">
              <a:spcBef>
                <a:spcPts val="1200"/>
              </a:spcBef>
            </a:pPr>
            <a:r>
              <a:rPr lang="en-US" dirty="0"/>
              <a:t>Improved listening skills</a:t>
            </a:r>
            <a:endParaRPr lang="en-US" dirty="0"/>
          </a:p>
          <a:p>
            <a:pPr lvl="1">
              <a:spcBef>
                <a:spcPts val="1200"/>
              </a:spcBef>
            </a:pPr>
            <a:r>
              <a:rPr lang="en-US" dirty="0"/>
              <a:t>Increased empathy and </a:t>
            </a:r>
            <a:r>
              <a:rPr lang="en-US" dirty="0" smtClean="0"/>
              <a:t>adaptability</a:t>
            </a:r>
            <a:endParaRPr lang="en-US" dirty="0"/>
          </a:p>
        </p:txBody>
      </p:sp>
    </p:spTree>
    <p:extLst>
      <p:ext uri="{BB962C8B-B14F-4D97-AF65-F5344CB8AC3E}">
        <p14:creationId xmlns:p14="http://schemas.microsoft.com/office/powerpoint/2010/main" val="714293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556" y="40341"/>
            <a:ext cx="8069853" cy="1411941"/>
          </a:xfrm>
        </p:spPr>
        <p:txBody>
          <a:bodyPr/>
          <a:lstStyle/>
          <a:p>
            <a:r>
              <a:rPr lang="en-US" dirty="0" smtClean="0">
                <a:solidFill>
                  <a:srgbClr val="8D35D1"/>
                </a:solidFill>
                <a:latin typeface="+mj-lt"/>
              </a:rPr>
              <a:t>The Need For Cultural Competence</a:t>
            </a:r>
            <a:endParaRPr lang="en-US" dirty="0">
              <a:solidFill>
                <a:srgbClr val="8D35D1"/>
              </a:solidFill>
              <a:latin typeface="+mj-lt"/>
            </a:endParaRPr>
          </a:p>
        </p:txBody>
      </p:sp>
      <p:sp>
        <p:nvSpPr>
          <p:cNvPr id="3" name="Content Placeholder 2"/>
          <p:cNvSpPr>
            <a:spLocks noGrp="1"/>
          </p:cNvSpPr>
          <p:nvPr>
            <p:ph idx="1"/>
          </p:nvPr>
        </p:nvSpPr>
        <p:spPr/>
        <p:txBody>
          <a:bodyPr/>
          <a:lstStyle/>
          <a:p>
            <a:r>
              <a:rPr lang="en-US" dirty="0"/>
              <a:t>Without cultural competence there is:</a:t>
            </a:r>
          </a:p>
          <a:p>
            <a:pPr lvl="1">
              <a:spcBef>
                <a:spcPts val="2400"/>
              </a:spcBef>
            </a:pPr>
            <a:r>
              <a:rPr lang="en-US" dirty="0"/>
              <a:t>Cultural fear</a:t>
            </a:r>
          </a:p>
          <a:p>
            <a:pPr lvl="1">
              <a:spcBef>
                <a:spcPts val="2400"/>
              </a:spcBef>
            </a:pPr>
            <a:r>
              <a:rPr lang="en-US" dirty="0"/>
              <a:t>Culture shock</a:t>
            </a:r>
          </a:p>
          <a:p>
            <a:pPr lvl="1">
              <a:spcBef>
                <a:spcPts val="2400"/>
              </a:spcBef>
            </a:pPr>
            <a:r>
              <a:rPr lang="en-US" dirty="0"/>
              <a:t>Language barriers</a:t>
            </a:r>
          </a:p>
          <a:p>
            <a:pPr lvl="1">
              <a:spcBef>
                <a:spcPts val="2400"/>
              </a:spcBef>
            </a:pPr>
            <a:r>
              <a:rPr lang="en-US" dirty="0"/>
              <a:t>Failure to serve</a:t>
            </a:r>
          </a:p>
          <a:p>
            <a:pPr lvl="1">
              <a:spcBef>
                <a:spcPts val="2400"/>
              </a:spcBef>
            </a:pPr>
            <a:r>
              <a:rPr lang="en-US" dirty="0"/>
              <a:t>Presumptions, stereotypes, and prejudice</a:t>
            </a:r>
          </a:p>
          <a:p>
            <a:endParaRPr lang="en-US" dirty="0"/>
          </a:p>
        </p:txBody>
      </p:sp>
    </p:spTree>
    <p:extLst>
      <p:ext uri="{BB962C8B-B14F-4D97-AF65-F5344CB8AC3E}">
        <p14:creationId xmlns:p14="http://schemas.microsoft.com/office/powerpoint/2010/main" val="259932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How To Be Culturally Aware</a:t>
            </a:r>
            <a:endParaRPr lang="en-US" dirty="0">
              <a:solidFill>
                <a:srgbClr val="8D35D1"/>
              </a:solidFill>
              <a:latin typeface="+mj-lt"/>
            </a:endParaRPr>
          </a:p>
        </p:txBody>
      </p:sp>
      <p:sp>
        <p:nvSpPr>
          <p:cNvPr id="3" name="Content Placeholder 2"/>
          <p:cNvSpPr>
            <a:spLocks noGrp="1"/>
          </p:cNvSpPr>
          <p:nvPr>
            <p:ph idx="1"/>
          </p:nvPr>
        </p:nvSpPr>
        <p:spPr>
          <a:xfrm>
            <a:off x="792162" y="1932519"/>
            <a:ext cx="7570787" cy="4289611"/>
          </a:xfrm>
        </p:spPr>
        <p:txBody>
          <a:bodyPr/>
          <a:lstStyle/>
          <a:p>
            <a:pPr lvl="0"/>
            <a:r>
              <a:rPr lang="en-US" dirty="0"/>
              <a:t>Engage with others different from you</a:t>
            </a:r>
          </a:p>
          <a:p>
            <a:pPr lvl="0"/>
            <a:r>
              <a:rPr lang="en-US" dirty="0"/>
              <a:t>Be open to people not doing things they way you do</a:t>
            </a:r>
          </a:p>
          <a:p>
            <a:pPr lvl="0"/>
            <a:r>
              <a:rPr lang="en-US" dirty="0"/>
              <a:t>Recognize and accept that not everyone believes the same things you do</a:t>
            </a:r>
          </a:p>
          <a:p>
            <a:pPr lvl="0"/>
            <a:r>
              <a:rPr lang="en-US" dirty="0"/>
              <a:t>Ponder what you can learn from others who view things differently than you</a:t>
            </a:r>
          </a:p>
          <a:p>
            <a:endParaRPr lang="en-US" dirty="0"/>
          </a:p>
        </p:txBody>
      </p:sp>
    </p:spTree>
    <p:extLst>
      <p:ext uri="{BB962C8B-B14F-4D97-AF65-F5344CB8AC3E}">
        <p14:creationId xmlns:p14="http://schemas.microsoft.com/office/powerpoint/2010/main" val="3136341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Language Barriers</a:t>
            </a:r>
            <a:endParaRPr lang="en-US" dirty="0">
              <a:solidFill>
                <a:srgbClr val="8D35D1"/>
              </a:solidFill>
              <a:latin typeface="+mj-lt"/>
            </a:endParaRPr>
          </a:p>
        </p:txBody>
      </p:sp>
      <p:sp>
        <p:nvSpPr>
          <p:cNvPr id="3" name="Content Placeholder 2"/>
          <p:cNvSpPr>
            <a:spLocks noGrp="1"/>
          </p:cNvSpPr>
          <p:nvPr>
            <p:ph idx="1"/>
          </p:nvPr>
        </p:nvSpPr>
        <p:spPr>
          <a:xfrm>
            <a:off x="792162" y="1761565"/>
            <a:ext cx="7570787" cy="4600363"/>
          </a:xfrm>
        </p:spPr>
        <p:txBody>
          <a:bodyPr>
            <a:normAutofit lnSpcReduction="10000"/>
          </a:bodyPr>
          <a:lstStyle/>
          <a:p>
            <a:r>
              <a:rPr lang="en-US" dirty="0"/>
              <a:t>America is a melting pot.  It is arguably the most diverse nation in the world.  It allows for creativity, inspiration, and expression.  However, for first generation immigrants bringing their culture to America, the English language can be a challenge.  </a:t>
            </a:r>
          </a:p>
          <a:p>
            <a:r>
              <a:rPr lang="en-US" dirty="0"/>
              <a:t>Language challenges include:</a:t>
            </a:r>
          </a:p>
          <a:p>
            <a:pPr lvl="1"/>
            <a:r>
              <a:rPr lang="en-US" dirty="0"/>
              <a:t>Language translation</a:t>
            </a:r>
          </a:p>
          <a:p>
            <a:pPr lvl="1"/>
            <a:r>
              <a:rPr lang="en-US" dirty="0"/>
              <a:t>Language grammar</a:t>
            </a:r>
          </a:p>
          <a:p>
            <a:pPr lvl="1"/>
            <a:r>
              <a:rPr lang="en-US" dirty="0"/>
              <a:t>Language phrasing</a:t>
            </a:r>
          </a:p>
          <a:p>
            <a:endParaRPr lang="en-US" dirty="0"/>
          </a:p>
        </p:txBody>
      </p:sp>
    </p:spTree>
    <p:extLst>
      <p:ext uri="{BB962C8B-B14F-4D97-AF65-F5344CB8AC3E}">
        <p14:creationId xmlns:p14="http://schemas.microsoft.com/office/powerpoint/2010/main" val="1170179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Language and Culture</a:t>
            </a:r>
            <a:endParaRPr lang="en-US" dirty="0">
              <a:solidFill>
                <a:srgbClr val="8D35D1"/>
              </a:solidFill>
              <a:latin typeface="+mj-lt"/>
            </a:endParaRPr>
          </a:p>
        </p:txBody>
      </p:sp>
      <p:sp>
        <p:nvSpPr>
          <p:cNvPr id="3" name="Content Placeholder 2"/>
          <p:cNvSpPr>
            <a:spLocks noGrp="1"/>
          </p:cNvSpPr>
          <p:nvPr>
            <p:ph idx="1"/>
          </p:nvPr>
        </p:nvSpPr>
        <p:spPr>
          <a:xfrm>
            <a:off x="792162" y="1761565"/>
            <a:ext cx="7570787" cy="4734684"/>
          </a:xfrm>
        </p:spPr>
        <p:txBody>
          <a:bodyPr>
            <a:normAutofit lnSpcReduction="10000"/>
          </a:bodyPr>
          <a:lstStyle/>
          <a:p>
            <a:r>
              <a:rPr lang="en-US" dirty="0" smtClean="0"/>
              <a:t>Learning </a:t>
            </a:r>
            <a:r>
              <a:rPr lang="en-US" dirty="0"/>
              <a:t>a new language is not simply about learning the words.  It’s about context, phrasing, and implication.  These are things that are a challenge in learning a new language when you do not fully understand the culture, the culturally acceptable behaviors, and the social interactions</a:t>
            </a:r>
            <a:r>
              <a:rPr lang="en-US" dirty="0" smtClean="0"/>
              <a:t>.</a:t>
            </a:r>
          </a:p>
          <a:p>
            <a:r>
              <a:rPr lang="en-US" dirty="0"/>
              <a:t>Fortunately, the are numerous apps, such as Google Translate, that can help you through challenging exchanges caused by a language barrier.</a:t>
            </a:r>
          </a:p>
          <a:p>
            <a:endParaRPr lang="en-US" dirty="0"/>
          </a:p>
          <a:p>
            <a:endParaRPr lang="en-US" dirty="0"/>
          </a:p>
        </p:txBody>
      </p:sp>
    </p:spTree>
    <p:extLst>
      <p:ext uri="{BB962C8B-B14F-4D97-AF65-F5344CB8AC3E}">
        <p14:creationId xmlns:p14="http://schemas.microsoft.com/office/powerpoint/2010/main" val="1338902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Nonverbal </a:t>
            </a:r>
            <a:r>
              <a:rPr lang="en-US" dirty="0" err="1" smtClean="0">
                <a:solidFill>
                  <a:srgbClr val="8D35D1"/>
                </a:solidFill>
                <a:latin typeface="+mj-lt"/>
              </a:rPr>
              <a:t>Bahaviors</a:t>
            </a:r>
            <a:endParaRPr lang="en-US" dirty="0">
              <a:solidFill>
                <a:srgbClr val="8D35D1"/>
              </a:solidFill>
              <a:latin typeface="+mj-lt"/>
            </a:endParaRPr>
          </a:p>
        </p:txBody>
      </p:sp>
      <p:sp>
        <p:nvSpPr>
          <p:cNvPr id="3" name="Content Placeholder 2"/>
          <p:cNvSpPr>
            <a:spLocks noGrp="1"/>
          </p:cNvSpPr>
          <p:nvPr>
            <p:ph idx="1"/>
          </p:nvPr>
        </p:nvSpPr>
        <p:spPr>
          <a:xfrm>
            <a:off x="792162" y="1761565"/>
            <a:ext cx="7570787" cy="4600363"/>
          </a:xfrm>
        </p:spPr>
        <p:txBody>
          <a:bodyPr>
            <a:normAutofit fontScale="77500" lnSpcReduction="20000"/>
          </a:bodyPr>
          <a:lstStyle/>
          <a:p>
            <a:pPr>
              <a:spcBef>
                <a:spcPts val="1200"/>
              </a:spcBef>
            </a:pPr>
            <a:r>
              <a:rPr lang="en-US" dirty="0"/>
              <a:t>Nonverbal behaviors are a major part of understanding a culture and becoming culturally aware.  Common nonverbal behaviors:</a:t>
            </a:r>
          </a:p>
          <a:p>
            <a:pPr lvl="1">
              <a:spcBef>
                <a:spcPts val="1200"/>
              </a:spcBef>
            </a:pPr>
            <a:r>
              <a:rPr lang="en-US" dirty="0"/>
              <a:t>Touch</a:t>
            </a:r>
          </a:p>
          <a:p>
            <a:pPr lvl="1">
              <a:spcBef>
                <a:spcPts val="1200"/>
              </a:spcBef>
            </a:pPr>
            <a:r>
              <a:rPr lang="en-US" dirty="0"/>
              <a:t>Gestures</a:t>
            </a:r>
          </a:p>
          <a:p>
            <a:pPr lvl="1">
              <a:spcBef>
                <a:spcPts val="1200"/>
              </a:spcBef>
            </a:pPr>
            <a:r>
              <a:rPr lang="en-US" dirty="0"/>
              <a:t>Eye Contact</a:t>
            </a:r>
          </a:p>
          <a:p>
            <a:pPr lvl="1">
              <a:spcBef>
                <a:spcPts val="1200"/>
              </a:spcBef>
            </a:pPr>
            <a:r>
              <a:rPr lang="en-US" dirty="0"/>
              <a:t>Personal Space</a:t>
            </a:r>
          </a:p>
          <a:p>
            <a:pPr lvl="1">
              <a:spcBef>
                <a:spcPts val="1200"/>
              </a:spcBef>
            </a:pPr>
            <a:r>
              <a:rPr lang="en-US" dirty="0"/>
              <a:t>Facial Expressions</a:t>
            </a:r>
          </a:p>
          <a:p>
            <a:pPr lvl="1">
              <a:spcBef>
                <a:spcPts val="1200"/>
              </a:spcBef>
            </a:pPr>
            <a:r>
              <a:rPr lang="en-US" dirty="0"/>
              <a:t>Posture</a:t>
            </a:r>
          </a:p>
          <a:p>
            <a:pPr lvl="1">
              <a:spcBef>
                <a:spcPts val="1200"/>
              </a:spcBef>
            </a:pPr>
            <a:r>
              <a:rPr lang="en-US" dirty="0"/>
              <a:t>Body angle</a:t>
            </a:r>
          </a:p>
          <a:p>
            <a:pPr lvl="1">
              <a:spcBef>
                <a:spcPts val="1200"/>
              </a:spcBef>
            </a:pPr>
            <a:r>
              <a:rPr lang="en-US" dirty="0"/>
              <a:t>Pitch and tone of language</a:t>
            </a:r>
          </a:p>
          <a:p>
            <a:pPr lvl="1">
              <a:spcBef>
                <a:spcPts val="1200"/>
              </a:spcBef>
            </a:pPr>
            <a:r>
              <a:rPr lang="en-US" dirty="0"/>
              <a:t>Order of speaking/</a:t>
            </a:r>
            <a:r>
              <a:rPr lang="en-US" dirty="0" smtClean="0"/>
              <a:t>answering</a:t>
            </a:r>
            <a:endParaRPr lang="en-US" dirty="0"/>
          </a:p>
        </p:txBody>
      </p:sp>
    </p:spTree>
    <p:extLst>
      <p:ext uri="{BB962C8B-B14F-4D97-AF65-F5344CB8AC3E}">
        <p14:creationId xmlns:p14="http://schemas.microsoft.com/office/powerpoint/2010/main" val="35573650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Cultural Sensitivity</a:t>
            </a:r>
            <a:endParaRPr lang="en-US" dirty="0">
              <a:solidFill>
                <a:srgbClr val="8D35D1"/>
              </a:solidFill>
              <a:latin typeface="+mj-lt"/>
            </a:endParaRPr>
          </a:p>
        </p:txBody>
      </p:sp>
      <p:sp>
        <p:nvSpPr>
          <p:cNvPr id="3" name="Content Placeholder 2"/>
          <p:cNvSpPr>
            <a:spLocks noGrp="1"/>
          </p:cNvSpPr>
          <p:nvPr>
            <p:ph idx="1"/>
          </p:nvPr>
        </p:nvSpPr>
        <p:spPr>
          <a:xfrm>
            <a:off x="792162" y="1932519"/>
            <a:ext cx="7570787" cy="4289611"/>
          </a:xfrm>
        </p:spPr>
        <p:txBody>
          <a:bodyPr>
            <a:normAutofit fontScale="92500" lnSpcReduction="10000"/>
          </a:bodyPr>
          <a:lstStyle/>
          <a:p>
            <a:r>
              <a:rPr lang="en-US" dirty="0"/>
              <a:t>Cultural Sensitivity – Having built awareness and understanding of different cultures allows you to become sensitive the needs of other cultures.  It allows you to know how to treat, engage with, and speak with customers of a different culture</a:t>
            </a:r>
            <a:r>
              <a:rPr lang="en-US" dirty="0" smtClean="0"/>
              <a:t>.</a:t>
            </a:r>
            <a:endParaRPr lang="en-US" dirty="0"/>
          </a:p>
          <a:p>
            <a:r>
              <a:rPr lang="en-US" dirty="0"/>
              <a:t>When you are sensitive to a customer’s culture, they feel welcomed, safe, and valued.  This breeds loyalty and inspires them to tell others that our company is a place where their culture is welcomed.  And that’s good for business.</a:t>
            </a:r>
          </a:p>
          <a:p>
            <a:endParaRPr lang="en-US" dirty="0"/>
          </a:p>
        </p:txBody>
      </p:sp>
    </p:spTree>
    <p:extLst>
      <p:ext uri="{BB962C8B-B14F-4D97-AF65-F5344CB8AC3E}">
        <p14:creationId xmlns:p14="http://schemas.microsoft.com/office/powerpoint/2010/main" val="1057144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It’s All Related</a:t>
            </a:r>
            <a:endParaRPr lang="en-US" dirty="0">
              <a:solidFill>
                <a:srgbClr val="8D35D1"/>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When </a:t>
            </a:r>
            <a:r>
              <a:rPr lang="en-US" dirty="0"/>
              <a:t>you are culturally educated, you become culturally aware, which allows you to become culturally sensitive.  When you are educated, aware, and sensitive, you become competent.</a:t>
            </a:r>
          </a:p>
          <a:p>
            <a:endParaRPr lang="en-US" dirty="0"/>
          </a:p>
        </p:txBody>
      </p:sp>
    </p:spTree>
    <p:extLst>
      <p:ext uri="{BB962C8B-B14F-4D97-AF65-F5344CB8AC3E}">
        <p14:creationId xmlns:p14="http://schemas.microsoft.com/office/powerpoint/2010/main" val="2035792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Being Culturally Competent</a:t>
            </a:r>
            <a:endParaRPr lang="en-US" dirty="0">
              <a:solidFill>
                <a:srgbClr val="8D35D1"/>
              </a:solidFill>
              <a:latin typeface="+mj-lt"/>
            </a:endParaRPr>
          </a:p>
        </p:txBody>
      </p:sp>
      <p:sp>
        <p:nvSpPr>
          <p:cNvPr id="3" name="Content Placeholder 2"/>
          <p:cNvSpPr>
            <a:spLocks noGrp="1"/>
          </p:cNvSpPr>
          <p:nvPr>
            <p:ph idx="1"/>
          </p:nvPr>
        </p:nvSpPr>
        <p:spPr>
          <a:xfrm>
            <a:off x="792162" y="1761565"/>
            <a:ext cx="7570787" cy="4673629"/>
          </a:xfrm>
        </p:spPr>
        <p:txBody>
          <a:bodyPr>
            <a:normAutofit fontScale="92500" lnSpcReduction="20000"/>
          </a:bodyPr>
          <a:lstStyle/>
          <a:p>
            <a:r>
              <a:rPr lang="en-US" dirty="0"/>
              <a:t>To be culturally competent is the ability to think, feel, and act in ways that acknowledge, respect, and build upon the ethnic, social, cultural, and linguistic diversity of others</a:t>
            </a:r>
            <a:r>
              <a:rPr lang="en-US" dirty="0" smtClean="0"/>
              <a:t>.</a:t>
            </a:r>
            <a:endParaRPr lang="en-US" dirty="0"/>
          </a:p>
          <a:p>
            <a:r>
              <a:rPr lang="en-US" dirty="0"/>
              <a:t>To be culturally competent is having the awareness, knowledge, and skills needed to work with others who are culturally different from self in meaningful, relevant, and productive ways</a:t>
            </a:r>
            <a:r>
              <a:rPr lang="en-US" dirty="0" smtClean="0"/>
              <a:t>.</a:t>
            </a:r>
            <a:endParaRPr lang="en-US" dirty="0"/>
          </a:p>
          <a:p>
            <a:r>
              <a:rPr lang="en-US" dirty="0"/>
              <a:t>To be culturally competent is having ability to work effectively across cultures in a way that acknowledges and respects the culture of the person or organization being served. </a:t>
            </a:r>
          </a:p>
          <a:p>
            <a:pPr marL="0" indent="0">
              <a:buNone/>
            </a:pPr>
            <a:endParaRPr lang="en-US" dirty="0"/>
          </a:p>
        </p:txBody>
      </p:sp>
    </p:spTree>
    <p:extLst>
      <p:ext uri="{BB962C8B-B14F-4D97-AF65-F5344CB8AC3E}">
        <p14:creationId xmlns:p14="http://schemas.microsoft.com/office/powerpoint/2010/main" val="2067627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Cultural Quotient</a:t>
            </a:r>
            <a:endParaRPr lang="en-US" dirty="0">
              <a:solidFill>
                <a:srgbClr val="8D35D1"/>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A cultural quotient is a measure of </a:t>
            </a:r>
            <a:r>
              <a:rPr lang="en-US" dirty="0"/>
              <a:t>o</a:t>
            </a:r>
            <a:r>
              <a:rPr lang="en-US" dirty="0" smtClean="0"/>
              <a:t>ne’s </a:t>
            </a:r>
            <a:r>
              <a:rPr lang="en-US" dirty="0"/>
              <a:t>ability to function and integrate effectively in various cultural circumstances, adapt to cultural changes, and resolve problems encountered in different cultures</a:t>
            </a:r>
            <a:r>
              <a:rPr lang="en-US" dirty="0"/>
              <a:t> </a:t>
            </a:r>
          </a:p>
        </p:txBody>
      </p:sp>
    </p:spTree>
    <p:extLst>
      <p:ext uri="{BB962C8B-B14F-4D97-AF65-F5344CB8AC3E}">
        <p14:creationId xmlns:p14="http://schemas.microsoft.com/office/powerpoint/2010/main" val="3923032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4200" y="3618457"/>
            <a:ext cx="5446713" cy="1367430"/>
          </a:xfrm>
        </p:spPr>
        <p:txBody>
          <a:bodyPr>
            <a:normAutofit fontScale="90000"/>
          </a:bodyPr>
          <a:lstStyle/>
          <a:p>
            <a:r>
              <a:rPr lang="en-US" sz="5400" dirty="0">
                <a:solidFill>
                  <a:srgbClr val="8D35D1"/>
                </a:solidFill>
              </a:rPr>
              <a:t>Cultural Awareness, Sensitivity, &amp; Competence </a:t>
            </a:r>
            <a:endParaRPr lang="en-US" sz="5400" dirty="0">
              <a:solidFill>
                <a:srgbClr val="8D35D1"/>
              </a:solidFill>
              <a:cs typeface="Arial Black"/>
            </a:endParaRPr>
          </a:p>
        </p:txBody>
      </p:sp>
      <p:sp>
        <p:nvSpPr>
          <p:cNvPr id="3" name="Subtitle 2"/>
          <p:cNvSpPr>
            <a:spLocks noGrp="1"/>
          </p:cNvSpPr>
          <p:nvPr>
            <p:ph type="subTitle" idx="1"/>
          </p:nvPr>
        </p:nvSpPr>
        <p:spPr>
          <a:xfrm>
            <a:off x="1854200" y="5532061"/>
            <a:ext cx="5446713" cy="851647"/>
          </a:xfrm>
        </p:spPr>
        <p:txBody>
          <a:bodyPr/>
          <a:lstStyle/>
          <a:p>
            <a:r>
              <a:rPr lang="en-US" dirty="0" smtClean="0">
                <a:solidFill>
                  <a:srgbClr val="8D35D1"/>
                </a:solidFill>
              </a:rPr>
              <a:t>[</a:t>
            </a:r>
            <a:r>
              <a:rPr lang="en-US" i="1" dirty="0" smtClean="0">
                <a:solidFill>
                  <a:srgbClr val="8D35D1"/>
                </a:solidFill>
              </a:rPr>
              <a:t>Your Company Name</a:t>
            </a:r>
            <a:r>
              <a:rPr lang="en-US" dirty="0" smtClean="0">
                <a:solidFill>
                  <a:srgbClr val="8D35D1"/>
                </a:solidFill>
              </a:rPr>
              <a:t>]</a:t>
            </a:r>
          </a:p>
          <a:p>
            <a:r>
              <a:rPr lang="en-US" dirty="0" smtClean="0">
                <a:solidFill>
                  <a:srgbClr val="8D35D1"/>
                </a:solidFill>
              </a:rPr>
              <a:t>[</a:t>
            </a:r>
            <a:r>
              <a:rPr lang="en-US" i="1" dirty="0" smtClean="0">
                <a:solidFill>
                  <a:srgbClr val="8D35D1"/>
                </a:solidFill>
              </a:rPr>
              <a:t>Year</a:t>
            </a:r>
            <a:r>
              <a:rPr lang="en-US" dirty="0" smtClean="0">
                <a:solidFill>
                  <a:srgbClr val="8D35D1"/>
                </a:solidFill>
              </a:rPr>
              <a:t>]</a:t>
            </a:r>
            <a:endParaRPr lang="en-US" dirty="0">
              <a:solidFill>
                <a:srgbClr val="8D35D1"/>
              </a:solidFill>
            </a:endParaRPr>
          </a:p>
        </p:txBody>
      </p:sp>
      <p:sp>
        <p:nvSpPr>
          <p:cNvPr id="4" name="TextBox 3"/>
          <p:cNvSpPr txBox="1"/>
          <p:nvPr/>
        </p:nvSpPr>
        <p:spPr>
          <a:xfrm>
            <a:off x="2725718" y="1897767"/>
            <a:ext cx="3767485" cy="584776"/>
          </a:xfrm>
          <a:prstGeom prst="rect">
            <a:avLst/>
          </a:prstGeom>
          <a:noFill/>
        </p:spPr>
        <p:txBody>
          <a:bodyPr wrap="square" rtlCol="0">
            <a:spAutoFit/>
          </a:bodyPr>
          <a:lstStyle/>
          <a:p>
            <a:pPr algn="ctr"/>
            <a:r>
              <a:rPr lang="en-US" sz="3200" dirty="0" smtClean="0">
                <a:solidFill>
                  <a:srgbClr val="8D35D1"/>
                </a:solidFill>
              </a:rPr>
              <a:t>[</a:t>
            </a:r>
            <a:r>
              <a:rPr lang="en-US" sz="3200" i="1" dirty="0" smtClean="0">
                <a:solidFill>
                  <a:srgbClr val="8D35D1"/>
                </a:solidFill>
              </a:rPr>
              <a:t>Company Logo</a:t>
            </a:r>
            <a:r>
              <a:rPr lang="en-US" sz="3200" dirty="0" smtClean="0">
                <a:solidFill>
                  <a:srgbClr val="8D35D1"/>
                </a:solidFill>
              </a:rPr>
              <a:t>]</a:t>
            </a:r>
            <a:endParaRPr lang="en-US" sz="3200" dirty="0">
              <a:solidFill>
                <a:srgbClr val="8D35D1"/>
              </a:solidFill>
            </a:endParaRPr>
          </a:p>
        </p:txBody>
      </p:sp>
    </p:spTree>
    <p:extLst>
      <p:ext uri="{BB962C8B-B14F-4D97-AF65-F5344CB8AC3E}">
        <p14:creationId xmlns:p14="http://schemas.microsoft.com/office/powerpoint/2010/main" val="1814245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Benefits of Cultural Quotients</a:t>
            </a:r>
            <a:endParaRPr lang="en-US" dirty="0">
              <a:solidFill>
                <a:srgbClr val="8D35D1"/>
              </a:solidFill>
              <a:latin typeface="+mj-lt"/>
            </a:endParaRPr>
          </a:p>
        </p:txBody>
      </p:sp>
      <p:sp>
        <p:nvSpPr>
          <p:cNvPr id="3" name="Content Placeholder 2"/>
          <p:cNvSpPr>
            <a:spLocks noGrp="1"/>
          </p:cNvSpPr>
          <p:nvPr>
            <p:ph idx="1"/>
          </p:nvPr>
        </p:nvSpPr>
        <p:spPr>
          <a:xfrm>
            <a:off x="792162" y="1871464"/>
            <a:ext cx="7570787" cy="4636996"/>
          </a:xfrm>
        </p:spPr>
        <p:txBody>
          <a:bodyPr>
            <a:normAutofit fontScale="85000" lnSpcReduction="10000"/>
          </a:bodyPr>
          <a:lstStyle/>
          <a:p>
            <a:pPr lvl="0"/>
            <a:r>
              <a:rPr lang="en-US" dirty="0"/>
              <a:t>With widespread globalization, people of different cultures today live together everywhere in the world.</a:t>
            </a:r>
          </a:p>
          <a:p>
            <a:pPr lvl="0"/>
            <a:r>
              <a:rPr lang="en-US" dirty="0"/>
              <a:t>There are more opportunities to interact with those of different cultures in many aspects (e.g., domestically, business, and work).</a:t>
            </a:r>
          </a:p>
          <a:p>
            <a:pPr lvl="0"/>
            <a:r>
              <a:rPr lang="en-US" dirty="0"/>
              <a:t>One would need to know the customs of other cultures, especially the taboos and behaviors that could risk offending people of that culture.</a:t>
            </a:r>
          </a:p>
          <a:p>
            <a:pPr lvl="0"/>
            <a:r>
              <a:rPr lang="en-US" dirty="0"/>
              <a:t>People with a higher CQ are able to interact with people from other cultures easily and more effectively</a:t>
            </a:r>
            <a:r>
              <a:rPr lang="en-US" dirty="0" smtClean="0"/>
              <a:t>.</a:t>
            </a:r>
            <a:endParaRPr lang="en-US" dirty="0"/>
          </a:p>
        </p:txBody>
      </p:sp>
    </p:spTree>
    <p:extLst>
      <p:ext uri="{BB962C8B-B14F-4D97-AF65-F5344CB8AC3E}">
        <p14:creationId xmlns:p14="http://schemas.microsoft.com/office/powerpoint/2010/main" val="4158816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rgbClr val="8D35D1"/>
                </a:solidFill>
                <a:latin typeface="+mj-lt"/>
              </a:rPr>
              <a:t>Together</a:t>
            </a:r>
            <a:endParaRPr lang="en-US" sz="7200" dirty="0">
              <a:solidFill>
                <a:srgbClr val="8D35D1"/>
              </a:solidFill>
              <a:latin typeface="+mj-lt"/>
            </a:endParaRPr>
          </a:p>
        </p:txBody>
      </p:sp>
      <p:sp>
        <p:nvSpPr>
          <p:cNvPr id="3" name="Content Placeholder 2"/>
          <p:cNvSpPr>
            <a:spLocks noGrp="1"/>
          </p:cNvSpPr>
          <p:nvPr>
            <p:ph idx="1"/>
          </p:nvPr>
        </p:nvSpPr>
        <p:spPr>
          <a:xfrm>
            <a:off x="1209023" y="2017996"/>
            <a:ext cx="6765644" cy="4289611"/>
          </a:xfrm>
        </p:spPr>
        <p:txBody>
          <a:bodyPr/>
          <a:lstStyle/>
          <a:p>
            <a:pPr marL="0" indent="0" algn="ctr">
              <a:buNone/>
            </a:pPr>
            <a:endParaRPr lang="en-US" dirty="0"/>
          </a:p>
          <a:p>
            <a:pPr marL="0" indent="0" algn="ctr">
              <a:buNone/>
            </a:pPr>
            <a:r>
              <a:rPr lang="en-US" dirty="0" smtClean="0"/>
              <a:t>We’re </a:t>
            </a:r>
            <a:r>
              <a:rPr lang="en-US" dirty="0"/>
              <a:t>all on this journey together.  </a:t>
            </a:r>
            <a:endParaRPr lang="en-US" dirty="0" smtClean="0"/>
          </a:p>
          <a:p>
            <a:pPr marL="0" indent="0" algn="ctr">
              <a:buNone/>
            </a:pPr>
            <a:r>
              <a:rPr lang="en-US" dirty="0" smtClean="0"/>
              <a:t>The </a:t>
            </a:r>
            <a:r>
              <a:rPr lang="en-US" dirty="0"/>
              <a:t>more we can rely on each other for support and understanding, the easier it will be for all of us.</a:t>
            </a:r>
          </a:p>
          <a:p>
            <a:endParaRPr lang="en-US" dirty="0"/>
          </a:p>
        </p:txBody>
      </p:sp>
    </p:spTree>
    <p:extLst>
      <p:ext uri="{BB962C8B-B14F-4D97-AF65-F5344CB8AC3E}">
        <p14:creationId xmlns:p14="http://schemas.microsoft.com/office/powerpoint/2010/main" val="2701784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Cultural Competence</a:t>
            </a:r>
            <a:endParaRPr lang="en-US" dirty="0">
              <a:solidFill>
                <a:srgbClr val="8D35D1"/>
              </a:solidFill>
              <a:latin typeface="+mj-lt"/>
            </a:endParaRPr>
          </a:p>
        </p:txBody>
      </p:sp>
      <p:sp>
        <p:nvSpPr>
          <p:cNvPr id="3" name="Content Placeholder 2"/>
          <p:cNvSpPr>
            <a:spLocks noGrp="1"/>
          </p:cNvSpPr>
          <p:nvPr>
            <p:ph idx="1"/>
          </p:nvPr>
        </p:nvSpPr>
        <p:spPr>
          <a:xfrm>
            <a:off x="792162" y="1761565"/>
            <a:ext cx="7570787" cy="4710262"/>
          </a:xfrm>
        </p:spPr>
        <p:txBody>
          <a:bodyPr>
            <a:normAutofit lnSpcReduction="10000"/>
          </a:bodyPr>
          <a:lstStyle/>
          <a:p>
            <a:r>
              <a:rPr lang="en-US" dirty="0"/>
              <a:t>Culture affects all aspects of who we are: food, clothing, conversation, manners, and social interactions, among others.  When we understand why others do things the way they do, it becomes less confusing, less different, and less fearful</a:t>
            </a:r>
            <a:r>
              <a:rPr lang="en-US" dirty="0" smtClean="0"/>
              <a:t>.</a:t>
            </a:r>
            <a:endParaRPr lang="en-US" dirty="0"/>
          </a:p>
          <a:p>
            <a:r>
              <a:rPr lang="en-US" dirty="0"/>
              <a:t>When we understand each other, we are not afraid of each other.  We understand why someone behaves as they do, speaks as they do, dresses as they do, and behaves as they do.</a:t>
            </a:r>
          </a:p>
          <a:p>
            <a:endParaRPr lang="en-US" dirty="0"/>
          </a:p>
        </p:txBody>
      </p:sp>
    </p:spTree>
    <p:extLst>
      <p:ext uri="{BB962C8B-B14F-4D97-AF65-F5344CB8AC3E}">
        <p14:creationId xmlns:p14="http://schemas.microsoft.com/office/powerpoint/2010/main" val="3348986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rgbClr val="8D35D1"/>
                </a:solidFill>
                <a:latin typeface="+mj-lt"/>
              </a:rPr>
              <a:t>Our Culture</a:t>
            </a:r>
            <a:endParaRPr lang="en-US" sz="7200" dirty="0">
              <a:solidFill>
                <a:srgbClr val="8D35D1"/>
              </a:solidFill>
              <a:latin typeface="+mj-lt"/>
            </a:endParaRPr>
          </a:p>
        </p:txBody>
      </p:sp>
      <p:sp>
        <p:nvSpPr>
          <p:cNvPr id="3" name="Content Placeholder 2"/>
          <p:cNvSpPr>
            <a:spLocks noGrp="1"/>
          </p:cNvSpPr>
          <p:nvPr>
            <p:ph idx="1"/>
          </p:nvPr>
        </p:nvSpPr>
        <p:spPr>
          <a:xfrm>
            <a:off x="792162" y="1871464"/>
            <a:ext cx="7570787" cy="4551519"/>
          </a:xfrm>
        </p:spPr>
        <p:txBody>
          <a:bodyPr>
            <a:normAutofit fontScale="77500" lnSpcReduction="20000"/>
          </a:bodyPr>
          <a:lstStyle/>
          <a:p>
            <a:pPr>
              <a:spcBef>
                <a:spcPts val="1200"/>
              </a:spcBef>
            </a:pPr>
            <a:r>
              <a:rPr lang="en-US" dirty="0"/>
              <a:t>Provides us with our identity, beliefs, values, and behavior.</a:t>
            </a:r>
          </a:p>
          <a:p>
            <a:pPr>
              <a:spcBef>
                <a:spcPts val="1200"/>
              </a:spcBef>
            </a:pPr>
            <a:r>
              <a:rPr lang="en-US" dirty="0"/>
              <a:t>L</a:t>
            </a:r>
            <a:r>
              <a:rPr lang="en-US" dirty="0" smtClean="0"/>
              <a:t>earned </a:t>
            </a:r>
            <a:r>
              <a:rPr lang="en-US" dirty="0"/>
              <a:t>as a part of the natural process of growing up in a family and community and from participating in societal institutions.</a:t>
            </a:r>
          </a:p>
          <a:p>
            <a:pPr>
              <a:spcBef>
                <a:spcPts val="1200"/>
              </a:spcBef>
            </a:pPr>
            <a:r>
              <a:rPr lang="en-US" dirty="0"/>
              <a:t>C</a:t>
            </a:r>
            <a:r>
              <a:rPr lang="en-US" dirty="0" smtClean="0"/>
              <a:t>onscious </a:t>
            </a:r>
            <a:r>
              <a:rPr lang="en-US" dirty="0"/>
              <a:t>and unconscious content that a group learns, shares, and transmits from generation to generation that organizes life and helps interpret existence.</a:t>
            </a:r>
          </a:p>
          <a:p>
            <a:pPr>
              <a:spcBef>
                <a:spcPts val="1200"/>
              </a:spcBef>
            </a:pPr>
            <a:r>
              <a:rPr lang="en-US" dirty="0"/>
              <a:t>A</a:t>
            </a:r>
            <a:r>
              <a:rPr lang="en-US" dirty="0" smtClean="0"/>
              <a:t> </a:t>
            </a:r>
            <a:r>
              <a:rPr lang="en-US" dirty="0"/>
              <a:t>filter through which people process their experiences and events of their lives.</a:t>
            </a:r>
          </a:p>
          <a:p>
            <a:pPr>
              <a:spcBef>
                <a:spcPts val="1200"/>
              </a:spcBef>
            </a:pPr>
            <a:r>
              <a:rPr lang="en-US" dirty="0"/>
              <a:t>I</a:t>
            </a:r>
            <a:r>
              <a:rPr lang="en-US" dirty="0" smtClean="0"/>
              <a:t>nfluences </a:t>
            </a:r>
            <a:r>
              <a:rPr lang="en-US" dirty="0"/>
              <a:t>people’s values, actions, and expectations of themselves.</a:t>
            </a:r>
          </a:p>
          <a:p>
            <a:pPr>
              <a:spcBef>
                <a:spcPts val="1200"/>
              </a:spcBef>
            </a:pPr>
            <a:r>
              <a:rPr lang="en-US" dirty="0" smtClean="0"/>
              <a:t>Impacts </a:t>
            </a:r>
            <a:r>
              <a:rPr lang="en-US" dirty="0"/>
              <a:t>people’s perceptions, assumptions, and expectations of others</a:t>
            </a:r>
            <a:r>
              <a:rPr lang="en-US" dirty="0" smtClean="0"/>
              <a:t>.</a:t>
            </a:r>
            <a:endParaRPr lang="en-US" dirty="0"/>
          </a:p>
        </p:txBody>
      </p:sp>
    </p:spTree>
    <p:extLst>
      <p:ext uri="{BB962C8B-B14F-4D97-AF65-F5344CB8AC3E}">
        <p14:creationId xmlns:p14="http://schemas.microsoft.com/office/powerpoint/2010/main" val="618136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What is Culture?</a:t>
            </a:r>
            <a:endParaRPr lang="en-US" dirty="0">
              <a:solidFill>
                <a:srgbClr val="8D35D1"/>
              </a:solidFill>
              <a:latin typeface="+mj-lt"/>
            </a:endParaRPr>
          </a:p>
        </p:txBody>
      </p:sp>
      <p:sp>
        <p:nvSpPr>
          <p:cNvPr id="3" name="Content Placeholder 2"/>
          <p:cNvSpPr>
            <a:spLocks noGrp="1"/>
          </p:cNvSpPr>
          <p:nvPr>
            <p:ph idx="1"/>
          </p:nvPr>
        </p:nvSpPr>
        <p:spPr/>
        <p:txBody>
          <a:bodyPr/>
          <a:lstStyle/>
          <a:p>
            <a:endParaRPr lang="en-US" dirty="0" smtClean="0"/>
          </a:p>
          <a:p>
            <a:r>
              <a:rPr lang="en-US" dirty="0"/>
              <a:t>C</a:t>
            </a:r>
            <a:r>
              <a:rPr lang="en-US" dirty="0" smtClean="0"/>
              <a:t>ulture </a:t>
            </a:r>
            <a:r>
              <a:rPr lang="en-US" dirty="0"/>
              <a:t>is not just being from a different culture.  It is anyone with experiences that cause them to have shared history with those of similar experiences, such as war veterans or those who lost a child.</a:t>
            </a:r>
          </a:p>
          <a:p>
            <a:endParaRPr lang="en-US" dirty="0"/>
          </a:p>
        </p:txBody>
      </p:sp>
    </p:spTree>
    <p:extLst>
      <p:ext uri="{BB962C8B-B14F-4D97-AF65-F5344CB8AC3E}">
        <p14:creationId xmlns:p14="http://schemas.microsoft.com/office/powerpoint/2010/main" val="201898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Types of Culture</a:t>
            </a:r>
            <a:endParaRPr lang="en-US" dirty="0">
              <a:solidFill>
                <a:srgbClr val="8D35D1"/>
              </a:solidFill>
              <a:latin typeface="+mj-lt"/>
            </a:endParaRPr>
          </a:p>
        </p:txBody>
      </p:sp>
      <p:sp>
        <p:nvSpPr>
          <p:cNvPr id="3" name="Content Placeholder 2"/>
          <p:cNvSpPr>
            <a:spLocks noGrp="1"/>
          </p:cNvSpPr>
          <p:nvPr>
            <p:ph idx="1"/>
          </p:nvPr>
        </p:nvSpPr>
        <p:spPr>
          <a:xfrm>
            <a:off x="792162" y="1639454"/>
            <a:ext cx="7570787" cy="5096435"/>
          </a:xfrm>
        </p:spPr>
        <p:txBody>
          <a:bodyPr>
            <a:normAutofit fontScale="77500" lnSpcReduction="20000"/>
          </a:bodyPr>
          <a:lstStyle/>
          <a:p>
            <a:pPr>
              <a:spcBef>
                <a:spcPts val="600"/>
              </a:spcBef>
            </a:pPr>
            <a:r>
              <a:rPr lang="en-US" dirty="0"/>
              <a:t>Cultures considered by this company include:</a:t>
            </a:r>
          </a:p>
          <a:p>
            <a:pPr lvl="1"/>
            <a:r>
              <a:rPr lang="en-US" dirty="0"/>
              <a:t>race</a:t>
            </a:r>
          </a:p>
          <a:p>
            <a:pPr lvl="1"/>
            <a:r>
              <a:rPr lang="en-US" dirty="0"/>
              <a:t>color</a:t>
            </a:r>
          </a:p>
          <a:p>
            <a:pPr lvl="1"/>
            <a:r>
              <a:rPr lang="en-US" dirty="0"/>
              <a:t>sex</a:t>
            </a:r>
          </a:p>
          <a:p>
            <a:pPr lvl="1"/>
            <a:r>
              <a:rPr lang="en-US" dirty="0"/>
              <a:t>sexual orientation </a:t>
            </a:r>
          </a:p>
          <a:p>
            <a:pPr lvl="1"/>
            <a:r>
              <a:rPr lang="en-US" dirty="0"/>
              <a:t>gender identity and/or expression</a:t>
            </a:r>
          </a:p>
          <a:p>
            <a:pPr lvl="1"/>
            <a:r>
              <a:rPr lang="en-US" dirty="0"/>
              <a:t>religion</a:t>
            </a:r>
          </a:p>
          <a:p>
            <a:pPr lvl="1"/>
            <a:r>
              <a:rPr lang="en-US" dirty="0"/>
              <a:t>age</a:t>
            </a:r>
          </a:p>
          <a:p>
            <a:pPr lvl="1"/>
            <a:r>
              <a:rPr lang="en-US" dirty="0"/>
              <a:t>national or ethnic origin</a:t>
            </a:r>
          </a:p>
          <a:p>
            <a:pPr lvl="1"/>
            <a:r>
              <a:rPr lang="en-US" dirty="0"/>
              <a:t>political beliefs</a:t>
            </a:r>
          </a:p>
          <a:p>
            <a:pPr lvl="1"/>
            <a:r>
              <a:rPr lang="en-US" dirty="0"/>
              <a:t>marital status</a:t>
            </a:r>
          </a:p>
          <a:p>
            <a:pPr lvl="1"/>
            <a:r>
              <a:rPr lang="en-US" dirty="0"/>
              <a:t>medical condition</a:t>
            </a:r>
          </a:p>
          <a:p>
            <a:pPr lvl="1"/>
            <a:r>
              <a:rPr lang="en-US" dirty="0"/>
              <a:t>genetic information</a:t>
            </a:r>
          </a:p>
          <a:p>
            <a:pPr lvl="1"/>
            <a:r>
              <a:rPr lang="en-US" dirty="0"/>
              <a:t>veteran status</a:t>
            </a:r>
          </a:p>
          <a:p>
            <a:pPr lvl="1"/>
            <a:r>
              <a:rPr lang="en-US" dirty="0"/>
              <a:t>disability</a:t>
            </a:r>
          </a:p>
        </p:txBody>
      </p:sp>
    </p:spTree>
    <p:extLst>
      <p:ext uri="{BB962C8B-B14F-4D97-AF65-F5344CB8AC3E}">
        <p14:creationId xmlns:p14="http://schemas.microsoft.com/office/powerpoint/2010/main" val="1316462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44" y="40341"/>
            <a:ext cx="7923304" cy="1411941"/>
          </a:xfrm>
        </p:spPr>
        <p:txBody>
          <a:bodyPr/>
          <a:lstStyle/>
          <a:p>
            <a:r>
              <a:rPr lang="en-US" dirty="0" smtClean="0">
                <a:solidFill>
                  <a:srgbClr val="8D35D1"/>
                </a:solidFill>
                <a:latin typeface="+mj-lt"/>
              </a:rPr>
              <a:t>Importance of Cultural Competence</a:t>
            </a:r>
            <a:endParaRPr lang="en-US" dirty="0">
              <a:solidFill>
                <a:srgbClr val="8D35D1"/>
              </a:solidFill>
              <a:latin typeface="+mj-lt"/>
            </a:endParaRPr>
          </a:p>
        </p:txBody>
      </p:sp>
      <p:sp>
        <p:nvSpPr>
          <p:cNvPr id="3" name="Content Placeholder 2"/>
          <p:cNvSpPr>
            <a:spLocks noGrp="1"/>
          </p:cNvSpPr>
          <p:nvPr>
            <p:ph idx="1"/>
          </p:nvPr>
        </p:nvSpPr>
        <p:spPr/>
        <p:txBody>
          <a:bodyPr/>
          <a:lstStyle/>
          <a:p>
            <a:endParaRPr lang="en-US" dirty="0" smtClean="0"/>
          </a:p>
          <a:p>
            <a:r>
              <a:rPr lang="en-US" dirty="0" smtClean="0"/>
              <a:t>Cultural </a:t>
            </a:r>
            <a:r>
              <a:rPr lang="en-US" dirty="0"/>
              <a:t>competence is increasingly important as our means of communication and collaboration in working environments evolve. Learning how to respect, communicate and collaborate with an increasingly diverse work culture is crucial to optimizing a company’s efficiency and productivity. </a:t>
            </a:r>
          </a:p>
          <a:p>
            <a:endParaRPr lang="en-US" dirty="0"/>
          </a:p>
        </p:txBody>
      </p:sp>
    </p:spTree>
    <p:extLst>
      <p:ext uri="{BB962C8B-B14F-4D97-AF65-F5344CB8AC3E}">
        <p14:creationId xmlns:p14="http://schemas.microsoft.com/office/powerpoint/2010/main" val="3882870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D35D1"/>
                </a:solidFill>
                <a:latin typeface="+mj-lt"/>
              </a:rPr>
              <a:t>Cultural Awareness</a:t>
            </a:r>
            <a:endParaRPr lang="en-US" dirty="0">
              <a:solidFill>
                <a:srgbClr val="8D35D1"/>
              </a:solidFill>
              <a:latin typeface="+mj-lt"/>
            </a:endParaRPr>
          </a:p>
        </p:txBody>
      </p:sp>
      <p:sp>
        <p:nvSpPr>
          <p:cNvPr id="3" name="Content Placeholder 2"/>
          <p:cNvSpPr>
            <a:spLocks noGrp="1"/>
          </p:cNvSpPr>
          <p:nvPr>
            <p:ph idx="1"/>
          </p:nvPr>
        </p:nvSpPr>
        <p:spPr>
          <a:xfrm>
            <a:off x="792162" y="1761565"/>
            <a:ext cx="7570787" cy="4759106"/>
          </a:xfrm>
        </p:spPr>
        <p:txBody>
          <a:bodyPr>
            <a:normAutofit fontScale="92500" lnSpcReduction="20000"/>
          </a:bodyPr>
          <a:lstStyle/>
          <a:p>
            <a:r>
              <a:rPr lang="en-US" dirty="0"/>
              <a:t>Cultural competence is achieved through cultural awareness.  </a:t>
            </a:r>
            <a:endParaRPr lang="en-US" dirty="0" smtClean="0"/>
          </a:p>
          <a:p>
            <a:r>
              <a:rPr lang="en-US" dirty="0" smtClean="0"/>
              <a:t>Cultural </a:t>
            </a:r>
            <a:r>
              <a:rPr lang="en-US" dirty="0"/>
              <a:t>awareness is achieved through education, training, and experience.  </a:t>
            </a:r>
            <a:endParaRPr lang="en-US" dirty="0" smtClean="0"/>
          </a:p>
          <a:p>
            <a:r>
              <a:rPr lang="en-US" dirty="0" smtClean="0"/>
              <a:t>The </a:t>
            </a:r>
            <a:r>
              <a:rPr lang="en-US" dirty="0"/>
              <a:t>more understanding and awareness an employee develops, the more sensitive that employee will be to coworkers and customers of different cultures. </a:t>
            </a:r>
            <a:endParaRPr lang="en-US" dirty="0" smtClean="0"/>
          </a:p>
          <a:p>
            <a:r>
              <a:rPr lang="en-US" dirty="0" smtClean="0"/>
              <a:t>Cultural </a:t>
            </a:r>
            <a:r>
              <a:rPr lang="en-US" dirty="0"/>
              <a:t>sensitivity refers to the willingness and ability to understand people with different backgrounds.</a:t>
            </a:r>
          </a:p>
          <a:p>
            <a:endParaRPr lang="en-US" dirty="0"/>
          </a:p>
        </p:txBody>
      </p:sp>
    </p:spTree>
    <p:extLst>
      <p:ext uri="{BB962C8B-B14F-4D97-AF65-F5344CB8AC3E}">
        <p14:creationId xmlns:p14="http://schemas.microsoft.com/office/powerpoint/2010/main" val="1293193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rgbClr val="8D35D1"/>
                </a:solidFill>
                <a:latin typeface="+mj-lt"/>
              </a:rPr>
              <a:t>Definitions</a:t>
            </a:r>
            <a:endParaRPr lang="en-US" sz="7200" dirty="0">
              <a:solidFill>
                <a:srgbClr val="8D35D1"/>
              </a:solidFill>
              <a:latin typeface="+mj-lt"/>
            </a:endParaRPr>
          </a:p>
        </p:txBody>
      </p:sp>
      <p:sp>
        <p:nvSpPr>
          <p:cNvPr id="3" name="Content Placeholder 2"/>
          <p:cNvSpPr>
            <a:spLocks noGrp="1"/>
          </p:cNvSpPr>
          <p:nvPr>
            <p:ph idx="1"/>
          </p:nvPr>
        </p:nvSpPr>
        <p:spPr>
          <a:xfrm>
            <a:off x="792162" y="1785987"/>
            <a:ext cx="7570787" cy="4795739"/>
          </a:xfrm>
        </p:spPr>
        <p:txBody>
          <a:bodyPr>
            <a:normAutofit fontScale="70000" lnSpcReduction="20000"/>
          </a:bodyPr>
          <a:lstStyle/>
          <a:p>
            <a:r>
              <a:rPr lang="en-US" b="1" dirty="0"/>
              <a:t>Cultural knowledge</a:t>
            </a:r>
            <a:r>
              <a:rPr lang="en-US" b="1" i="1" dirty="0"/>
              <a:t> -</a:t>
            </a:r>
            <a:r>
              <a:rPr lang="en-US" dirty="0"/>
              <a:t> means that you know facts and have had first had experiences about the cultural characteristics, history, values, beliefs, and behaviors of another cultural group.</a:t>
            </a:r>
            <a:endParaRPr lang="en-US" dirty="0"/>
          </a:p>
          <a:p>
            <a:r>
              <a:rPr lang="en-US" b="1" dirty="0"/>
              <a:t>Cultural awareness</a:t>
            </a:r>
            <a:r>
              <a:rPr lang="en-US" b="1" i="1" dirty="0"/>
              <a:t> – </a:t>
            </a:r>
            <a:r>
              <a:rPr lang="en-US" dirty="0"/>
              <a:t>to be aware is to recognize and utilize the knowledge you have obtained about different cultures.  </a:t>
            </a:r>
            <a:endParaRPr lang="en-US" dirty="0"/>
          </a:p>
          <a:p>
            <a:r>
              <a:rPr lang="en-US" b="1" dirty="0"/>
              <a:t>Cultural sensitivity</a:t>
            </a:r>
            <a:r>
              <a:rPr lang="en-US" b="1" i="1" dirty="0"/>
              <a:t> - </a:t>
            </a:r>
            <a:r>
              <a:rPr lang="en-US" dirty="0"/>
              <a:t>is knowing that differences exist between cultures, but not assigning values to the differences.  Then being willing to exercise such behaviors, words, and actions that acknowledge and respect those differences.  </a:t>
            </a:r>
            <a:endParaRPr lang="en-US" dirty="0"/>
          </a:p>
          <a:p>
            <a:r>
              <a:rPr lang="en-US" b="1" dirty="0"/>
              <a:t>Cultural competence</a:t>
            </a:r>
            <a:r>
              <a:rPr lang="en-US" b="1" i="1" dirty="0"/>
              <a:t> - </a:t>
            </a:r>
            <a:r>
              <a:rPr lang="en-US" dirty="0"/>
              <a:t>A culturally competent organization has the capacity to provide services, products, and support to customers while also demonstrating knowledge and awareness of that customer’s culture, and being sensitive to that customer’s culture by speaking, behaving, and taking actions that show respect and consideration for that customer’s culture</a:t>
            </a:r>
            <a:r>
              <a:rPr lang="en-US" dirty="0" smtClean="0"/>
              <a:t>.</a:t>
            </a:r>
            <a:endParaRPr lang="en-US" dirty="0"/>
          </a:p>
        </p:txBody>
      </p:sp>
    </p:spTree>
    <p:extLst>
      <p:ext uri="{BB962C8B-B14F-4D97-AF65-F5344CB8AC3E}">
        <p14:creationId xmlns:p14="http://schemas.microsoft.com/office/powerpoint/2010/main" val="386045811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29</TotalTime>
  <Words>1086</Words>
  <Application>Microsoft Macintosh PowerPoint</Application>
  <PresentationFormat>On-screen Show (4:3)</PresentationFormat>
  <Paragraphs>111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Infusion</vt:lpstr>
      <vt:lpstr>New Employee Orientation</vt:lpstr>
      <vt:lpstr>Cultural Awareness, Sensitivity, &amp; Competence </vt:lpstr>
      <vt:lpstr>Cultural Competence</vt:lpstr>
      <vt:lpstr>Our Culture</vt:lpstr>
      <vt:lpstr>What is Culture?</vt:lpstr>
      <vt:lpstr>Types of Culture</vt:lpstr>
      <vt:lpstr>Importance of Cultural Competence</vt:lpstr>
      <vt:lpstr>Cultural Awareness</vt:lpstr>
      <vt:lpstr>Definitions</vt:lpstr>
      <vt:lpstr>Benefits of Cultural Competence</vt:lpstr>
      <vt:lpstr>The Need For Cultural Competence</vt:lpstr>
      <vt:lpstr>How To Be Culturally Aware</vt:lpstr>
      <vt:lpstr>Language Barriers</vt:lpstr>
      <vt:lpstr>Language and Culture</vt:lpstr>
      <vt:lpstr>Nonverbal Bahaviors</vt:lpstr>
      <vt:lpstr>Cultural Sensitivity</vt:lpstr>
      <vt:lpstr>It’s All Related</vt:lpstr>
      <vt:lpstr>Being Culturally Competent</vt:lpstr>
      <vt:lpstr>Cultural Quotient</vt:lpstr>
      <vt:lpstr>Benefits of Cultural Quotients</vt:lpstr>
      <vt:lpstr>Together</vt:lpstr>
    </vt:vector>
  </TitlesOfParts>
  <Company>Another Way Holdings,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Employee Orientation</dc:title>
  <dc:creator>David Memmoli</dc:creator>
  <cp:lastModifiedBy>David Memmoli</cp:lastModifiedBy>
  <cp:revision>15</cp:revision>
  <dcterms:created xsi:type="dcterms:W3CDTF">2020-08-16T20:01:42Z</dcterms:created>
  <dcterms:modified xsi:type="dcterms:W3CDTF">2020-08-16T20:30:54Z</dcterms:modified>
</cp:coreProperties>
</file>