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7" r:id="rId5"/>
    <p:sldId id="268" r:id="rId6"/>
    <p:sldId id="260" r:id="rId7"/>
    <p:sldId id="261" r:id="rId8"/>
    <p:sldId id="269" r:id="rId9"/>
    <p:sldId id="270" r:id="rId10"/>
    <p:sldId id="271" r:id="rId11"/>
    <p:sldId id="272" r:id="rId12"/>
    <p:sldId id="263" r:id="rId13"/>
    <p:sldId id="264" r:id="rId14"/>
    <p:sldId id="265" r:id="rId15"/>
    <p:sldId id="266"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3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8/19/20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8/19/20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506E94"/>
                </a:solidFill>
                <a:latin typeface="Arial Black"/>
                <a:cs typeface="Arial Black"/>
              </a:rPr>
              <a:t>New Employee Orientation</a:t>
            </a:r>
            <a:endParaRPr lang="en-US" sz="4800" dirty="0">
              <a:solidFill>
                <a:srgbClr val="506E94"/>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506E94"/>
                </a:solidFill>
              </a:rPr>
              <a:t>[</a:t>
            </a:r>
            <a:r>
              <a:rPr lang="en-US" i="1" dirty="0" smtClean="0">
                <a:solidFill>
                  <a:srgbClr val="506E94"/>
                </a:solidFill>
              </a:rPr>
              <a:t>Your Company Name</a:t>
            </a:r>
            <a:r>
              <a:rPr lang="en-US" dirty="0" smtClean="0">
                <a:solidFill>
                  <a:srgbClr val="506E94"/>
                </a:solidFill>
              </a:rPr>
              <a:t>]</a:t>
            </a:r>
          </a:p>
          <a:p>
            <a:r>
              <a:rPr lang="en-US" dirty="0" smtClean="0">
                <a:solidFill>
                  <a:srgbClr val="506E94"/>
                </a:solidFill>
              </a:rPr>
              <a:t>[</a:t>
            </a:r>
            <a:r>
              <a:rPr lang="en-US" i="1" dirty="0" smtClean="0">
                <a:solidFill>
                  <a:srgbClr val="506E94"/>
                </a:solidFill>
              </a:rPr>
              <a:t>Year</a:t>
            </a:r>
            <a:r>
              <a:rPr lang="en-US" dirty="0" smtClean="0">
                <a:solidFill>
                  <a:srgbClr val="506E94"/>
                </a:solidFill>
              </a:rPr>
              <a:t>]</a:t>
            </a:r>
            <a:endParaRPr lang="en-US" dirty="0">
              <a:solidFill>
                <a:srgbClr val="506E94"/>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506E94"/>
                </a:solidFill>
              </a:rPr>
              <a:t>[</a:t>
            </a:r>
            <a:r>
              <a:rPr lang="en-US" sz="3200" i="1" dirty="0" smtClean="0">
                <a:solidFill>
                  <a:srgbClr val="506E94"/>
                </a:solidFill>
              </a:rPr>
              <a:t>Company Logo</a:t>
            </a:r>
            <a:r>
              <a:rPr lang="en-US" sz="3200" dirty="0" smtClean="0">
                <a:solidFill>
                  <a:srgbClr val="506E94"/>
                </a:solidFill>
              </a:rPr>
              <a:t>]</a:t>
            </a:r>
            <a:endParaRPr lang="en-US" sz="3200" dirty="0">
              <a:solidFill>
                <a:srgbClr val="506E94"/>
              </a:solidFill>
            </a:endParaRPr>
          </a:p>
        </p:txBody>
      </p:sp>
    </p:spTree>
    <p:extLst>
      <p:ext uri="{BB962C8B-B14F-4D97-AF65-F5344CB8AC3E}">
        <p14:creationId xmlns:p14="http://schemas.microsoft.com/office/powerpoint/2010/main" val="328297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More Examples</a:t>
            </a:r>
            <a:endParaRPr lang="en-US" dirty="0">
              <a:solidFill>
                <a:srgbClr val="506E94"/>
              </a:solidFill>
              <a:latin typeface="+mj-lt"/>
            </a:endParaRPr>
          </a:p>
        </p:txBody>
      </p:sp>
      <p:sp>
        <p:nvSpPr>
          <p:cNvPr id="3" name="Content Placeholder 2"/>
          <p:cNvSpPr>
            <a:spLocks noGrp="1"/>
          </p:cNvSpPr>
          <p:nvPr>
            <p:ph sz="half" idx="1"/>
          </p:nvPr>
        </p:nvSpPr>
        <p:spPr/>
        <p:txBody>
          <a:bodyPr>
            <a:normAutofit fontScale="92500" lnSpcReduction="20000"/>
          </a:bodyPr>
          <a:lstStyle/>
          <a:p>
            <a:r>
              <a:rPr lang="en-US" dirty="0"/>
              <a:t>Giving personal gifts. </a:t>
            </a:r>
            <a:endParaRPr lang="en-US" dirty="0" smtClean="0"/>
          </a:p>
          <a:p>
            <a:r>
              <a:rPr lang="en-US" dirty="0" smtClean="0"/>
              <a:t>Hanging </a:t>
            </a:r>
            <a:r>
              <a:rPr lang="en-US" dirty="0"/>
              <a:t>around a person. </a:t>
            </a:r>
            <a:endParaRPr lang="en-US" dirty="0" smtClean="0"/>
          </a:p>
          <a:p>
            <a:r>
              <a:rPr lang="en-US" dirty="0" smtClean="0"/>
              <a:t>Hugging</a:t>
            </a:r>
            <a:r>
              <a:rPr lang="en-US" dirty="0"/>
              <a:t>, kissing, patting, or stroking. </a:t>
            </a:r>
            <a:endParaRPr lang="en-US" dirty="0" smtClean="0"/>
          </a:p>
          <a:p>
            <a:r>
              <a:rPr lang="en-US" dirty="0" smtClean="0"/>
              <a:t>Touching </a:t>
            </a:r>
            <a:r>
              <a:rPr lang="en-US" dirty="0"/>
              <a:t>or rubbing </a:t>
            </a:r>
            <a:r>
              <a:rPr lang="en-US" dirty="0" smtClean="0"/>
              <a:t>one’s groin or body around </a:t>
            </a:r>
            <a:r>
              <a:rPr lang="en-US" dirty="0"/>
              <a:t>another person. </a:t>
            </a:r>
            <a:endParaRPr lang="en-US" dirty="0" smtClean="0"/>
          </a:p>
          <a:p>
            <a:r>
              <a:rPr lang="en-US" dirty="0" smtClean="0"/>
              <a:t>Standing </a:t>
            </a:r>
            <a:r>
              <a:rPr lang="en-US" dirty="0"/>
              <a:t>close or brushing up against a person.</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Looking a person up and down (elevator eyes)</a:t>
            </a:r>
            <a:r>
              <a:rPr lang="en-US" dirty="0" smtClean="0"/>
              <a:t>.</a:t>
            </a:r>
          </a:p>
          <a:p>
            <a:r>
              <a:rPr lang="en-US" dirty="0" smtClean="0"/>
              <a:t>Staring </a:t>
            </a:r>
            <a:r>
              <a:rPr lang="en-US" dirty="0"/>
              <a:t>at </a:t>
            </a:r>
            <a:r>
              <a:rPr lang="en-US" dirty="0" smtClean="0"/>
              <a:t>someone.</a:t>
            </a:r>
          </a:p>
          <a:p>
            <a:r>
              <a:rPr lang="en-US" dirty="0" smtClean="0"/>
              <a:t>Sexually </a:t>
            </a:r>
            <a:r>
              <a:rPr lang="en-US" dirty="0"/>
              <a:t>suggestive </a:t>
            </a:r>
            <a:r>
              <a:rPr lang="en-US" dirty="0" smtClean="0"/>
              <a:t>signals.</a:t>
            </a:r>
          </a:p>
          <a:p>
            <a:r>
              <a:rPr lang="en-US" dirty="0" smtClean="0"/>
              <a:t>Facial </a:t>
            </a:r>
            <a:r>
              <a:rPr lang="en-US" dirty="0"/>
              <a:t>expressions, winking, throwing kisses, or licking lips. </a:t>
            </a:r>
            <a:endParaRPr lang="en-US" dirty="0" smtClean="0"/>
          </a:p>
          <a:p>
            <a:r>
              <a:rPr lang="en-US" dirty="0" smtClean="0"/>
              <a:t>Making </a:t>
            </a:r>
            <a:r>
              <a:rPr lang="en-US" dirty="0"/>
              <a:t>sexual gestures with hands or through body movements.</a:t>
            </a:r>
            <a:endParaRPr lang="en-US" dirty="0"/>
          </a:p>
        </p:txBody>
      </p:sp>
    </p:spTree>
    <p:extLst>
      <p:ext uri="{BB962C8B-B14F-4D97-AF65-F5344CB8AC3E}">
        <p14:creationId xmlns:p14="http://schemas.microsoft.com/office/powerpoint/2010/main" val="3406516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Non Verbal Examples</a:t>
            </a:r>
            <a:endParaRPr lang="en-US" dirty="0">
              <a:solidFill>
                <a:srgbClr val="506E94"/>
              </a:solidFill>
              <a:latin typeface="+mj-lt"/>
            </a:endParaRPr>
          </a:p>
        </p:txBody>
      </p:sp>
      <p:sp>
        <p:nvSpPr>
          <p:cNvPr id="3" name="Content Placeholder 2"/>
          <p:cNvSpPr>
            <a:spLocks noGrp="1"/>
          </p:cNvSpPr>
          <p:nvPr>
            <p:ph sz="half" idx="1"/>
          </p:nvPr>
        </p:nvSpPr>
        <p:spPr/>
        <p:txBody>
          <a:bodyPr>
            <a:normAutofit lnSpcReduction="10000"/>
          </a:bodyPr>
          <a:lstStyle/>
          <a:p>
            <a:r>
              <a:rPr lang="en-US" dirty="0"/>
              <a:t>Looking a person up and down (Elevator eyes) </a:t>
            </a:r>
            <a:endParaRPr lang="en-US" dirty="0"/>
          </a:p>
          <a:p>
            <a:r>
              <a:rPr lang="en-US" dirty="0" smtClean="0"/>
              <a:t>Staring </a:t>
            </a:r>
            <a:r>
              <a:rPr lang="en-US" dirty="0"/>
              <a:t>at someone </a:t>
            </a:r>
            <a:endParaRPr lang="en-US" dirty="0" smtClean="0"/>
          </a:p>
          <a:p>
            <a:r>
              <a:rPr lang="en-US" dirty="0" smtClean="0"/>
              <a:t>Blocking </a:t>
            </a:r>
            <a:r>
              <a:rPr lang="en-US" dirty="0"/>
              <a:t>a person's path </a:t>
            </a:r>
            <a:endParaRPr lang="en-US" dirty="0" smtClean="0"/>
          </a:p>
          <a:p>
            <a:r>
              <a:rPr lang="en-US" dirty="0" smtClean="0"/>
              <a:t>Following </a:t>
            </a:r>
            <a:r>
              <a:rPr lang="en-US" dirty="0"/>
              <a:t>the person </a:t>
            </a:r>
            <a:endParaRPr lang="en-US" dirty="0"/>
          </a:p>
        </p:txBody>
      </p:sp>
      <p:sp>
        <p:nvSpPr>
          <p:cNvPr id="4" name="Content Placeholder 3"/>
          <p:cNvSpPr>
            <a:spLocks noGrp="1"/>
          </p:cNvSpPr>
          <p:nvPr>
            <p:ph sz="half" idx="2"/>
          </p:nvPr>
        </p:nvSpPr>
        <p:spPr/>
        <p:txBody>
          <a:bodyPr>
            <a:normAutofit lnSpcReduction="10000"/>
          </a:bodyPr>
          <a:lstStyle/>
          <a:p>
            <a:r>
              <a:rPr lang="en-US" dirty="0"/>
              <a:t>Giving personal gifts </a:t>
            </a:r>
            <a:endParaRPr lang="en-US" dirty="0" smtClean="0"/>
          </a:p>
          <a:p>
            <a:r>
              <a:rPr lang="en-US" dirty="0" smtClean="0"/>
              <a:t>Displaying </a:t>
            </a:r>
            <a:r>
              <a:rPr lang="en-US" dirty="0"/>
              <a:t>sexually suggestive visuals </a:t>
            </a:r>
            <a:endParaRPr lang="en-US" dirty="0" smtClean="0"/>
          </a:p>
          <a:p>
            <a:r>
              <a:rPr lang="en-US" dirty="0" smtClean="0"/>
              <a:t>Making </a:t>
            </a:r>
            <a:r>
              <a:rPr lang="en-US" dirty="0"/>
              <a:t>sexual gestures with hands or through body movements </a:t>
            </a:r>
            <a:endParaRPr lang="en-US" dirty="0" smtClean="0"/>
          </a:p>
          <a:p>
            <a:r>
              <a:rPr lang="en-US" dirty="0" smtClean="0"/>
              <a:t>Making </a:t>
            </a:r>
            <a:r>
              <a:rPr lang="en-US" dirty="0"/>
              <a:t>facial expressions such as winking, throwing kisses, or licking lips </a:t>
            </a:r>
            <a:endParaRPr lang="en-US" dirty="0"/>
          </a:p>
        </p:txBody>
      </p:sp>
    </p:spTree>
    <p:extLst>
      <p:ext uri="{BB962C8B-B14F-4D97-AF65-F5344CB8AC3E}">
        <p14:creationId xmlns:p14="http://schemas.microsoft.com/office/powerpoint/2010/main" val="661877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Say Something</a:t>
            </a:r>
            <a:endParaRPr lang="en-US" dirty="0">
              <a:solidFill>
                <a:srgbClr val="506E94"/>
              </a:solidFill>
              <a:latin typeface="+mj-l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000" dirty="0" smtClean="0"/>
              <a:t>It </a:t>
            </a:r>
            <a:r>
              <a:rPr lang="en-US" sz="4000" dirty="0"/>
              <a:t>won’t stop until you </a:t>
            </a:r>
            <a:endParaRPr lang="en-US" sz="4000" dirty="0" smtClean="0"/>
          </a:p>
          <a:p>
            <a:pPr marL="0" indent="0" algn="ctr">
              <a:buNone/>
            </a:pPr>
            <a:r>
              <a:rPr lang="en-US" sz="4000" dirty="0" smtClean="0"/>
              <a:t>say </a:t>
            </a:r>
            <a:r>
              <a:rPr lang="en-US" sz="4000" dirty="0"/>
              <a:t>something</a:t>
            </a:r>
            <a:r>
              <a:rPr lang="en-US" sz="4000" dirty="0" smtClean="0"/>
              <a:t>.</a:t>
            </a:r>
            <a:endParaRPr lang="en-US" sz="4000" dirty="0"/>
          </a:p>
        </p:txBody>
      </p:sp>
    </p:spTree>
    <p:extLst>
      <p:ext uri="{BB962C8B-B14F-4D97-AF65-F5344CB8AC3E}">
        <p14:creationId xmlns:p14="http://schemas.microsoft.com/office/powerpoint/2010/main" val="240899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Speaking Out</a:t>
            </a:r>
            <a:endParaRPr lang="en-US" dirty="0">
              <a:solidFill>
                <a:srgbClr val="506E94"/>
              </a:solidFill>
              <a:latin typeface="+mj-lt"/>
            </a:endParaRPr>
          </a:p>
        </p:txBody>
      </p:sp>
      <p:sp>
        <p:nvSpPr>
          <p:cNvPr id="3" name="Content Placeholder 2"/>
          <p:cNvSpPr>
            <a:spLocks noGrp="1"/>
          </p:cNvSpPr>
          <p:nvPr>
            <p:ph idx="1"/>
          </p:nvPr>
        </p:nvSpPr>
        <p:spPr/>
        <p:txBody>
          <a:bodyPr>
            <a:normAutofit/>
          </a:bodyPr>
          <a:lstStyle/>
          <a:p>
            <a:r>
              <a:rPr lang="en-US" dirty="0"/>
              <a:t>Reasons people don’t speak out is due to fear:</a:t>
            </a:r>
          </a:p>
          <a:p>
            <a:pPr lvl="1">
              <a:spcBef>
                <a:spcPts val="1800"/>
              </a:spcBef>
            </a:pPr>
            <a:r>
              <a:rPr lang="en-US" dirty="0"/>
              <a:t>Being overlooked for advancement</a:t>
            </a:r>
          </a:p>
          <a:p>
            <a:pPr lvl="1">
              <a:spcBef>
                <a:spcPts val="1800"/>
              </a:spcBef>
            </a:pPr>
            <a:r>
              <a:rPr lang="en-US" dirty="0"/>
              <a:t>Becoming part of the Rumor Mill</a:t>
            </a:r>
          </a:p>
          <a:p>
            <a:pPr lvl="1">
              <a:spcBef>
                <a:spcPts val="1800"/>
              </a:spcBef>
            </a:pPr>
            <a:r>
              <a:rPr lang="en-US" dirty="0"/>
              <a:t>Being wrong</a:t>
            </a:r>
          </a:p>
          <a:p>
            <a:pPr lvl="1">
              <a:spcBef>
                <a:spcPts val="1800"/>
              </a:spcBef>
            </a:pPr>
            <a:r>
              <a:rPr lang="en-US" dirty="0"/>
              <a:t>Retaliation</a:t>
            </a:r>
          </a:p>
          <a:p>
            <a:pPr lvl="1">
              <a:spcBef>
                <a:spcPts val="1800"/>
              </a:spcBef>
            </a:pPr>
            <a:r>
              <a:rPr lang="en-US" dirty="0"/>
              <a:t>Not being believed</a:t>
            </a:r>
          </a:p>
          <a:p>
            <a:pPr lvl="1">
              <a:spcBef>
                <a:spcPts val="1800"/>
              </a:spcBef>
            </a:pPr>
            <a:r>
              <a:rPr lang="en-US" dirty="0"/>
              <a:t>Ostracized by </a:t>
            </a:r>
            <a:r>
              <a:rPr lang="en-US" dirty="0" smtClean="0"/>
              <a:t>coworkers</a:t>
            </a:r>
            <a:endParaRPr lang="en-US" dirty="0"/>
          </a:p>
        </p:txBody>
      </p:sp>
    </p:spTree>
    <p:extLst>
      <p:ext uri="{BB962C8B-B14F-4D97-AF65-F5344CB8AC3E}">
        <p14:creationId xmlns:p14="http://schemas.microsoft.com/office/powerpoint/2010/main" val="395828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Speaking Out</a:t>
            </a:r>
            <a:endParaRPr lang="en-US" dirty="0">
              <a:solidFill>
                <a:srgbClr val="506E94"/>
              </a:solidFill>
              <a:latin typeface="+mj-lt"/>
            </a:endParaRPr>
          </a:p>
        </p:txBody>
      </p:sp>
      <p:sp>
        <p:nvSpPr>
          <p:cNvPr id="3" name="Content Placeholder 2"/>
          <p:cNvSpPr>
            <a:spLocks noGrp="1"/>
          </p:cNvSpPr>
          <p:nvPr>
            <p:ph idx="1"/>
          </p:nvPr>
        </p:nvSpPr>
        <p:spPr/>
        <p:txBody>
          <a:bodyPr>
            <a:normAutofit/>
          </a:bodyPr>
          <a:lstStyle/>
          <a:p>
            <a:r>
              <a:rPr lang="en-US" dirty="0"/>
              <a:t>Or being labeled:</a:t>
            </a:r>
          </a:p>
          <a:p>
            <a:pPr lvl="1">
              <a:spcBef>
                <a:spcPts val="1800"/>
              </a:spcBef>
            </a:pPr>
            <a:r>
              <a:rPr lang="en-US" dirty="0" smtClean="0"/>
              <a:t>A trouble </a:t>
            </a:r>
            <a:r>
              <a:rPr lang="en-US" dirty="0"/>
              <a:t>maker</a:t>
            </a:r>
          </a:p>
          <a:p>
            <a:pPr lvl="1">
              <a:spcBef>
                <a:spcPts val="1800"/>
              </a:spcBef>
            </a:pPr>
            <a:r>
              <a:rPr lang="en-US" dirty="0" smtClean="0"/>
              <a:t>A feminist</a:t>
            </a:r>
            <a:endParaRPr lang="en-US" dirty="0"/>
          </a:p>
          <a:p>
            <a:pPr lvl="1">
              <a:spcBef>
                <a:spcPts val="1800"/>
              </a:spcBef>
            </a:pPr>
            <a:r>
              <a:rPr lang="en-US" dirty="0"/>
              <a:t>O</a:t>
            </a:r>
            <a:r>
              <a:rPr lang="en-US" dirty="0" smtClean="0"/>
              <a:t>verly </a:t>
            </a:r>
            <a:r>
              <a:rPr lang="en-US" dirty="0"/>
              <a:t>sensitive</a:t>
            </a:r>
          </a:p>
          <a:p>
            <a:pPr lvl="1">
              <a:spcBef>
                <a:spcPts val="1800"/>
              </a:spcBef>
            </a:pPr>
            <a:r>
              <a:rPr lang="en-US" dirty="0"/>
              <a:t>H</a:t>
            </a:r>
            <a:r>
              <a:rPr lang="en-US" dirty="0" smtClean="0"/>
              <a:t>ypersensitive </a:t>
            </a:r>
            <a:r>
              <a:rPr lang="en-US" dirty="0"/>
              <a:t>male</a:t>
            </a:r>
          </a:p>
          <a:p>
            <a:pPr lvl="1">
              <a:spcBef>
                <a:spcPts val="1800"/>
              </a:spcBef>
            </a:pPr>
            <a:r>
              <a:rPr lang="en-US" dirty="0"/>
              <a:t>Effeminate male</a:t>
            </a:r>
          </a:p>
          <a:p>
            <a:pPr lvl="1">
              <a:spcBef>
                <a:spcPts val="1800"/>
              </a:spcBef>
            </a:pPr>
            <a:r>
              <a:rPr lang="en-US" dirty="0"/>
              <a:t>Mentally unstable</a:t>
            </a:r>
          </a:p>
          <a:p>
            <a:endParaRPr lang="en-US" dirty="0"/>
          </a:p>
        </p:txBody>
      </p:sp>
    </p:spTree>
    <p:extLst>
      <p:ext uri="{BB962C8B-B14F-4D97-AF65-F5344CB8AC3E}">
        <p14:creationId xmlns:p14="http://schemas.microsoft.com/office/powerpoint/2010/main" val="52673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Quid Pro Quo</a:t>
            </a:r>
            <a:endParaRPr lang="en-US" dirty="0">
              <a:solidFill>
                <a:srgbClr val="506E94"/>
              </a:solidFill>
              <a:latin typeface="+mj-lt"/>
            </a:endParaRPr>
          </a:p>
        </p:txBody>
      </p:sp>
      <p:sp>
        <p:nvSpPr>
          <p:cNvPr id="3" name="Content Placeholder 2"/>
          <p:cNvSpPr>
            <a:spLocks noGrp="1"/>
          </p:cNvSpPr>
          <p:nvPr>
            <p:ph idx="1"/>
          </p:nvPr>
        </p:nvSpPr>
        <p:spPr/>
        <p:txBody>
          <a:bodyPr/>
          <a:lstStyle/>
          <a:p>
            <a:r>
              <a:rPr lang="en-US" dirty="0"/>
              <a:t>QUID PRO QUO HARASSMENT is when employment and/or employment decisions for an employee are based on that </a:t>
            </a:r>
            <a:r>
              <a:rPr lang="en-US" dirty="0" smtClean="0"/>
              <a:t>employees’ </a:t>
            </a:r>
            <a:r>
              <a:rPr lang="en-US" dirty="0"/>
              <a:t>acceptance or rejection of unwelcome sexual behavior</a:t>
            </a:r>
            <a:r>
              <a:rPr lang="en-US" dirty="0" smtClean="0"/>
              <a:t>.</a:t>
            </a:r>
          </a:p>
          <a:p>
            <a:r>
              <a:rPr lang="en-US" dirty="0" smtClean="0"/>
              <a:t>For </a:t>
            </a:r>
            <a:r>
              <a:rPr lang="en-US" dirty="0"/>
              <a:t>example, a supervisor fires an employee because that employee will not </a:t>
            </a:r>
            <a:r>
              <a:rPr lang="en-US" dirty="0" smtClean="0"/>
              <a:t>have sex with him/her.</a:t>
            </a:r>
          </a:p>
          <a:p>
            <a:endParaRPr lang="en-US" dirty="0"/>
          </a:p>
        </p:txBody>
      </p:sp>
    </p:spTree>
    <p:extLst>
      <p:ext uri="{BB962C8B-B14F-4D97-AF65-F5344CB8AC3E}">
        <p14:creationId xmlns:p14="http://schemas.microsoft.com/office/powerpoint/2010/main" val="188546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Hostile Work Environment</a:t>
            </a:r>
            <a:endParaRPr lang="en-US" dirty="0">
              <a:solidFill>
                <a:srgbClr val="506E94"/>
              </a:solidFill>
              <a:latin typeface="+mj-lt"/>
            </a:endParaRPr>
          </a:p>
        </p:txBody>
      </p:sp>
      <p:sp>
        <p:nvSpPr>
          <p:cNvPr id="3" name="Content Placeholder 2"/>
          <p:cNvSpPr>
            <a:spLocks noGrp="1"/>
          </p:cNvSpPr>
          <p:nvPr>
            <p:ph idx="1"/>
          </p:nvPr>
        </p:nvSpPr>
        <p:spPr/>
        <p:txBody>
          <a:bodyPr>
            <a:normAutofit fontScale="92500" lnSpcReduction="10000"/>
          </a:bodyPr>
          <a:lstStyle/>
          <a:p>
            <a:r>
              <a:rPr lang="en-US" dirty="0" smtClean="0"/>
              <a:t>A HOSTILE </a:t>
            </a:r>
            <a:r>
              <a:rPr lang="en-US" dirty="0"/>
              <a:t>WORK ENVIRONMENT is a work environment created by unwelcome sexual behavior or behavior directed at an employee because of that employee's sex that is offensive, hostile and/or intimidating and that adversely affects that employee's ability to do his or her job</a:t>
            </a:r>
            <a:r>
              <a:rPr lang="en-US" dirty="0" smtClean="0"/>
              <a:t>.</a:t>
            </a:r>
          </a:p>
          <a:p>
            <a:r>
              <a:rPr lang="en-US" dirty="0" smtClean="0"/>
              <a:t>For </a:t>
            </a:r>
            <a:r>
              <a:rPr lang="en-US" dirty="0"/>
              <a:t>example, pervasive unwelcome sexual comments or jokes that continue even though the recipient has indicated that those behaviors are unwelcome.</a:t>
            </a:r>
            <a:endParaRPr lang="en-US" dirty="0"/>
          </a:p>
        </p:txBody>
      </p:sp>
    </p:spTree>
    <p:extLst>
      <p:ext uri="{BB962C8B-B14F-4D97-AF65-F5344CB8AC3E}">
        <p14:creationId xmlns:p14="http://schemas.microsoft.com/office/powerpoint/2010/main" val="2498174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To Do</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509362"/>
          </a:xfrm>
        </p:spPr>
        <p:txBody>
          <a:bodyPr>
            <a:noAutofit/>
          </a:bodyPr>
          <a:lstStyle/>
          <a:p>
            <a:pPr lvl="0"/>
            <a:r>
              <a:rPr lang="en-US" sz="2000" dirty="0"/>
              <a:t>You are encouraged to tell the individual causing the harassment that his or her behavior is offensive and must stop.</a:t>
            </a:r>
          </a:p>
          <a:p>
            <a:pPr lvl="0"/>
            <a:r>
              <a:rPr lang="en-US" sz="2000" dirty="0"/>
              <a:t>If the behavior does not stop immediately or you are uncomfortable telling the individual to stop, you must </a:t>
            </a:r>
            <a:r>
              <a:rPr lang="en-US" sz="2000" u="sng" dirty="0"/>
              <a:t>immediately</a:t>
            </a:r>
            <a:r>
              <a:rPr lang="en-US" sz="2000" dirty="0"/>
              <a:t> report the incident to your supervisor, the Human Resources department, or another appropriate supervisor.</a:t>
            </a:r>
          </a:p>
          <a:p>
            <a:pPr lvl="0"/>
            <a:r>
              <a:rPr lang="en-US" sz="2000" dirty="0"/>
              <a:t>The Human Resources department will investigate all reports of harassment. Investigations will be kept confidential, consistent with the organization’s need to investigate.</a:t>
            </a:r>
          </a:p>
          <a:p>
            <a:pPr lvl="0"/>
            <a:r>
              <a:rPr lang="en-US" sz="2000" dirty="0"/>
              <a:t>No retaliation will be tolerated against any employee who makes a good faith complaint of harassment to the company</a:t>
            </a:r>
            <a:r>
              <a:rPr lang="en-US" sz="2000" dirty="0" smtClean="0"/>
              <a:t>.</a:t>
            </a:r>
            <a:endParaRPr lang="en-US" sz="2000" dirty="0"/>
          </a:p>
        </p:txBody>
      </p:sp>
    </p:spTree>
    <p:extLst>
      <p:ext uri="{BB962C8B-B14F-4D97-AF65-F5344CB8AC3E}">
        <p14:creationId xmlns:p14="http://schemas.microsoft.com/office/powerpoint/2010/main" val="18048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NOT To Do</a:t>
            </a:r>
            <a:endParaRPr lang="en-US" dirty="0">
              <a:solidFill>
                <a:srgbClr val="506E94"/>
              </a:solidFill>
              <a:latin typeface="+mj-lt"/>
            </a:endParaRPr>
          </a:p>
        </p:txBody>
      </p:sp>
      <p:sp>
        <p:nvSpPr>
          <p:cNvPr id="3" name="Content Placeholder 2"/>
          <p:cNvSpPr>
            <a:spLocks noGrp="1"/>
          </p:cNvSpPr>
          <p:nvPr>
            <p:ph idx="1"/>
          </p:nvPr>
        </p:nvSpPr>
        <p:spPr>
          <a:xfrm>
            <a:off x="792162" y="1973245"/>
            <a:ext cx="7570787" cy="4289611"/>
          </a:xfrm>
        </p:spPr>
        <p:txBody>
          <a:bodyPr>
            <a:normAutofit fontScale="77500" lnSpcReduction="20000"/>
          </a:bodyPr>
          <a:lstStyle/>
          <a:p>
            <a:pPr lvl="0"/>
            <a:r>
              <a:rPr lang="en-US" dirty="0"/>
              <a:t>Defend the situation: “that’s just the way Charlie is; we just tolerate him.” “perhaps you are overacting to this.”</a:t>
            </a:r>
          </a:p>
          <a:p>
            <a:pPr lvl="0"/>
            <a:r>
              <a:rPr lang="en-US" dirty="0"/>
              <a:t>Why questions: “why didn’t you do something about this before?” why questions are often considered judgmental.</a:t>
            </a:r>
          </a:p>
          <a:p>
            <a:pPr lvl="0"/>
            <a:r>
              <a:rPr lang="en-US" dirty="0"/>
              <a:t>Multiple choice questions: “did she touch you on the arm, the shoulder, or the face?” instead ask “where did the person touch you?” or “can you be more specific?”</a:t>
            </a:r>
          </a:p>
          <a:p>
            <a:pPr lvl="0"/>
            <a:r>
              <a:rPr lang="en-US" dirty="0"/>
              <a:t>Leading questions: “I think we can handle this informally, don’t you?”</a:t>
            </a:r>
          </a:p>
          <a:p>
            <a:pPr lvl="0"/>
            <a:r>
              <a:rPr lang="en-US" dirty="0"/>
              <a:t>Minimize the person’s </a:t>
            </a:r>
            <a:r>
              <a:rPr lang="en-US" dirty="0" smtClean="0"/>
              <a:t>experience</a:t>
            </a:r>
            <a:endParaRPr lang="en-US" dirty="0"/>
          </a:p>
        </p:txBody>
      </p:sp>
    </p:spTree>
    <p:extLst>
      <p:ext uri="{BB962C8B-B14F-4D97-AF65-F5344CB8AC3E}">
        <p14:creationId xmlns:p14="http://schemas.microsoft.com/office/powerpoint/2010/main" val="166616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So Is It Harassment?</a:t>
            </a:r>
            <a:endParaRPr lang="en-US" dirty="0">
              <a:solidFill>
                <a:srgbClr val="506E94"/>
              </a:solidFill>
              <a:latin typeface="+mj-lt"/>
            </a:endParaRPr>
          </a:p>
        </p:txBody>
      </p:sp>
      <p:sp>
        <p:nvSpPr>
          <p:cNvPr id="3" name="Content Placeholder 2"/>
          <p:cNvSpPr>
            <a:spLocks noGrp="1"/>
          </p:cNvSpPr>
          <p:nvPr>
            <p:ph idx="1"/>
          </p:nvPr>
        </p:nvSpPr>
        <p:spPr>
          <a:xfrm>
            <a:off x="792162" y="1946785"/>
            <a:ext cx="7570787" cy="4289611"/>
          </a:xfrm>
        </p:spPr>
        <p:txBody>
          <a:bodyPr>
            <a:normAutofit/>
          </a:bodyPr>
          <a:lstStyle/>
          <a:p>
            <a:pPr lvl="0"/>
            <a:r>
              <a:rPr lang="en-US" dirty="0"/>
              <a:t>Would a </a:t>
            </a:r>
            <a:r>
              <a:rPr lang="en-US" i="1" dirty="0"/>
              <a:t>reasonable person </a:t>
            </a:r>
            <a:r>
              <a:rPr lang="en-US" dirty="0"/>
              <a:t>perceive this as sexual harassment or a hostile work environment?</a:t>
            </a:r>
          </a:p>
          <a:p>
            <a:pPr lvl="0"/>
            <a:r>
              <a:rPr lang="en-US" dirty="0"/>
              <a:t>This is the standard used by the courts to determine whether or not unlawful conduct as </a:t>
            </a:r>
            <a:r>
              <a:rPr lang="en-US" dirty="0" smtClean="0"/>
              <a:t>occurred</a:t>
            </a:r>
            <a:endParaRPr lang="en-US" dirty="0"/>
          </a:p>
          <a:p>
            <a:r>
              <a:rPr lang="en-US" dirty="0"/>
              <a:t>From the company’s </a:t>
            </a:r>
            <a:r>
              <a:rPr lang="en-US" i="1" dirty="0"/>
              <a:t>standpoint</a:t>
            </a:r>
            <a:r>
              <a:rPr lang="en-US" dirty="0"/>
              <a:t>, it is harassment if you </a:t>
            </a:r>
            <a:r>
              <a:rPr lang="en-US" i="1" dirty="0"/>
              <a:t>feel</a:t>
            </a:r>
            <a:r>
              <a:rPr lang="en-US" dirty="0"/>
              <a:t> it was harassment.</a:t>
            </a:r>
          </a:p>
          <a:p>
            <a:endParaRPr lang="en-US" dirty="0"/>
          </a:p>
        </p:txBody>
      </p:sp>
    </p:spTree>
    <p:extLst>
      <p:ext uri="{BB962C8B-B14F-4D97-AF65-F5344CB8AC3E}">
        <p14:creationId xmlns:p14="http://schemas.microsoft.com/office/powerpoint/2010/main" val="375139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lstStyle/>
          <a:p>
            <a:r>
              <a:rPr lang="en-US" sz="6600" dirty="0" smtClean="0">
                <a:solidFill>
                  <a:srgbClr val="506E94"/>
                </a:solidFill>
                <a:cs typeface="Arial Black"/>
              </a:rPr>
              <a:t>Sexual Harassment</a:t>
            </a:r>
            <a:endParaRPr lang="en-US" sz="6600" dirty="0">
              <a:solidFill>
                <a:srgbClr val="506E94"/>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506E94"/>
                </a:solidFill>
              </a:rPr>
              <a:t>[</a:t>
            </a:r>
            <a:r>
              <a:rPr lang="en-US" i="1" dirty="0" smtClean="0">
                <a:solidFill>
                  <a:srgbClr val="506E94"/>
                </a:solidFill>
              </a:rPr>
              <a:t>Your Company Name</a:t>
            </a:r>
            <a:r>
              <a:rPr lang="en-US" dirty="0" smtClean="0">
                <a:solidFill>
                  <a:srgbClr val="506E94"/>
                </a:solidFill>
              </a:rPr>
              <a:t>]</a:t>
            </a:r>
          </a:p>
          <a:p>
            <a:r>
              <a:rPr lang="en-US" dirty="0" smtClean="0">
                <a:solidFill>
                  <a:srgbClr val="506E94"/>
                </a:solidFill>
              </a:rPr>
              <a:t>[</a:t>
            </a:r>
            <a:r>
              <a:rPr lang="en-US" i="1" dirty="0" smtClean="0">
                <a:solidFill>
                  <a:srgbClr val="506E94"/>
                </a:solidFill>
              </a:rPr>
              <a:t>Year</a:t>
            </a:r>
            <a:r>
              <a:rPr lang="en-US" dirty="0" smtClean="0">
                <a:solidFill>
                  <a:srgbClr val="506E94"/>
                </a:solidFill>
              </a:rPr>
              <a:t>]</a:t>
            </a:r>
            <a:endParaRPr lang="en-US" dirty="0">
              <a:solidFill>
                <a:srgbClr val="506E94"/>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506E94"/>
                </a:solidFill>
              </a:rPr>
              <a:t>[</a:t>
            </a:r>
            <a:r>
              <a:rPr lang="en-US" sz="3200" i="1" dirty="0" smtClean="0">
                <a:solidFill>
                  <a:srgbClr val="506E94"/>
                </a:solidFill>
              </a:rPr>
              <a:t>Company Logo</a:t>
            </a:r>
            <a:r>
              <a:rPr lang="en-US" sz="3200" dirty="0" smtClean="0">
                <a:solidFill>
                  <a:srgbClr val="506E94"/>
                </a:solidFill>
              </a:rPr>
              <a:t>]</a:t>
            </a:r>
            <a:endParaRPr lang="en-US" sz="3200" dirty="0">
              <a:solidFill>
                <a:srgbClr val="506E94"/>
              </a:solidFill>
            </a:endParaRPr>
          </a:p>
        </p:txBody>
      </p:sp>
    </p:spTree>
    <p:extLst>
      <p:ext uri="{BB962C8B-B14F-4D97-AF65-F5344CB8AC3E}">
        <p14:creationId xmlns:p14="http://schemas.microsoft.com/office/powerpoint/2010/main" val="277080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How The Company </a:t>
            </a:r>
            <a:br>
              <a:rPr lang="en-US" dirty="0" smtClean="0">
                <a:solidFill>
                  <a:srgbClr val="506E94"/>
                </a:solidFill>
                <a:latin typeface="+mj-lt"/>
              </a:rPr>
            </a:br>
            <a:r>
              <a:rPr lang="en-US" dirty="0" smtClean="0">
                <a:solidFill>
                  <a:srgbClr val="506E94"/>
                </a:solidFill>
                <a:latin typeface="+mj-lt"/>
              </a:rPr>
              <a:t>Encourages Reporting</a:t>
            </a:r>
            <a:endParaRPr lang="en-US" dirty="0">
              <a:solidFill>
                <a:srgbClr val="506E94"/>
              </a:solidFill>
              <a:latin typeface="+mj-lt"/>
            </a:endParaRPr>
          </a:p>
        </p:txBody>
      </p:sp>
      <p:sp>
        <p:nvSpPr>
          <p:cNvPr id="3" name="Content Placeholder 2"/>
          <p:cNvSpPr>
            <a:spLocks noGrp="1"/>
          </p:cNvSpPr>
          <p:nvPr>
            <p:ph idx="1"/>
          </p:nvPr>
        </p:nvSpPr>
        <p:spPr>
          <a:xfrm>
            <a:off x="792162" y="1933555"/>
            <a:ext cx="7570787" cy="4549052"/>
          </a:xfrm>
        </p:spPr>
        <p:txBody>
          <a:bodyPr>
            <a:noAutofit/>
          </a:bodyPr>
          <a:lstStyle/>
          <a:p>
            <a:pPr lvl="0">
              <a:spcBef>
                <a:spcPts val="1800"/>
              </a:spcBef>
            </a:pPr>
            <a:r>
              <a:rPr lang="en-US" sz="2000" dirty="0"/>
              <a:t>By making it safe for an employee to speak up</a:t>
            </a:r>
          </a:p>
          <a:p>
            <a:pPr lvl="0">
              <a:spcBef>
                <a:spcPts val="1800"/>
              </a:spcBef>
            </a:pPr>
            <a:r>
              <a:rPr lang="en-US" sz="2000" dirty="0"/>
              <a:t>By setting an example of how to behave</a:t>
            </a:r>
          </a:p>
          <a:p>
            <a:pPr lvl="0">
              <a:spcBef>
                <a:spcPts val="1800"/>
              </a:spcBef>
            </a:pPr>
            <a:r>
              <a:rPr lang="en-US" sz="2000" dirty="0"/>
              <a:t>By being receptive to employee concerns</a:t>
            </a:r>
          </a:p>
          <a:p>
            <a:pPr lvl="0">
              <a:spcBef>
                <a:spcPts val="1800"/>
              </a:spcBef>
            </a:pPr>
            <a:r>
              <a:rPr lang="en-US" sz="2000" dirty="0"/>
              <a:t>By reminding employees of policies related to harassment</a:t>
            </a:r>
          </a:p>
          <a:p>
            <a:pPr lvl="0">
              <a:spcBef>
                <a:spcPts val="1800"/>
              </a:spcBef>
            </a:pPr>
            <a:r>
              <a:rPr lang="en-US" sz="2000" dirty="0"/>
              <a:t>By reminding employees of the various ways they can raise concerns</a:t>
            </a:r>
          </a:p>
          <a:p>
            <a:pPr lvl="0">
              <a:spcBef>
                <a:spcPts val="1800"/>
              </a:spcBef>
            </a:pPr>
            <a:r>
              <a:rPr lang="en-US" sz="2000" dirty="0"/>
              <a:t>By reminding employees of the protections against retaliation</a:t>
            </a:r>
          </a:p>
          <a:p>
            <a:pPr lvl="0">
              <a:spcBef>
                <a:spcPts val="1800"/>
              </a:spcBef>
            </a:pPr>
            <a:r>
              <a:rPr lang="en-US" sz="2000" dirty="0"/>
              <a:t>By educating employees about harassment in the workplace as a measure of </a:t>
            </a:r>
            <a:r>
              <a:rPr lang="en-US" sz="2000" dirty="0" smtClean="0"/>
              <a:t>prevention</a:t>
            </a:r>
            <a:endParaRPr lang="en-US" sz="2000" dirty="0"/>
          </a:p>
        </p:txBody>
      </p:sp>
    </p:spTree>
    <p:extLst>
      <p:ext uri="{BB962C8B-B14F-4D97-AF65-F5344CB8AC3E}">
        <p14:creationId xmlns:p14="http://schemas.microsoft.com/office/powerpoint/2010/main" val="222835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Employer Obligations</a:t>
            </a:r>
            <a:endParaRPr lang="en-US" dirty="0">
              <a:solidFill>
                <a:srgbClr val="506E94"/>
              </a:solidFill>
              <a:latin typeface="+mj-lt"/>
            </a:endParaRPr>
          </a:p>
        </p:txBody>
      </p:sp>
      <p:sp>
        <p:nvSpPr>
          <p:cNvPr id="3" name="Content Placeholder 2"/>
          <p:cNvSpPr>
            <a:spLocks noGrp="1"/>
          </p:cNvSpPr>
          <p:nvPr>
            <p:ph idx="1"/>
          </p:nvPr>
        </p:nvSpPr>
        <p:spPr>
          <a:xfrm>
            <a:off x="792162" y="1973245"/>
            <a:ext cx="7570787" cy="4289611"/>
          </a:xfrm>
        </p:spPr>
        <p:txBody>
          <a:bodyPr/>
          <a:lstStyle/>
          <a:p>
            <a:pPr lvl="0"/>
            <a:r>
              <a:rPr lang="en-US" dirty="0"/>
              <a:t>Develop procedures for dealing with / investigating incidents or complaints</a:t>
            </a:r>
          </a:p>
          <a:p>
            <a:pPr lvl="0"/>
            <a:r>
              <a:rPr lang="en-US" dirty="0"/>
              <a:t>Prevent or minimize bullying and harassment</a:t>
            </a:r>
          </a:p>
          <a:p>
            <a:pPr lvl="0"/>
            <a:r>
              <a:rPr lang="en-US" dirty="0"/>
              <a:t>Draft a workplace policy statement</a:t>
            </a:r>
          </a:p>
          <a:p>
            <a:pPr lvl="0"/>
            <a:r>
              <a:rPr lang="en-US" dirty="0"/>
              <a:t>Develop reporting procedures</a:t>
            </a:r>
          </a:p>
          <a:p>
            <a:pPr lvl="0"/>
            <a:r>
              <a:rPr lang="en-US" dirty="0"/>
              <a:t>Train workers and </a:t>
            </a:r>
            <a:r>
              <a:rPr lang="en-US" dirty="0" smtClean="0"/>
              <a:t>supervisors</a:t>
            </a:r>
            <a:endParaRPr lang="en-US" dirty="0"/>
          </a:p>
        </p:txBody>
      </p:sp>
    </p:spTree>
    <p:extLst>
      <p:ext uri="{BB962C8B-B14F-4D97-AF65-F5344CB8AC3E}">
        <p14:creationId xmlns:p14="http://schemas.microsoft.com/office/powerpoint/2010/main" val="4087637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Retaliation</a:t>
            </a:r>
            <a:endParaRPr lang="en-US" dirty="0">
              <a:solidFill>
                <a:srgbClr val="506E94"/>
              </a:solidFill>
              <a:latin typeface="+mj-lt"/>
            </a:endParaRPr>
          </a:p>
        </p:txBody>
      </p:sp>
      <p:sp>
        <p:nvSpPr>
          <p:cNvPr id="3" name="Content Placeholder 2"/>
          <p:cNvSpPr>
            <a:spLocks noGrp="1"/>
          </p:cNvSpPr>
          <p:nvPr>
            <p:ph idx="1"/>
          </p:nvPr>
        </p:nvSpPr>
        <p:spPr>
          <a:xfrm>
            <a:off x="792162" y="2026165"/>
            <a:ext cx="7570787" cy="4289611"/>
          </a:xfrm>
        </p:spPr>
        <p:txBody>
          <a:bodyPr/>
          <a:lstStyle/>
          <a:p>
            <a:r>
              <a:rPr lang="en-US" dirty="0"/>
              <a:t>Retaliation occurs when an employer punishes an employee for engaging in legally protected activity. Retaliation can include any negative job action, such as demotion, discipline, firing, salary reduction, or job or shift reassignment. But retaliation can also be more subtle, such as repeatedly giving an employee the worst assignments, or working all the holidays.</a:t>
            </a:r>
          </a:p>
          <a:p>
            <a:pPr marL="0" indent="0">
              <a:buNone/>
            </a:pPr>
            <a:endParaRPr lang="en-US" dirty="0"/>
          </a:p>
        </p:txBody>
      </p:sp>
    </p:spTree>
    <p:extLst>
      <p:ext uri="{BB962C8B-B14F-4D97-AF65-F5344CB8AC3E}">
        <p14:creationId xmlns:p14="http://schemas.microsoft.com/office/powerpoint/2010/main" val="2138842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Retaliation</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549052"/>
          </a:xfrm>
        </p:spPr>
        <p:txBody>
          <a:bodyPr>
            <a:normAutofit fontScale="85000" lnSpcReduction="20000"/>
          </a:bodyPr>
          <a:lstStyle/>
          <a:p>
            <a:pPr lvl="0"/>
            <a:r>
              <a:rPr lang="en-US" dirty="0"/>
              <a:t>Just like harassment and discrimination, retaliation in response to a complaint is against state and federal law.</a:t>
            </a:r>
          </a:p>
          <a:p>
            <a:pPr lvl="0"/>
            <a:r>
              <a:rPr lang="en-US" dirty="0"/>
              <a:t>Retaliation is conduct by the </a:t>
            </a:r>
            <a:br>
              <a:rPr lang="en-US" dirty="0"/>
            </a:br>
            <a:r>
              <a:rPr lang="en-US" dirty="0"/>
              <a:t>Employer that would discourage a reasonable person from reporting harassment.</a:t>
            </a:r>
          </a:p>
          <a:p>
            <a:pPr lvl="0"/>
            <a:r>
              <a:rPr lang="en-US" dirty="0"/>
              <a:t>Retaliation against an employee after a complaint or threatening to retaliate if he or she complains or participates in an investigation is </a:t>
            </a:r>
            <a:r>
              <a:rPr lang="en-US" i="1" dirty="0"/>
              <a:t>ILLEGAL.</a:t>
            </a:r>
            <a:endParaRPr lang="en-US" dirty="0"/>
          </a:p>
          <a:p>
            <a:pPr lvl="0"/>
            <a:r>
              <a:rPr lang="en-US" dirty="0"/>
              <a:t>Once a potential harassment situation is raised, all persons who have knowledge are responsible for ensuring an investigation is undertaken</a:t>
            </a:r>
            <a:r>
              <a:rPr lang="en-US" dirty="0" smtClean="0"/>
              <a:t>.</a:t>
            </a:r>
            <a:endParaRPr lang="en-US" dirty="0"/>
          </a:p>
        </p:txBody>
      </p:sp>
    </p:spTree>
    <p:extLst>
      <p:ext uri="{BB962C8B-B14F-4D97-AF65-F5344CB8AC3E}">
        <p14:creationId xmlns:p14="http://schemas.microsoft.com/office/powerpoint/2010/main" val="52560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Reporting</a:t>
            </a:r>
            <a:endParaRPr lang="en-US" dirty="0">
              <a:solidFill>
                <a:srgbClr val="506E94"/>
              </a:solidFill>
              <a:latin typeface="+mj-lt"/>
            </a:endParaRPr>
          </a:p>
        </p:txBody>
      </p:sp>
      <p:sp>
        <p:nvSpPr>
          <p:cNvPr id="3" name="Content Placeholder 2"/>
          <p:cNvSpPr>
            <a:spLocks noGrp="1"/>
          </p:cNvSpPr>
          <p:nvPr>
            <p:ph idx="1"/>
          </p:nvPr>
        </p:nvSpPr>
        <p:spPr/>
        <p:txBody>
          <a:bodyPr>
            <a:normAutofit fontScale="85000" lnSpcReduction="20000"/>
          </a:bodyPr>
          <a:lstStyle/>
          <a:p>
            <a:r>
              <a:rPr lang="en-US" dirty="0"/>
              <a:t>The company takes all complaints of sexual harassment extremely seriously</a:t>
            </a:r>
            <a:r>
              <a:rPr lang="en-US" dirty="0" smtClean="0"/>
              <a:t>.</a:t>
            </a:r>
            <a:endParaRPr lang="en-US" dirty="0"/>
          </a:p>
          <a:p>
            <a:r>
              <a:rPr lang="en-US" dirty="0"/>
              <a:t>All employees are encouraged to report any forms to a manager or administration</a:t>
            </a:r>
            <a:r>
              <a:rPr lang="en-US" dirty="0" smtClean="0"/>
              <a:t>.</a:t>
            </a:r>
            <a:endParaRPr lang="en-US" dirty="0"/>
          </a:p>
          <a:p>
            <a:r>
              <a:rPr lang="en-US" dirty="0"/>
              <a:t>Harassment doesn’t have to happen to you – if you see something, say something</a:t>
            </a:r>
            <a:r>
              <a:rPr lang="en-US" dirty="0" smtClean="0"/>
              <a:t>.</a:t>
            </a:r>
            <a:endParaRPr lang="en-US" dirty="0"/>
          </a:p>
          <a:p>
            <a:r>
              <a:rPr lang="en-US" dirty="0"/>
              <a:t>The company considers someone witnessing sexual harassment of a coworker and NOT saying or doing anything as complicit with the negative behavior and will be subject to disciplinary action of a level appropriate to the negative behavior witnessed.</a:t>
            </a:r>
          </a:p>
          <a:p>
            <a:endParaRPr lang="en-US" dirty="0"/>
          </a:p>
        </p:txBody>
      </p:sp>
    </p:spTree>
    <p:extLst>
      <p:ext uri="{BB962C8B-B14F-4D97-AF65-F5344CB8AC3E}">
        <p14:creationId xmlns:p14="http://schemas.microsoft.com/office/powerpoint/2010/main" val="156596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Introduction</a:t>
            </a:r>
            <a:endParaRPr lang="en-US" dirty="0">
              <a:solidFill>
                <a:srgbClr val="506E94"/>
              </a:solidFill>
              <a:latin typeface="+mj-lt"/>
            </a:endParaRPr>
          </a:p>
        </p:txBody>
      </p:sp>
      <p:sp>
        <p:nvSpPr>
          <p:cNvPr id="3" name="Content Placeholder 2"/>
          <p:cNvSpPr>
            <a:spLocks noGrp="1"/>
          </p:cNvSpPr>
          <p:nvPr>
            <p:ph idx="1"/>
          </p:nvPr>
        </p:nvSpPr>
        <p:spPr>
          <a:xfrm>
            <a:off x="792162" y="1960015"/>
            <a:ext cx="7570787" cy="4289611"/>
          </a:xfrm>
        </p:spPr>
        <p:txBody>
          <a:bodyPr>
            <a:normAutofit fontScale="92500" lnSpcReduction="10000"/>
          </a:bodyPr>
          <a:lstStyle/>
          <a:p>
            <a:pPr lvl="0"/>
            <a:r>
              <a:rPr lang="en-US" dirty="0"/>
              <a:t>Everyone interprets events based upon their own background, experiences, and sense of personal space and privacy.</a:t>
            </a:r>
          </a:p>
          <a:p>
            <a:pPr lvl="0"/>
            <a:r>
              <a:rPr lang="en-US" dirty="0"/>
              <a:t>You cannot be sure that someone will interpret your questionable behavior as innocent. Remember the reasonable person standard – other people will get to decide.</a:t>
            </a:r>
          </a:p>
          <a:p>
            <a:pPr lvl="0"/>
            <a:r>
              <a:rPr lang="en-US" dirty="0"/>
              <a:t>Current events will be interpreted in light of subsequent events – very important for supervisors</a:t>
            </a:r>
            <a:r>
              <a:rPr lang="en-US" dirty="0" smtClean="0"/>
              <a:t>.</a:t>
            </a:r>
            <a:endParaRPr lang="en-US" dirty="0"/>
          </a:p>
        </p:txBody>
      </p:sp>
    </p:spTree>
    <p:extLst>
      <p:ext uri="{BB962C8B-B14F-4D97-AF65-F5344CB8AC3E}">
        <p14:creationId xmlns:p14="http://schemas.microsoft.com/office/powerpoint/2010/main" val="105695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What Is Sexual Harassment?</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707809"/>
          </a:xfrm>
        </p:spPr>
        <p:txBody>
          <a:bodyPr>
            <a:normAutofit fontScale="92500" lnSpcReduction="20000"/>
          </a:bodyPr>
          <a:lstStyle/>
          <a:p>
            <a:r>
              <a:rPr lang="en-US" dirty="0" smtClean="0"/>
              <a:t>The </a:t>
            </a:r>
            <a:r>
              <a:rPr lang="en-US" dirty="0"/>
              <a:t>EEOC has defined sexual harassment in its guidelines </a:t>
            </a:r>
            <a:r>
              <a:rPr lang="en-US" dirty="0" smtClean="0"/>
              <a:t>as: </a:t>
            </a:r>
          </a:p>
          <a:p>
            <a:pPr lvl="1"/>
            <a:r>
              <a:rPr lang="en-US" dirty="0" smtClean="0"/>
              <a:t>Unwelcome </a:t>
            </a:r>
            <a:r>
              <a:rPr lang="en-US" dirty="0"/>
              <a:t>sexual advances, requests for sexual favors, and other verbal or physical conduct of a sexual nature when</a:t>
            </a:r>
            <a:r>
              <a:rPr lang="en-US" dirty="0" smtClean="0"/>
              <a:t>:</a:t>
            </a:r>
          </a:p>
          <a:p>
            <a:pPr lvl="2"/>
            <a:r>
              <a:rPr lang="en-US" dirty="0" smtClean="0"/>
              <a:t>Submission </a:t>
            </a:r>
            <a:r>
              <a:rPr lang="en-US" dirty="0"/>
              <a:t>to such conduct is made either explicitly or implicitly a term or condition of an individual's </a:t>
            </a:r>
            <a:r>
              <a:rPr lang="en-US" dirty="0" smtClean="0"/>
              <a:t>employment</a:t>
            </a:r>
            <a:endParaRPr lang="en-US" dirty="0"/>
          </a:p>
          <a:p>
            <a:pPr lvl="2"/>
            <a:r>
              <a:rPr lang="en-US" dirty="0" smtClean="0"/>
              <a:t>Submission </a:t>
            </a:r>
            <a:r>
              <a:rPr lang="en-US" dirty="0"/>
              <a:t>to or rejection of such conduct by an individual is used as a basis for employment decisions affecting such </a:t>
            </a:r>
            <a:r>
              <a:rPr lang="en-US" dirty="0" smtClean="0"/>
              <a:t>individual</a:t>
            </a:r>
            <a:endParaRPr lang="en-US" dirty="0"/>
          </a:p>
          <a:p>
            <a:pPr lvl="2"/>
            <a:r>
              <a:rPr lang="en-US" dirty="0" smtClean="0"/>
              <a:t>Such </a:t>
            </a:r>
            <a:r>
              <a:rPr lang="en-US" dirty="0"/>
              <a:t>conduct has the purpose or effect of unreasonably interfering with an individual's work performance or creating an intimidating, hostile, or offensive working environment. </a:t>
            </a:r>
            <a:endParaRPr lang="en-US" dirty="0"/>
          </a:p>
        </p:txBody>
      </p:sp>
    </p:spTree>
    <p:extLst>
      <p:ext uri="{BB962C8B-B14F-4D97-AF65-F5344CB8AC3E}">
        <p14:creationId xmlns:p14="http://schemas.microsoft.com/office/powerpoint/2010/main" val="428788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Unwelcome Behavior</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707809"/>
          </a:xfrm>
        </p:spPr>
        <p:txBody>
          <a:bodyPr>
            <a:normAutofit fontScale="85000" lnSpcReduction="10000"/>
          </a:bodyPr>
          <a:lstStyle/>
          <a:p>
            <a:r>
              <a:rPr lang="en-US" dirty="0"/>
              <a:t>Unwelcome Behavior is the critical word</a:t>
            </a:r>
            <a:r>
              <a:rPr lang="en-US" dirty="0" smtClean="0"/>
              <a:t>.</a:t>
            </a:r>
          </a:p>
          <a:p>
            <a:r>
              <a:rPr lang="en-US" dirty="0" smtClean="0"/>
              <a:t> </a:t>
            </a:r>
            <a:r>
              <a:rPr lang="en-US" dirty="0"/>
              <a:t>Unwelcome does not mean "involuntary." </a:t>
            </a:r>
            <a:endParaRPr lang="en-US" dirty="0" smtClean="0"/>
          </a:p>
          <a:p>
            <a:r>
              <a:rPr lang="en-US" dirty="0" smtClean="0"/>
              <a:t>A person </a:t>
            </a:r>
            <a:r>
              <a:rPr lang="en-US" dirty="0"/>
              <a:t>may consent or agree to certain conduct and actively participate in it even though it is offensive and objectionable. </a:t>
            </a:r>
            <a:endParaRPr lang="en-US" dirty="0" smtClean="0"/>
          </a:p>
          <a:p>
            <a:r>
              <a:rPr lang="en-US" dirty="0" smtClean="0"/>
              <a:t>Therefore</a:t>
            </a:r>
            <a:r>
              <a:rPr lang="en-US" dirty="0"/>
              <a:t>, sexual conduct is unwelcome whenever the person subjected to it considers it unwelcome. </a:t>
            </a:r>
            <a:endParaRPr lang="en-US" dirty="0" smtClean="0"/>
          </a:p>
          <a:p>
            <a:r>
              <a:rPr lang="en-US" dirty="0" smtClean="0"/>
              <a:t>Whether </a:t>
            </a:r>
            <a:r>
              <a:rPr lang="en-US" dirty="0"/>
              <a:t>the person in fact welcomed a request for a date, sex-oriented comment, or joke depends on all the circumstances. </a:t>
            </a:r>
            <a:endParaRPr lang="en-US" dirty="0"/>
          </a:p>
        </p:txBody>
      </p:sp>
    </p:spTree>
    <p:extLst>
      <p:ext uri="{BB962C8B-B14F-4D97-AF65-F5344CB8AC3E}">
        <p14:creationId xmlns:p14="http://schemas.microsoft.com/office/powerpoint/2010/main" val="249740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It Occurs In Many Forms</a:t>
            </a:r>
            <a:endParaRPr lang="en-US" dirty="0">
              <a:solidFill>
                <a:srgbClr val="506E94"/>
              </a:solidFill>
              <a:latin typeface="+mj-lt"/>
            </a:endParaRPr>
          </a:p>
        </p:txBody>
      </p:sp>
      <p:sp>
        <p:nvSpPr>
          <p:cNvPr id="3" name="Content Placeholder 2"/>
          <p:cNvSpPr>
            <a:spLocks noGrp="1"/>
          </p:cNvSpPr>
          <p:nvPr>
            <p:ph idx="1"/>
          </p:nvPr>
        </p:nvSpPr>
        <p:spPr>
          <a:xfrm>
            <a:off x="792162" y="1761565"/>
            <a:ext cx="7570787" cy="4641660"/>
          </a:xfrm>
        </p:spPr>
        <p:txBody>
          <a:bodyPr>
            <a:normAutofit fontScale="77500" lnSpcReduction="20000"/>
          </a:bodyPr>
          <a:lstStyle/>
          <a:p>
            <a:endParaRPr lang="en-US" dirty="0"/>
          </a:p>
          <a:p>
            <a:pPr lvl="1"/>
            <a:r>
              <a:rPr lang="en-US" sz="2800" dirty="0"/>
              <a:t>PEER TO PEER HARASSMENT: Effective complaint procedure needed</a:t>
            </a:r>
          </a:p>
          <a:p>
            <a:pPr lvl="1"/>
            <a:r>
              <a:rPr lang="en-US" sz="2800" dirty="0"/>
              <a:t>SUBORDINATE HARASSMENT OF A SUPERVISOR: As a supervisor, you must seek help from a higher level of management</a:t>
            </a:r>
          </a:p>
          <a:p>
            <a:pPr lvl="1"/>
            <a:r>
              <a:rPr lang="en-US" sz="2800" dirty="0"/>
              <a:t>MEN CAN BE SEXUALLY HARASSED BY WOMEN</a:t>
            </a:r>
          </a:p>
          <a:p>
            <a:pPr lvl="1"/>
            <a:r>
              <a:rPr lang="en-US" sz="2800" dirty="0"/>
              <a:t>SAME SEX HARASSMENT: Harassment is unwelcome sexual behavior regardless of gender</a:t>
            </a:r>
          </a:p>
          <a:p>
            <a:pPr lvl="1"/>
            <a:r>
              <a:rPr lang="en-US" sz="2800" dirty="0"/>
              <a:t>THIRD PARTY HARASSMENT: Non-employees can harass your staff or vice versa (customers, the soft drink vendor, or delivery person)</a:t>
            </a:r>
          </a:p>
          <a:p>
            <a:pPr lvl="1"/>
            <a:r>
              <a:rPr lang="en-US" sz="2800" dirty="0"/>
              <a:t>OFFENDERS CAN BE: Supervisors, co-workers, vendors, and/or </a:t>
            </a:r>
            <a:r>
              <a:rPr lang="en-US" sz="2800" dirty="0" smtClean="0"/>
              <a:t>customers</a:t>
            </a:r>
            <a:endParaRPr lang="en-US" sz="2800" dirty="0"/>
          </a:p>
        </p:txBody>
      </p:sp>
    </p:spTree>
    <p:extLst>
      <p:ext uri="{BB962C8B-B14F-4D97-AF65-F5344CB8AC3E}">
        <p14:creationId xmlns:p14="http://schemas.microsoft.com/office/powerpoint/2010/main" val="32639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Examples</a:t>
            </a:r>
            <a:endParaRPr lang="en-US" dirty="0">
              <a:solidFill>
                <a:srgbClr val="506E94"/>
              </a:solidFill>
              <a:latin typeface="+mj-lt"/>
            </a:endParaRPr>
          </a:p>
        </p:txBody>
      </p:sp>
      <p:sp>
        <p:nvSpPr>
          <p:cNvPr id="3" name="Content Placeholder 2"/>
          <p:cNvSpPr>
            <a:spLocks noGrp="1"/>
          </p:cNvSpPr>
          <p:nvPr>
            <p:ph sz="half" idx="1"/>
          </p:nvPr>
        </p:nvSpPr>
        <p:spPr/>
        <p:txBody>
          <a:bodyPr>
            <a:normAutofit lnSpcReduction="10000"/>
          </a:bodyPr>
          <a:lstStyle/>
          <a:p>
            <a:pPr lvl="0"/>
            <a:r>
              <a:rPr lang="en-US" dirty="0"/>
              <a:t>Unnecessary touching</a:t>
            </a:r>
          </a:p>
          <a:p>
            <a:pPr lvl="0"/>
            <a:r>
              <a:rPr lang="en-US" dirty="0"/>
              <a:t>Excessive touching</a:t>
            </a:r>
          </a:p>
          <a:p>
            <a:pPr lvl="0"/>
            <a:r>
              <a:rPr lang="en-US" dirty="0"/>
              <a:t>Friendly massages</a:t>
            </a:r>
          </a:p>
          <a:p>
            <a:pPr lvl="0"/>
            <a:r>
              <a:rPr lang="en-US" dirty="0"/>
              <a:t>Invasion of personal space</a:t>
            </a:r>
          </a:p>
          <a:p>
            <a:pPr lvl="0"/>
            <a:r>
              <a:rPr lang="en-US" dirty="0"/>
              <a:t>Not stopping the behavior when asked</a:t>
            </a:r>
          </a:p>
          <a:p>
            <a:pPr lvl="0"/>
            <a:r>
              <a:rPr lang="en-US" dirty="0" smtClean="0"/>
              <a:t>Sexting</a:t>
            </a:r>
            <a:endParaRPr lang="en-US" dirty="0"/>
          </a:p>
        </p:txBody>
      </p:sp>
      <p:sp>
        <p:nvSpPr>
          <p:cNvPr id="4" name="Content Placeholder 3"/>
          <p:cNvSpPr>
            <a:spLocks noGrp="1"/>
          </p:cNvSpPr>
          <p:nvPr>
            <p:ph sz="half" idx="2"/>
          </p:nvPr>
        </p:nvSpPr>
        <p:spPr/>
        <p:txBody>
          <a:bodyPr>
            <a:normAutofit lnSpcReduction="10000"/>
          </a:bodyPr>
          <a:lstStyle/>
          <a:p>
            <a:pPr lvl="0"/>
            <a:r>
              <a:rPr lang="en-US" dirty="0"/>
              <a:t>Making lude gestures</a:t>
            </a:r>
          </a:p>
          <a:p>
            <a:pPr lvl="0"/>
            <a:r>
              <a:rPr lang="en-US" dirty="0"/>
              <a:t>Comments on body parts</a:t>
            </a:r>
          </a:p>
          <a:p>
            <a:pPr lvl="0"/>
            <a:r>
              <a:rPr lang="en-US" dirty="0"/>
              <a:t>Statements of how both would be great together</a:t>
            </a:r>
          </a:p>
          <a:p>
            <a:pPr lvl="0"/>
            <a:r>
              <a:rPr lang="en-US" dirty="0"/>
              <a:t>Standing in someone’s way</a:t>
            </a:r>
          </a:p>
          <a:p>
            <a:pPr lvl="0"/>
            <a:r>
              <a:rPr lang="en-US" dirty="0"/>
              <a:t>Locking an </a:t>
            </a:r>
            <a:r>
              <a:rPr lang="en-US" dirty="0" smtClean="0"/>
              <a:t>exit</a:t>
            </a:r>
            <a:endParaRPr lang="en-US" dirty="0"/>
          </a:p>
        </p:txBody>
      </p:sp>
    </p:spTree>
    <p:extLst>
      <p:ext uri="{BB962C8B-B14F-4D97-AF65-F5344CB8AC3E}">
        <p14:creationId xmlns:p14="http://schemas.microsoft.com/office/powerpoint/2010/main" val="370601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More Examples</a:t>
            </a:r>
            <a:endParaRPr lang="en-US" dirty="0">
              <a:solidFill>
                <a:srgbClr val="506E94"/>
              </a:solidFill>
              <a:latin typeface="+mj-lt"/>
            </a:endParaRPr>
          </a:p>
        </p:txBody>
      </p:sp>
      <p:sp>
        <p:nvSpPr>
          <p:cNvPr id="3" name="Content Placeholder 2"/>
          <p:cNvSpPr>
            <a:spLocks noGrp="1"/>
          </p:cNvSpPr>
          <p:nvPr>
            <p:ph sz="half" idx="1"/>
          </p:nvPr>
        </p:nvSpPr>
        <p:spPr/>
        <p:txBody>
          <a:bodyPr>
            <a:normAutofit fontScale="85000" lnSpcReduction="20000"/>
          </a:bodyPr>
          <a:lstStyle/>
          <a:p>
            <a:r>
              <a:rPr lang="en-US" dirty="0"/>
              <a:t>Actual or attempted rape or sexual </a:t>
            </a:r>
            <a:r>
              <a:rPr lang="en-US" dirty="0" smtClean="0"/>
              <a:t>assault.</a:t>
            </a:r>
          </a:p>
          <a:p>
            <a:r>
              <a:rPr lang="en-US" dirty="0" smtClean="0"/>
              <a:t>Unwanted </a:t>
            </a:r>
            <a:r>
              <a:rPr lang="en-US" dirty="0"/>
              <a:t>pressure for sexual </a:t>
            </a:r>
            <a:r>
              <a:rPr lang="en-US" dirty="0" smtClean="0"/>
              <a:t>favors.</a:t>
            </a:r>
          </a:p>
          <a:p>
            <a:r>
              <a:rPr lang="en-US" dirty="0" smtClean="0"/>
              <a:t>Unwanted </a:t>
            </a:r>
            <a:r>
              <a:rPr lang="en-US" dirty="0"/>
              <a:t>deliberate touching, leaning over, cornering, or </a:t>
            </a:r>
            <a:r>
              <a:rPr lang="en-US" dirty="0" smtClean="0"/>
              <a:t>pinching.</a:t>
            </a:r>
          </a:p>
          <a:p>
            <a:r>
              <a:rPr lang="en-US" dirty="0" smtClean="0"/>
              <a:t>Unwanted </a:t>
            </a:r>
            <a:r>
              <a:rPr lang="en-US" dirty="0"/>
              <a:t>sexual looks or </a:t>
            </a:r>
            <a:r>
              <a:rPr lang="en-US" dirty="0" smtClean="0"/>
              <a:t>gestures.</a:t>
            </a:r>
          </a:p>
          <a:p>
            <a:r>
              <a:rPr lang="en-US" dirty="0" smtClean="0"/>
              <a:t>Unwanted </a:t>
            </a:r>
            <a:r>
              <a:rPr lang="en-US" dirty="0"/>
              <a:t>letters, telephone calls, or materials of a sexual nature.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Unwanted pressure for </a:t>
            </a:r>
            <a:r>
              <a:rPr lang="en-US" dirty="0" smtClean="0"/>
              <a:t>dates.</a:t>
            </a:r>
          </a:p>
          <a:p>
            <a:r>
              <a:rPr lang="en-US" dirty="0" smtClean="0"/>
              <a:t>Unwanted </a:t>
            </a:r>
            <a:r>
              <a:rPr lang="en-US" dirty="0"/>
              <a:t>sexual teasing, jokes, remarks, or </a:t>
            </a:r>
            <a:r>
              <a:rPr lang="en-US" dirty="0" smtClean="0"/>
              <a:t>questions.</a:t>
            </a:r>
          </a:p>
          <a:p>
            <a:r>
              <a:rPr lang="en-US" dirty="0" smtClean="0"/>
              <a:t>Referring </a:t>
            </a:r>
            <a:r>
              <a:rPr lang="en-US" dirty="0"/>
              <a:t>to an adult as a girl, hunk, doll, babe, or </a:t>
            </a:r>
            <a:r>
              <a:rPr lang="en-US" dirty="0" smtClean="0"/>
              <a:t>honey.</a:t>
            </a:r>
          </a:p>
          <a:p>
            <a:r>
              <a:rPr lang="en-US" dirty="0" smtClean="0"/>
              <a:t>Whistling </a:t>
            </a:r>
            <a:r>
              <a:rPr lang="en-US" dirty="0"/>
              <a:t>at </a:t>
            </a:r>
            <a:r>
              <a:rPr lang="en-US" dirty="0" smtClean="0"/>
              <a:t>someone.</a:t>
            </a:r>
          </a:p>
          <a:p>
            <a:r>
              <a:rPr lang="en-US" dirty="0" smtClean="0"/>
              <a:t>Cat </a:t>
            </a:r>
            <a:r>
              <a:rPr lang="en-US" dirty="0"/>
              <a:t>calls.</a:t>
            </a:r>
            <a:endParaRPr lang="en-US" dirty="0"/>
          </a:p>
        </p:txBody>
      </p:sp>
    </p:spTree>
    <p:extLst>
      <p:ext uri="{BB962C8B-B14F-4D97-AF65-F5344CB8AC3E}">
        <p14:creationId xmlns:p14="http://schemas.microsoft.com/office/powerpoint/2010/main" val="713867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06E94"/>
                </a:solidFill>
                <a:latin typeface="+mj-lt"/>
              </a:rPr>
              <a:t>More Examples</a:t>
            </a:r>
            <a:endParaRPr lang="en-US" dirty="0">
              <a:solidFill>
                <a:srgbClr val="506E94"/>
              </a:solidFill>
              <a:latin typeface="+mj-lt"/>
            </a:endParaRPr>
          </a:p>
        </p:txBody>
      </p:sp>
      <p:sp>
        <p:nvSpPr>
          <p:cNvPr id="3" name="Content Placeholder 2"/>
          <p:cNvSpPr>
            <a:spLocks noGrp="1"/>
          </p:cNvSpPr>
          <p:nvPr>
            <p:ph sz="half" idx="1"/>
          </p:nvPr>
        </p:nvSpPr>
        <p:spPr/>
        <p:txBody>
          <a:bodyPr>
            <a:normAutofit fontScale="92500" lnSpcReduction="20000"/>
          </a:bodyPr>
          <a:lstStyle/>
          <a:p>
            <a:r>
              <a:rPr lang="en-US" dirty="0"/>
              <a:t>Sexual </a:t>
            </a:r>
            <a:r>
              <a:rPr lang="en-US" dirty="0" smtClean="0"/>
              <a:t>comments.</a:t>
            </a:r>
          </a:p>
          <a:p>
            <a:r>
              <a:rPr lang="en-US" dirty="0" smtClean="0"/>
              <a:t>Turning </a:t>
            </a:r>
            <a:r>
              <a:rPr lang="en-US" dirty="0"/>
              <a:t>work discussions to sexual topics. </a:t>
            </a:r>
            <a:endParaRPr lang="en-US" dirty="0" smtClean="0"/>
          </a:p>
          <a:p>
            <a:r>
              <a:rPr lang="en-US" dirty="0" smtClean="0"/>
              <a:t>Sexual </a:t>
            </a:r>
            <a:r>
              <a:rPr lang="en-US" dirty="0"/>
              <a:t>innuendos or stories. </a:t>
            </a:r>
            <a:endParaRPr lang="en-US" dirty="0" smtClean="0"/>
          </a:p>
          <a:p>
            <a:r>
              <a:rPr lang="en-US" dirty="0" smtClean="0"/>
              <a:t>Asking </a:t>
            </a:r>
            <a:r>
              <a:rPr lang="en-US" dirty="0"/>
              <a:t>about sexual fantasies, preferences, or history. </a:t>
            </a:r>
            <a:endParaRPr lang="en-US" dirty="0" smtClean="0"/>
          </a:p>
          <a:p>
            <a:r>
              <a:rPr lang="en-US" dirty="0" smtClean="0"/>
              <a:t>Personal </a:t>
            </a:r>
            <a:r>
              <a:rPr lang="en-US" dirty="0"/>
              <a:t>questions about social or sexual life</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Sexual comments about a person's clothing, anatomy, or looks. </a:t>
            </a:r>
            <a:endParaRPr lang="en-US" dirty="0" smtClean="0"/>
          </a:p>
          <a:p>
            <a:r>
              <a:rPr lang="en-US" dirty="0" smtClean="0"/>
              <a:t>Kissing </a:t>
            </a:r>
            <a:r>
              <a:rPr lang="en-US" dirty="0"/>
              <a:t>sounds, howling, and smacking lips. </a:t>
            </a:r>
            <a:endParaRPr lang="en-US" dirty="0" smtClean="0"/>
          </a:p>
          <a:p>
            <a:r>
              <a:rPr lang="en-US" dirty="0" smtClean="0"/>
              <a:t>Telling </a:t>
            </a:r>
            <a:r>
              <a:rPr lang="en-US" dirty="0"/>
              <a:t>lies or spreading rumors about a person's personal sex life. </a:t>
            </a:r>
            <a:endParaRPr lang="en-US" dirty="0" smtClean="0"/>
          </a:p>
          <a:p>
            <a:r>
              <a:rPr lang="en-US" dirty="0" smtClean="0"/>
              <a:t>Neck massage.</a:t>
            </a:r>
          </a:p>
          <a:p>
            <a:r>
              <a:rPr lang="en-US" dirty="0" smtClean="0"/>
              <a:t>Touching </a:t>
            </a:r>
            <a:r>
              <a:rPr lang="en-US" dirty="0"/>
              <a:t>an employee's clothing, hair, or body. </a:t>
            </a:r>
            <a:endParaRPr lang="en-US" dirty="0"/>
          </a:p>
        </p:txBody>
      </p:sp>
    </p:spTree>
    <p:extLst>
      <p:ext uri="{BB962C8B-B14F-4D97-AF65-F5344CB8AC3E}">
        <p14:creationId xmlns:p14="http://schemas.microsoft.com/office/powerpoint/2010/main" val="254531707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64</TotalTime>
  <Words>1435</Words>
  <Application>Microsoft Macintosh PowerPoint</Application>
  <PresentationFormat>On-screen Show (4:3)</PresentationFormat>
  <Paragraphs>154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Infusion</vt:lpstr>
      <vt:lpstr>New Employee Orientation</vt:lpstr>
      <vt:lpstr>Sexual Harassment</vt:lpstr>
      <vt:lpstr>Introduction</vt:lpstr>
      <vt:lpstr>What Is Sexual Harassment?</vt:lpstr>
      <vt:lpstr>Unwelcome Behavior</vt:lpstr>
      <vt:lpstr>It Occurs In Many Forms</vt:lpstr>
      <vt:lpstr>Examples</vt:lpstr>
      <vt:lpstr>More Examples</vt:lpstr>
      <vt:lpstr>More Examples</vt:lpstr>
      <vt:lpstr>More Examples</vt:lpstr>
      <vt:lpstr>Non Verbal Examples</vt:lpstr>
      <vt:lpstr>Say Something</vt:lpstr>
      <vt:lpstr>Speaking Out</vt:lpstr>
      <vt:lpstr>Speaking Out</vt:lpstr>
      <vt:lpstr>Quid Pro Quo</vt:lpstr>
      <vt:lpstr>Hostile Work Environment</vt:lpstr>
      <vt:lpstr>What To Do</vt:lpstr>
      <vt:lpstr>What NOT To Do</vt:lpstr>
      <vt:lpstr>So Is It Harassment?</vt:lpstr>
      <vt:lpstr>How The Company  Encourages Reporting</vt:lpstr>
      <vt:lpstr>Employer Obligations</vt:lpstr>
      <vt:lpstr>Retaliation</vt:lpstr>
      <vt:lpstr>Retaliation</vt:lpstr>
      <vt:lpstr>Reporting</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7</cp:revision>
  <dcterms:created xsi:type="dcterms:W3CDTF">2020-08-19T17:55:11Z</dcterms:created>
  <dcterms:modified xsi:type="dcterms:W3CDTF">2020-08-19T18:59:12Z</dcterms:modified>
</cp:coreProperties>
</file>