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1" d="100"/>
          <a:sy n="101" d="100"/>
        </p:scale>
        <p:origin x="-104" y="-1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E30E2307-1E40-4E12-8716-25BFDA8E7013}" type="datetime1">
              <a:rPr lang="en-US" smtClean="0"/>
              <a:pPr/>
              <a:t>8/17/20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8/17/20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9D1D110F-3F4E-48D9-B8AA-5D0E825AFDBA}" type="datetime1">
              <a:rPr lang="en-US" smtClean="0"/>
              <a:pPr/>
              <a:t>8/17/20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5CFCF5A-EA79-452C-A52C-1A2668C2E7DF}" type="datetime1">
              <a:rPr lang="en-US" smtClean="0"/>
              <a:pPr/>
              <a:t>8/17/20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E5C4C28-BD4B-4892-9A2D-6E19BD753A9A}" type="datetime1">
              <a:rPr lang="en-US" smtClean="0"/>
              <a:pPr/>
              <a:t>8/17/20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1FD9D02-426E-46C9-9EE9-0DE1EF8B2838}" type="datetime1">
              <a:rPr lang="en-US" smtClean="0"/>
              <a:pPr/>
              <a:t>8/17/20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9D1D110F-3F4E-48D9-B8AA-5D0E825AFDBA}" type="datetime1">
              <a:rPr lang="en-US" smtClean="0"/>
              <a:pPr/>
              <a:t>8/17/20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dirty="0"/>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8/17/20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1FAA6B6-10E5-4810-BC9F-DA72D8452E73}" type="datetime1">
              <a:rPr lang="en-US" smtClean="0"/>
              <a:pPr/>
              <a:t>8/17/20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D18D072-EF12-4AA2-BD71-ABC68B06D0E2}" type="datetime1">
              <a:rPr lang="en-US" smtClean="0"/>
              <a:pPr/>
              <a:t>8/17/20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8CDBF60-6CC3-4B74-A60D-3486985E4346}" type="datetime1">
              <a:rPr lang="en-US" smtClean="0"/>
              <a:pPr/>
              <a:t>8/17/20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22714818-984F-4759-BF72-A33BDC1963BD}" type="datetime1">
              <a:rPr lang="en-US" smtClean="0"/>
              <a:pPr/>
              <a:t>8/17/20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A7E191-5F94-4FC1-B823-BD7CABF7FA06}" type="datetime1">
              <a:rPr lang="en-US" smtClean="0"/>
              <a:pPr/>
              <a:t>8/17/20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687D7A59-36E2-48B9-B146-C1E59501F6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9D1D110F-3F4E-48D9-B8AA-5D0E825AFDBA}" type="datetime1">
              <a:rPr lang="en-US" smtClean="0"/>
              <a:pPr/>
              <a:t>8/17/20</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687D7A59-36E2-48B9-B146-C1E59501F63F}" type="slidenum">
              <a:rPr lang="en-US" smtClean="0"/>
              <a:pPr/>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Lst>
  <p:hf sldNum="0" hdr="0" ftr="0" dt="0"/>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025015"/>
            <a:ext cx="5446713" cy="2766491"/>
          </a:xfrm>
        </p:spPr>
        <p:txBody>
          <a:bodyPr/>
          <a:lstStyle/>
          <a:p>
            <a:r>
              <a:rPr lang="en-US" sz="4800" dirty="0" smtClean="0">
                <a:solidFill>
                  <a:srgbClr val="CA4B05"/>
                </a:solidFill>
                <a:latin typeface="Arial Black"/>
                <a:cs typeface="Arial Black"/>
              </a:rPr>
              <a:t>New Employee Orientation</a:t>
            </a:r>
            <a:endParaRPr lang="en-US" sz="4800" dirty="0">
              <a:solidFill>
                <a:srgbClr val="CA4B05"/>
              </a:solidFill>
              <a:latin typeface="Arial Black"/>
              <a:cs typeface="Arial Black"/>
            </a:endParaRPr>
          </a:p>
        </p:txBody>
      </p:sp>
      <p:sp>
        <p:nvSpPr>
          <p:cNvPr id="3" name="Subtitle 2"/>
          <p:cNvSpPr>
            <a:spLocks noGrp="1"/>
          </p:cNvSpPr>
          <p:nvPr>
            <p:ph type="subTitle" idx="1"/>
          </p:nvPr>
        </p:nvSpPr>
        <p:spPr>
          <a:xfrm>
            <a:off x="1854200" y="5846116"/>
            <a:ext cx="5446713" cy="851647"/>
          </a:xfrm>
        </p:spPr>
        <p:txBody>
          <a:bodyPr/>
          <a:lstStyle/>
          <a:p>
            <a:r>
              <a:rPr lang="en-US" dirty="0" smtClean="0">
                <a:solidFill>
                  <a:schemeClr val="accent2">
                    <a:lumMod val="75000"/>
                  </a:schemeClr>
                </a:solidFill>
              </a:rPr>
              <a:t>[</a:t>
            </a:r>
            <a:r>
              <a:rPr lang="en-US" i="1" dirty="0" smtClean="0">
                <a:solidFill>
                  <a:schemeClr val="accent2">
                    <a:lumMod val="75000"/>
                  </a:schemeClr>
                </a:solidFill>
              </a:rPr>
              <a:t>Your Company Name</a:t>
            </a:r>
            <a:r>
              <a:rPr lang="en-US" dirty="0" smtClean="0">
                <a:solidFill>
                  <a:schemeClr val="accent2">
                    <a:lumMod val="75000"/>
                  </a:schemeClr>
                </a:solidFill>
              </a:rPr>
              <a:t>]</a:t>
            </a:r>
          </a:p>
          <a:p>
            <a:r>
              <a:rPr lang="en-US" dirty="0" smtClean="0">
                <a:solidFill>
                  <a:schemeClr val="accent2">
                    <a:lumMod val="75000"/>
                  </a:schemeClr>
                </a:solidFill>
              </a:rPr>
              <a:t>[</a:t>
            </a:r>
            <a:r>
              <a:rPr lang="en-US" i="1" dirty="0" smtClean="0">
                <a:solidFill>
                  <a:schemeClr val="accent2">
                    <a:lumMod val="75000"/>
                  </a:schemeClr>
                </a:solidFill>
              </a:rPr>
              <a:t>Year</a:t>
            </a:r>
            <a:r>
              <a:rPr lang="en-US" dirty="0" smtClean="0">
                <a:solidFill>
                  <a:schemeClr val="accent2">
                    <a:lumMod val="75000"/>
                  </a:schemeClr>
                </a:solidFill>
              </a:rPr>
              <a:t>]</a:t>
            </a:r>
            <a:endParaRPr lang="en-US" dirty="0">
              <a:solidFill>
                <a:schemeClr val="accent2">
                  <a:lumMod val="75000"/>
                </a:schemeClr>
              </a:solidFill>
            </a:endParaRPr>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solidFill>
                  <a:srgbClr val="CA4B05"/>
                </a:solidFill>
              </a:rPr>
              <a:t>[</a:t>
            </a:r>
            <a:r>
              <a:rPr lang="en-US" sz="3200" i="1" dirty="0" smtClean="0">
                <a:solidFill>
                  <a:srgbClr val="CA4B05"/>
                </a:solidFill>
              </a:rPr>
              <a:t>Company Logo</a:t>
            </a:r>
            <a:r>
              <a:rPr lang="en-US" sz="3200" dirty="0" smtClean="0">
                <a:solidFill>
                  <a:srgbClr val="CA4B05"/>
                </a:solidFill>
              </a:rPr>
              <a:t>]</a:t>
            </a:r>
            <a:endParaRPr lang="en-US" sz="3200" dirty="0">
              <a:solidFill>
                <a:srgbClr val="CA4B05"/>
              </a:solidFill>
            </a:endParaRPr>
          </a:p>
        </p:txBody>
      </p:sp>
    </p:spTree>
    <p:extLst>
      <p:ext uri="{BB962C8B-B14F-4D97-AF65-F5344CB8AC3E}">
        <p14:creationId xmlns:p14="http://schemas.microsoft.com/office/powerpoint/2010/main" val="464704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A4B05"/>
                </a:solidFill>
                <a:latin typeface="+mj-lt"/>
              </a:rPr>
              <a:t>Quality Improvement</a:t>
            </a:r>
            <a:endParaRPr lang="en-US" dirty="0">
              <a:solidFill>
                <a:srgbClr val="CA4B05"/>
              </a:solidFill>
              <a:latin typeface="+mj-lt"/>
            </a:endParaRPr>
          </a:p>
        </p:txBody>
      </p:sp>
      <p:sp>
        <p:nvSpPr>
          <p:cNvPr id="3" name="Content Placeholder 2"/>
          <p:cNvSpPr>
            <a:spLocks noGrp="1"/>
          </p:cNvSpPr>
          <p:nvPr>
            <p:ph idx="1"/>
          </p:nvPr>
        </p:nvSpPr>
        <p:spPr/>
        <p:txBody>
          <a:bodyPr/>
          <a:lstStyle/>
          <a:p>
            <a:endParaRPr lang="en-US" i="1" dirty="0" smtClean="0"/>
          </a:p>
          <a:p>
            <a:r>
              <a:rPr lang="en-US" b="1" i="1" dirty="0" smtClean="0"/>
              <a:t>Quality </a:t>
            </a:r>
            <a:r>
              <a:rPr lang="en-US" b="1" i="1" dirty="0"/>
              <a:t>improvement</a:t>
            </a:r>
            <a:r>
              <a:rPr lang="en-US" b="1" dirty="0"/>
              <a:t> </a:t>
            </a:r>
            <a:r>
              <a:rPr lang="en-US" dirty="0"/>
              <a:t>is a structured approach to evaluating the performance of a company’s systems, policies, procedures, and processes and then determining what improvements are needed, warranted, or beneficial.  </a:t>
            </a:r>
          </a:p>
          <a:p>
            <a:pPr marL="0" indent="0">
              <a:buNone/>
            </a:pPr>
            <a:endParaRPr lang="en-US" dirty="0"/>
          </a:p>
        </p:txBody>
      </p:sp>
    </p:spTree>
    <p:extLst>
      <p:ext uri="{BB962C8B-B14F-4D97-AF65-F5344CB8AC3E}">
        <p14:creationId xmlns:p14="http://schemas.microsoft.com/office/powerpoint/2010/main" val="2297425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solidFill>
                  <a:srgbClr val="CA4B05"/>
                </a:solidFill>
                <a:latin typeface="+mj-lt"/>
              </a:rPr>
              <a:t>QA </a:t>
            </a:r>
            <a:r>
              <a:rPr lang="en-US" sz="7200" dirty="0" err="1" smtClean="0">
                <a:solidFill>
                  <a:srgbClr val="CA4B05"/>
                </a:solidFill>
                <a:latin typeface="+mj-lt"/>
              </a:rPr>
              <a:t>vs</a:t>
            </a:r>
            <a:r>
              <a:rPr lang="en-US" sz="7200" dirty="0" smtClean="0">
                <a:solidFill>
                  <a:srgbClr val="CA4B05"/>
                </a:solidFill>
                <a:latin typeface="+mj-lt"/>
              </a:rPr>
              <a:t> QI</a:t>
            </a:r>
            <a:endParaRPr lang="en-US" sz="7200" dirty="0">
              <a:solidFill>
                <a:srgbClr val="CA4B05"/>
              </a:solidFill>
              <a:latin typeface="+mj-lt"/>
            </a:endParaRPr>
          </a:p>
        </p:txBody>
      </p:sp>
      <p:sp>
        <p:nvSpPr>
          <p:cNvPr id="3" name="Content Placeholder 2"/>
          <p:cNvSpPr>
            <a:spLocks noGrp="1"/>
          </p:cNvSpPr>
          <p:nvPr>
            <p:ph idx="1"/>
          </p:nvPr>
        </p:nvSpPr>
        <p:spPr/>
        <p:txBody>
          <a:bodyPr/>
          <a:lstStyle/>
          <a:p>
            <a:endParaRPr lang="en-US" dirty="0" smtClean="0"/>
          </a:p>
          <a:p>
            <a:r>
              <a:rPr lang="en-US" dirty="0" smtClean="0"/>
              <a:t>Quality </a:t>
            </a:r>
            <a:r>
              <a:rPr lang="en-US" dirty="0"/>
              <a:t>Assurance (QA) measures compliance against certain necessary standards, typically focusing on individuals, whereas Quality Improvement (QI) is a continuous improvement process focused on processes and systems.</a:t>
            </a:r>
          </a:p>
        </p:txBody>
      </p:sp>
    </p:spTree>
    <p:extLst>
      <p:ext uri="{BB962C8B-B14F-4D97-AF65-F5344CB8AC3E}">
        <p14:creationId xmlns:p14="http://schemas.microsoft.com/office/powerpoint/2010/main" val="3880851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A4B05"/>
                </a:solidFill>
                <a:latin typeface="+mj-lt"/>
              </a:rPr>
              <a:t>QA </a:t>
            </a:r>
            <a:r>
              <a:rPr lang="en-US" dirty="0" err="1">
                <a:solidFill>
                  <a:srgbClr val="CA4B05"/>
                </a:solidFill>
                <a:latin typeface="+mj-lt"/>
              </a:rPr>
              <a:t>vs</a:t>
            </a:r>
            <a:r>
              <a:rPr lang="en-US" dirty="0">
                <a:solidFill>
                  <a:srgbClr val="CA4B05"/>
                </a:solidFill>
                <a:latin typeface="+mj-lt"/>
              </a:rPr>
              <a:t> QI</a:t>
            </a:r>
            <a:endParaRPr lang="en-US" dirty="0">
              <a:latin typeface="+mj-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68434475"/>
              </p:ext>
            </p:extLst>
          </p:nvPr>
        </p:nvGraphicFramePr>
        <p:xfrm>
          <a:off x="792163" y="1724400"/>
          <a:ext cx="7570788" cy="4820920"/>
        </p:xfrm>
        <a:graphic>
          <a:graphicData uri="http://schemas.openxmlformats.org/drawingml/2006/table">
            <a:tbl>
              <a:tblPr firstRow="1" bandRow="1">
                <a:tableStyleId>{21E4AEA4-8DFA-4A89-87EB-49C32662AFE0}</a:tableStyleId>
              </a:tblPr>
              <a:tblGrid>
                <a:gridCol w="3785394"/>
                <a:gridCol w="3785394"/>
              </a:tblGrid>
              <a:tr h="370840">
                <a:tc>
                  <a:txBody>
                    <a:bodyPr/>
                    <a:lstStyle/>
                    <a:p>
                      <a:pPr marL="0" marR="0" indent="0" algn="ctr">
                        <a:spcBef>
                          <a:spcPts val="0"/>
                        </a:spcBef>
                        <a:spcAft>
                          <a:spcPts val="0"/>
                        </a:spcAft>
                        <a:buFont typeface="Arial"/>
                        <a:buNone/>
                      </a:pPr>
                      <a:r>
                        <a:rPr lang="en-US" sz="1800" b="1" dirty="0">
                          <a:effectLst/>
                          <a:latin typeface="Cambria"/>
                          <a:ea typeface="ＭＳ 明朝"/>
                          <a:cs typeface="Times New Roman"/>
                        </a:rPr>
                        <a:t>Quality Assurance</a:t>
                      </a:r>
                      <a:endParaRPr lang="en-US" sz="1800" dirty="0">
                        <a:effectLst/>
                        <a:latin typeface="Cambria"/>
                        <a:ea typeface="ＭＳ 明朝"/>
                        <a:cs typeface="Times New Roman"/>
                      </a:endParaRPr>
                    </a:p>
                  </a:txBody>
                  <a:tcPr marL="68580" marR="68580" marT="0" marB="0"/>
                </a:tc>
                <a:tc>
                  <a:txBody>
                    <a:bodyPr/>
                    <a:lstStyle/>
                    <a:p>
                      <a:pPr marL="0" marR="0" indent="0" algn="ctr">
                        <a:spcBef>
                          <a:spcPts val="0"/>
                        </a:spcBef>
                        <a:spcAft>
                          <a:spcPts val="0"/>
                        </a:spcAft>
                        <a:buFont typeface="Arial"/>
                        <a:buNone/>
                      </a:pPr>
                      <a:r>
                        <a:rPr lang="en-US" sz="1800" b="1" dirty="0">
                          <a:effectLst/>
                          <a:latin typeface="Cambria"/>
                          <a:ea typeface="ＭＳ 明朝"/>
                          <a:cs typeface="Times New Roman"/>
                        </a:rPr>
                        <a:t>Quality Improvement</a:t>
                      </a:r>
                      <a:endParaRPr lang="en-US" sz="1800" dirty="0">
                        <a:effectLst/>
                        <a:latin typeface="Cambria"/>
                        <a:ea typeface="ＭＳ 明朝"/>
                        <a:cs typeface="Times New Roman"/>
                      </a:endParaRPr>
                    </a:p>
                  </a:txBody>
                  <a:tcPr marL="68580" marR="68580" marT="0" marB="0"/>
                </a:tc>
              </a:tr>
              <a:tr h="370840">
                <a:tc>
                  <a:txBody>
                    <a:bodyPr/>
                    <a:lstStyle/>
                    <a:p>
                      <a:pPr marL="0" marR="0" lvl="0" indent="0">
                        <a:spcBef>
                          <a:spcPts val="0"/>
                        </a:spcBef>
                        <a:spcAft>
                          <a:spcPts val="0"/>
                        </a:spcAft>
                        <a:buFont typeface="Symbol"/>
                        <a:buNone/>
                      </a:pPr>
                      <a:r>
                        <a:rPr lang="en-US" sz="1200">
                          <a:effectLst/>
                          <a:latin typeface="Cambria"/>
                          <a:ea typeface="ＭＳ 明朝"/>
                          <a:cs typeface="Times New Roman"/>
                        </a:rPr>
                        <a:t>What went wrong?</a:t>
                      </a:r>
                    </a:p>
                  </a:txBody>
                  <a:tcPr marL="68580" marR="68580" marT="0" marB="0"/>
                </a:tc>
                <a:tc>
                  <a:txBody>
                    <a:bodyPr/>
                    <a:lstStyle/>
                    <a:p>
                      <a:pPr marL="0" marR="0" lvl="0" indent="0">
                        <a:spcBef>
                          <a:spcPts val="0"/>
                        </a:spcBef>
                        <a:spcAft>
                          <a:spcPts val="0"/>
                        </a:spcAft>
                        <a:buFont typeface="Symbol"/>
                        <a:buNone/>
                      </a:pPr>
                      <a:r>
                        <a:rPr lang="en-US" sz="1200">
                          <a:effectLst/>
                          <a:latin typeface="Cambria"/>
                          <a:ea typeface="ＭＳ 明朝"/>
                          <a:cs typeface="Times New Roman"/>
                        </a:rPr>
                        <a:t>How can we improve?</a:t>
                      </a:r>
                    </a:p>
                  </a:txBody>
                  <a:tcPr marL="68580" marR="68580" marT="0" marB="0"/>
                </a:tc>
              </a:tr>
              <a:tr h="370840">
                <a:tc>
                  <a:txBody>
                    <a:bodyPr/>
                    <a:lstStyle/>
                    <a:p>
                      <a:pPr marL="0" marR="0" lvl="0" indent="0">
                        <a:spcBef>
                          <a:spcPts val="0"/>
                        </a:spcBef>
                        <a:spcAft>
                          <a:spcPts val="0"/>
                        </a:spcAft>
                        <a:buFont typeface="Symbol"/>
                        <a:buNone/>
                      </a:pPr>
                      <a:r>
                        <a:rPr lang="en-US" sz="1200">
                          <a:effectLst/>
                          <a:latin typeface="Cambria"/>
                          <a:ea typeface="ＭＳ 明朝"/>
                          <a:cs typeface="Times New Roman"/>
                        </a:rPr>
                        <a:t>Reactive</a:t>
                      </a:r>
                    </a:p>
                  </a:txBody>
                  <a:tcPr marL="68580" marR="68580" marT="0" marB="0"/>
                </a:tc>
                <a:tc>
                  <a:txBody>
                    <a:bodyPr/>
                    <a:lstStyle/>
                    <a:p>
                      <a:pPr marL="0" marR="0" lvl="0" indent="0">
                        <a:spcBef>
                          <a:spcPts val="0"/>
                        </a:spcBef>
                        <a:spcAft>
                          <a:spcPts val="0"/>
                        </a:spcAft>
                        <a:buFont typeface="Symbol"/>
                        <a:buNone/>
                      </a:pPr>
                      <a:r>
                        <a:rPr lang="en-US" sz="1200">
                          <a:effectLst/>
                          <a:latin typeface="Cambria"/>
                          <a:ea typeface="ＭＳ 明朝"/>
                          <a:cs typeface="Times New Roman"/>
                        </a:rPr>
                        <a:t>Proactive</a:t>
                      </a:r>
                    </a:p>
                  </a:txBody>
                  <a:tcPr marL="68580" marR="68580" marT="0" marB="0"/>
                </a:tc>
              </a:tr>
              <a:tr h="370840">
                <a:tc>
                  <a:txBody>
                    <a:bodyPr/>
                    <a:lstStyle/>
                    <a:p>
                      <a:pPr marL="0" marR="0" lvl="0" indent="0">
                        <a:spcBef>
                          <a:spcPts val="0"/>
                        </a:spcBef>
                        <a:spcAft>
                          <a:spcPts val="0"/>
                        </a:spcAft>
                        <a:buFont typeface="Symbol"/>
                        <a:buNone/>
                      </a:pPr>
                      <a:r>
                        <a:rPr lang="en-US" sz="1200">
                          <a:effectLst/>
                          <a:latin typeface="Cambria"/>
                          <a:ea typeface="ＭＳ 明朝"/>
                          <a:cs typeface="Times New Roman"/>
                        </a:rPr>
                        <a:t>Punitive</a:t>
                      </a:r>
                    </a:p>
                  </a:txBody>
                  <a:tcPr marL="68580" marR="68580" marT="0" marB="0"/>
                </a:tc>
                <a:tc>
                  <a:txBody>
                    <a:bodyPr/>
                    <a:lstStyle/>
                    <a:p>
                      <a:pPr marL="0" marR="0" lvl="0" indent="0">
                        <a:spcBef>
                          <a:spcPts val="0"/>
                        </a:spcBef>
                        <a:spcAft>
                          <a:spcPts val="0"/>
                        </a:spcAft>
                        <a:buFont typeface="Symbol"/>
                        <a:buNone/>
                      </a:pPr>
                      <a:r>
                        <a:rPr lang="en-US" sz="1200">
                          <a:effectLst/>
                          <a:latin typeface="Cambria"/>
                          <a:ea typeface="ＭＳ 明朝"/>
                          <a:cs typeface="Times New Roman"/>
                        </a:rPr>
                        <a:t>Avoids blame</a:t>
                      </a:r>
                    </a:p>
                  </a:txBody>
                  <a:tcPr marL="68580" marR="68580" marT="0" marB="0"/>
                </a:tc>
              </a:tr>
              <a:tr h="370840">
                <a:tc>
                  <a:txBody>
                    <a:bodyPr/>
                    <a:lstStyle/>
                    <a:p>
                      <a:pPr marL="0" marR="0" lvl="0" indent="0">
                        <a:spcBef>
                          <a:spcPts val="0"/>
                        </a:spcBef>
                        <a:spcAft>
                          <a:spcPts val="0"/>
                        </a:spcAft>
                        <a:buFont typeface="Symbol"/>
                        <a:buNone/>
                      </a:pPr>
                      <a:r>
                        <a:rPr lang="en-US" sz="1200">
                          <a:effectLst/>
                          <a:latin typeface="Cambria"/>
                          <a:ea typeface="ＭＳ 明朝"/>
                          <a:cs typeface="Times New Roman"/>
                        </a:rPr>
                        <a:t>Corrects hazards</a:t>
                      </a:r>
                    </a:p>
                  </a:txBody>
                  <a:tcPr marL="68580" marR="68580" marT="0" marB="0"/>
                </a:tc>
                <a:tc>
                  <a:txBody>
                    <a:bodyPr/>
                    <a:lstStyle/>
                    <a:p>
                      <a:pPr marL="0" marR="0" lvl="0" indent="0">
                        <a:spcBef>
                          <a:spcPts val="0"/>
                        </a:spcBef>
                        <a:spcAft>
                          <a:spcPts val="0"/>
                        </a:spcAft>
                        <a:buFont typeface="Symbol"/>
                        <a:buNone/>
                      </a:pPr>
                      <a:r>
                        <a:rPr lang="en-US" sz="1200">
                          <a:effectLst/>
                          <a:latin typeface="Cambria"/>
                          <a:ea typeface="ＭＳ 明朝"/>
                          <a:cs typeface="Times New Roman"/>
                        </a:rPr>
                        <a:t>Identifies hazards</a:t>
                      </a:r>
                    </a:p>
                  </a:txBody>
                  <a:tcPr marL="68580" marR="68580" marT="0" marB="0"/>
                </a:tc>
              </a:tr>
              <a:tr h="370840">
                <a:tc>
                  <a:txBody>
                    <a:bodyPr/>
                    <a:lstStyle/>
                    <a:p>
                      <a:pPr marL="0" marR="0" lvl="0" indent="0">
                        <a:spcBef>
                          <a:spcPts val="0"/>
                        </a:spcBef>
                        <a:spcAft>
                          <a:spcPts val="0"/>
                        </a:spcAft>
                        <a:buFont typeface="Symbol"/>
                        <a:buNone/>
                      </a:pPr>
                      <a:r>
                        <a:rPr lang="en-US" sz="1200">
                          <a:effectLst/>
                          <a:latin typeface="Cambria"/>
                          <a:ea typeface="ＭＳ 明朝"/>
                          <a:cs typeface="Times New Roman"/>
                        </a:rPr>
                        <a:t>Works to find who/what is at fault for issue</a:t>
                      </a:r>
                    </a:p>
                  </a:txBody>
                  <a:tcPr marL="68580" marR="68580" marT="0" marB="0"/>
                </a:tc>
                <a:tc>
                  <a:txBody>
                    <a:bodyPr/>
                    <a:lstStyle/>
                    <a:p>
                      <a:pPr marL="0" marR="0" lvl="0" indent="0">
                        <a:spcBef>
                          <a:spcPts val="0"/>
                        </a:spcBef>
                        <a:spcAft>
                          <a:spcPts val="0"/>
                        </a:spcAft>
                        <a:buFont typeface="Symbol"/>
                        <a:buNone/>
                      </a:pPr>
                      <a:r>
                        <a:rPr lang="en-US" sz="1200">
                          <a:effectLst/>
                          <a:latin typeface="Cambria"/>
                          <a:ea typeface="ＭＳ 明朝"/>
                          <a:cs typeface="Times New Roman"/>
                        </a:rPr>
                        <a:t>Works to create operational change</a:t>
                      </a:r>
                    </a:p>
                  </a:txBody>
                  <a:tcPr marL="68580" marR="68580" marT="0" marB="0"/>
                </a:tc>
              </a:tr>
              <a:tr h="370840">
                <a:tc>
                  <a:txBody>
                    <a:bodyPr/>
                    <a:lstStyle/>
                    <a:p>
                      <a:pPr marL="0" marR="0" lvl="0" indent="0">
                        <a:spcBef>
                          <a:spcPts val="0"/>
                        </a:spcBef>
                        <a:spcAft>
                          <a:spcPts val="0"/>
                        </a:spcAft>
                        <a:buFont typeface="Symbol"/>
                        <a:buNone/>
                      </a:pPr>
                      <a:r>
                        <a:rPr lang="en-US" sz="1200">
                          <a:effectLst/>
                          <a:latin typeface="Cambria"/>
                          <a:ea typeface="ＭＳ 明朝"/>
                          <a:cs typeface="Times New Roman"/>
                        </a:rPr>
                        <a:t>Incident focused</a:t>
                      </a:r>
                    </a:p>
                  </a:txBody>
                  <a:tcPr marL="68580" marR="68580" marT="0" marB="0"/>
                </a:tc>
                <a:tc>
                  <a:txBody>
                    <a:bodyPr/>
                    <a:lstStyle/>
                    <a:p>
                      <a:pPr marL="0" marR="0" lvl="0" indent="0">
                        <a:spcBef>
                          <a:spcPts val="0"/>
                        </a:spcBef>
                        <a:spcAft>
                          <a:spcPts val="0"/>
                        </a:spcAft>
                        <a:buFont typeface="Symbol"/>
                        <a:buNone/>
                      </a:pPr>
                      <a:r>
                        <a:rPr lang="en-US" sz="1200">
                          <a:effectLst/>
                          <a:latin typeface="Cambria"/>
                          <a:ea typeface="ＭＳ 明朝"/>
                          <a:cs typeface="Times New Roman"/>
                        </a:rPr>
                        <a:t>System focused</a:t>
                      </a:r>
                    </a:p>
                  </a:txBody>
                  <a:tcPr marL="68580" marR="68580" marT="0" marB="0"/>
                </a:tc>
              </a:tr>
              <a:tr h="370840">
                <a:tc>
                  <a:txBody>
                    <a:bodyPr/>
                    <a:lstStyle/>
                    <a:p>
                      <a:pPr marL="0" marR="0" lvl="0" indent="0">
                        <a:spcBef>
                          <a:spcPts val="0"/>
                        </a:spcBef>
                        <a:spcAft>
                          <a:spcPts val="0"/>
                        </a:spcAft>
                        <a:buFont typeface="Symbol"/>
                        <a:buNone/>
                      </a:pPr>
                      <a:r>
                        <a:rPr lang="en-US" sz="1200">
                          <a:effectLst/>
                          <a:latin typeface="Cambria"/>
                          <a:ea typeface="ＭＳ 明朝"/>
                          <a:cs typeface="Times New Roman"/>
                        </a:rPr>
                        <a:t>Guarantees quality</a:t>
                      </a:r>
                    </a:p>
                  </a:txBody>
                  <a:tcPr marL="68580" marR="68580" marT="0" marB="0"/>
                </a:tc>
                <a:tc>
                  <a:txBody>
                    <a:bodyPr/>
                    <a:lstStyle/>
                    <a:p>
                      <a:pPr marL="0" marR="0" lvl="0" indent="0">
                        <a:spcBef>
                          <a:spcPts val="0"/>
                        </a:spcBef>
                        <a:spcAft>
                          <a:spcPts val="0"/>
                        </a:spcAft>
                        <a:buFont typeface="Symbol"/>
                        <a:buNone/>
                      </a:pPr>
                      <a:r>
                        <a:rPr lang="en-US" sz="1200">
                          <a:effectLst/>
                          <a:latin typeface="Cambria"/>
                          <a:ea typeface="ＭＳ 明朝"/>
                          <a:cs typeface="Times New Roman"/>
                        </a:rPr>
                        <a:t>Raises quality</a:t>
                      </a:r>
                    </a:p>
                  </a:txBody>
                  <a:tcPr marL="68580" marR="68580" marT="0" marB="0"/>
                </a:tc>
              </a:tr>
              <a:tr h="370840">
                <a:tc>
                  <a:txBody>
                    <a:bodyPr/>
                    <a:lstStyle/>
                    <a:p>
                      <a:pPr marL="0" marR="0" lvl="0" indent="0">
                        <a:spcBef>
                          <a:spcPts val="0"/>
                        </a:spcBef>
                        <a:spcAft>
                          <a:spcPts val="0"/>
                        </a:spcAft>
                        <a:buFont typeface="Symbol"/>
                        <a:buNone/>
                      </a:pPr>
                      <a:r>
                        <a:rPr lang="en-US" sz="1200">
                          <a:effectLst/>
                          <a:latin typeface="Cambria"/>
                          <a:ea typeface="ＭＳ 明朝"/>
                          <a:cs typeface="Times New Roman"/>
                        </a:rPr>
                        <a:t>Relies on inspection</a:t>
                      </a:r>
                    </a:p>
                  </a:txBody>
                  <a:tcPr marL="68580" marR="68580" marT="0" marB="0"/>
                </a:tc>
                <a:tc>
                  <a:txBody>
                    <a:bodyPr/>
                    <a:lstStyle/>
                    <a:p>
                      <a:pPr marL="0" marR="0" lvl="0" indent="0">
                        <a:spcBef>
                          <a:spcPts val="0"/>
                        </a:spcBef>
                        <a:spcAft>
                          <a:spcPts val="0"/>
                        </a:spcAft>
                        <a:buFont typeface="Symbol"/>
                        <a:buNone/>
                      </a:pPr>
                      <a:r>
                        <a:rPr lang="en-US" sz="1200">
                          <a:effectLst/>
                          <a:latin typeface="Cambria"/>
                          <a:ea typeface="ＭＳ 明朝"/>
                          <a:cs typeface="Times New Roman"/>
                        </a:rPr>
                        <a:t>Assesses audits</a:t>
                      </a:r>
                    </a:p>
                  </a:txBody>
                  <a:tcPr marL="68580" marR="68580" marT="0" marB="0"/>
                </a:tc>
              </a:tr>
              <a:tr h="370840">
                <a:tc>
                  <a:txBody>
                    <a:bodyPr/>
                    <a:lstStyle/>
                    <a:p>
                      <a:pPr marL="0" marR="0" lvl="0" indent="0">
                        <a:spcBef>
                          <a:spcPts val="0"/>
                        </a:spcBef>
                        <a:spcAft>
                          <a:spcPts val="0"/>
                        </a:spcAft>
                        <a:buFont typeface="Symbol"/>
                        <a:buNone/>
                      </a:pPr>
                      <a:r>
                        <a:rPr lang="en-US" sz="1200">
                          <a:effectLst/>
                          <a:latin typeface="Cambria"/>
                          <a:ea typeface="ＭＳ 明朝"/>
                          <a:cs typeface="Times New Roman"/>
                        </a:rPr>
                        <a:t>Works to meet compliance standards</a:t>
                      </a:r>
                    </a:p>
                  </a:txBody>
                  <a:tcPr marL="68580" marR="68580" marT="0" marB="0"/>
                </a:tc>
                <a:tc>
                  <a:txBody>
                    <a:bodyPr/>
                    <a:lstStyle/>
                    <a:p>
                      <a:pPr marL="0" marR="0" lvl="0" indent="0">
                        <a:spcBef>
                          <a:spcPts val="0"/>
                        </a:spcBef>
                        <a:spcAft>
                          <a:spcPts val="0"/>
                        </a:spcAft>
                        <a:buFont typeface="Symbol"/>
                        <a:buNone/>
                      </a:pPr>
                      <a:r>
                        <a:rPr lang="en-US" sz="1200">
                          <a:effectLst/>
                          <a:latin typeface="Cambria"/>
                          <a:ea typeface="ＭＳ 明朝"/>
                          <a:cs typeface="Times New Roman"/>
                        </a:rPr>
                        <a:t>Works to improves ways to achieve compliance</a:t>
                      </a:r>
                    </a:p>
                  </a:txBody>
                  <a:tcPr marL="68580" marR="68580" marT="0" marB="0"/>
                </a:tc>
              </a:tr>
              <a:tr h="370840">
                <a:tc>
                  <a:txBody>
                    <a:bodyPr/>
                    <a:lstStyle/>
                    <a:p>
                      <a:pPr marL="0" marR="0" lvl="0" indent="0">
                        <a:spcBef>
                          <a:spcPts val="0"/>
                        </a:spcBef>
                        <a:spcAft>
                          <a:spcPts val="0"/>
                        </a:spcAft>
                        <a:buFont typeface="Symbol"/>
                        <a:buNone/>
                      </a:pPr>
                      <a:r>
                        <a:rPr lang="en-US" sz="1200">
                          <a:effectLst/>
                          <a:latin typeface="Cambria"/>
                          <a:ea typeface="ＭＳ 明朝"/>
                          <a:cs typeface="Times New Roman"/>
                        </a:rPr>
                        <a:t>Requires a singular correction</a:t>
                      </a:r>
                    </a:p>
                  </a:txBody>
                  <a:tcPr marL="68580" marR="68580" marT="0" marB="0"/>
                </a:tc>
                <a:tc>
                  <a:txBody>
                    <a:bodyPr/>
                    <a:lstStyle/>
                    <a:p>
                      <a:pPr marL="0" marR="0" lvl="0" indent="0">
                        <a:spcBef>
                          <a:spcPts val="0"/>
                        </a:spcBef>
                        <a:spcAft>
                          <a:spcPts val="0"/>
                        </a:spcAft>
                        <a:buFont typeface="Symbol"/>
                        <a:buNone/>
                      </a:pPr>
                      <a:r>
                        <a:rPr lang="en-US" sz="1200">
                          <a:effectLst/>
                          <a:latin typeface="Cambria"/>
                          <a:ea typeface="ＭＳ 明朝"/>
                          <a:cs typeface="Times New Roman"/>
                        </a:rPr>
                        <a:t>Requires continual correction</a:t>
                      </a:r>
                    </a:p>
                  </a:txBody>
                  <a:tcPr marL="68580" marR="68580" marT="0" marB="0"/>
                </a:tc>
              </a:tr>
              <a:tr h="370840">
                <a:tc>
                  <a:txBody>
                    <a:bodyPr/>
                    <a:lstStyle/>
                    <a:p>
                      <a:pPr marL="0" marR="0" lvl="0" indent="0">
                        <a:spcBef>
                          <a:spcPts val="0"/>
                        </a:spcBef>
                        <a:spcAft>
                          <a:spcPts val="0"/>
                        </a:spcAft>
                        <a:buFont typeface="Symbol"/>
                        <a:buNone/>
                      </a:pPr>
                      <a:r>
                        <a:rPr lang="en-US" sz="1200">
                          <a:effectLst/>
                          <a:latin typeface="Cambria"/>
                          <a:ea typeface="ＭＳ 明朝"/>
                          <a:cs typeface="Times New Roman"/>
                        </a:rPr>
                        <a:t>Examines criteria and requirements</a:t>
                      </a:r>
                    </a:p>
                  </a:txBody>
                  <a:tcPr marL="68580" marR="68580" marT="0" marB="0"/>
                </a:tc>
                <a:tc>
                  <a:txBody>
                    <a:bodyPr/>
                    <a:lstStyle/>
                    <a:p>
                      <a:pPr marL="0" marR="0" lvl="0" indent="0">
                        <a:spcBef>
                          <a:spcPts val="0"/>
                        </a:spcBef>
                        <a:spcAft>
                          <a:spcPts val="0"/>
                        </a:spcAft>
                        <a:buFont typeface="Symbol"/>
                        <a:buNone/>
                      </a:pPr>
                      <a:r>
                        <a:rPr lang="en-US" sz="1200">
                          <a:effectLst/>
                          <a:latin typeface="Cambria"/>
                          <a:ea typeface="ＭＳ 明朝"/>
                          <a:cs typeface="Times New Roman"/>
                        </a:rPr>
                        <a:t>Examines processes and outcomes</a:t>
                      </a:r>
                    </a:p>
                  </a:txBody>
                  <a:tcPr marL="68580" marR="68580" marT="0" marB="0"/>
                </a:tc>
              </a:tr>
              <a:tr h="370840">
                <a:tc>
                  <a:txBody>
                    <a:bodyPr/>
                    <a:lstStyle/>
                    <a:p>
                      <a:pPr marL="0" marR="0" lvl="0" indent="0">
                        <a:spcBef>
                          <a:spcPts val="0"/>
                        </a:spcBef>
                        <a:spcAft>
                          <a:spcPts val="0"/>
                        </a:spcAft>
                        <a:buFont typeface="Symbol"/>
                        <a:buNone/>
                      </a:pPr>
                      <a:r>
                        <a:rPr lang="en-US" sz="1200">
                          <a:effectLst/>
                          <a:latin typeface="Cambria"/>
                          <a:ea typeface="ＭＳ 明朝"/>
                          <a:cs typeface="Times New Roman"/>
                        </a:rPr>
                        <a:t>Asks if company is providing good products and services</a:t>
                      </a:r>
                    </a:p>
                  </a:txBody>
                  <a:tcPr marL="68580" marR="68580" marT="0" marB="0"/>
                </a:tc>
                <a:tc>
                  <a:txBody>
                    <a:bodyPr/>
                    <a:lstStyle/>
                    <a:p>
                      <a:pPr marL="0" marR="0" lvl="0" indent="0">
                        <a:spcBef>
                          <a:spcPts val="0"/>
                        </a:spcBef>
                        <a:spcAft>
                          <a:spcPts val="0"/>
                        </a:spcAft>
                        <a:buFont typeface="Symbol"/>
                        <a:buNone/>
                      </a:pPr>
                      <a:r>
                        <a:rPr lang="en-US" sz="1200" dirty="0">
                          <a:effectLst/>
                          <a:latin typeface="Cambria"/>
                          <a:ea typeface="ＭＳ 明朝"/>
                          <a:cs typeface="Times New Roman"/>
                        </a:rPr>
                        <a:t>Asks how company can provide better products and services</a:t>
                      </a:r>
                    </a:p>
                  </a:txBody>
                  <a:tcPr marL="68580" marR="68580" marT="0" marB="0"/>
                </a:tc>
              </a:tr>
            </a:tbl>
          </a:graphicData>
        </a:graphic>
      </p:graphicFrame>
    </p:spTree>
    <p:extLst>
      <p:ext uri="{BB962C8B-B14F-4D97-AF65-F5344CB8AC3E}">
        <p14:creationId xmlns:p14="http://schemas.microsoft.com/office/powerpoint/2010/main" val="3926726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432" y="40341"/>
            <a:ext cx="7833186" cy="1411941"/>
          </a:xfrm>
        </p:spPr>
        <p:txBody>
          <a:bodyPr/>
          <a:lstStyle/>
          <a:p>
            <a:r>
              <a:rPr lang="en-US" dirty="0" smtClean="0">
                <a:solidFill>
                  <a:srgbClr val="CA4B05"/>
                </a:solidFill>
                <a:latin typeface="+mj-lt"/>
              </a:rPr>
              <a:t>Continuous Quality Improvement</a:t>
            </a:r>
            <a:endParaRPr lang="en-US" dirty="0">
              <a:solidFill>
                <a:srgbClr val="CA4B05"/>
              </a:solidFill>
              <a:latin typeface="+mj-lt"/>
            </a:endParaRPr>
          </a:p>
        </p:txBody>
      </p:sp>
      <p:sp>
        <p:nvSpPr>
          <p:cNvPr id="3" name="Content Placeholder 2"/>
          <p:cNvSpPr>
            <a:spLocks noGrp="1"/>
          </p:cNvSpPr>
          <p:nvPr>
            <p:ph idx="1"/>
          </p:nvPr>
        </p:nvSpPr>
        <p:spPr>
          <a:xfrm>
            <a:off x="792162" y="2101090"/>
            <a:ext cx="7570787" cy="4289611"/>
          </a:xfrm>
        </p:spPr>
        <p:txBody>
          <a:bodyPr/>
          <a:lstStyle/>
          <a:p>
            <a:r>
              <a:rPr lang="en-US" dirty="0"/>
              <a:t>Is a proactive approach of continually re-evaluating and reassessing quality measures to ensure that the current policies, procedures, and practices are actually effective rather than just assumed to be</a:t>
            </a:r>
            <a:r>
              <a:rPr lang="en-US" dirty="0" smtClean="0"/>
              <a:t>.</a:t>
            </a:r>
            <a:endParaRPr lang="en-US" dirty="0"/>
          </a:p>
          <a:p>
            <a:r>
              <a:rPr lang="en-US" dirty="0"/>
              <a:t>The main point here is it is a proactive “before something happens” process.</a:t>
            </a:r>
          </a:p>
          <a:p>
            <a:endParaRPr lang="en-US" dirty="0"/>
          </a:p>
        </p:txBody>
      </p:sp>
    </p:spTree>
    <p:extLst>
      <p:ext uri="{BB962C8B-B14F-4D97-AF65-F5344CB8AC3E}">
        <p14:creationId xmlns:p14="http://schemas.microsoft.com/office/powerpoint/2010/main" val="2338573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A4B05"/>
                </a:solidFill>
                <a:latin typeface="+mj-lt"/>
              </a:rPr>
              <a:t>Understanding CQI</a:t>
            </a:r>
            <a:endParaRPr lang="en-US" dirty="0">
              <a:solidFill>
                <a:srgbClr val="CA4B05"/>
              </a:solidFill>
              <a:latin typeface="+mj-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6179369"/>
              </p:ext>
            </p:extLst>
          </p:nvPr>
        </p:nvGraphicFramePr>
        <p:xfrm>
          <a:off x="792163" y="2139370"/>
          <a:ext cx="7570788" cy="4110322"/>
        </p:xfrm>
        <a:graphic>
          <a:graphicData uri="http://schemas.openxmlformats.org/drawingml/2006/table">
            <a:tbl>
              <a:tblPr firstRow="1" bandRow="1">
                <a:tableStyleId>{21E4AEA4-8DFA-4A89-87EB-49C32662AFE0}</a:tableStyleId>
              </a:tblPr>
              <a:tblGrid>
                <a:gridCol w="3785394"/>
                <a:gridCol w="3785394"/>
              </a:tblGrid>
              <a:tr h="831173">
                <a:tc>
                  <a:txBody>
                    <a:bodyPr/>
                    <a:lstStyle/>
                    <a:p>
                      <a:pPr marL="0" marR="0" algn="ctr">
                        <a:spcBef>
                          <a:spcPts val="0"/>
                        </a:spcBef>
                        <a:spcAft>
                          <a:spcPts val="0"/>
                        </a:spcAft>
                      </a:pPr>
                      <a:r>
                        <a:rPr lang="en-US" sz="2800" b="1" dirty="0">
                          <a:effectLst/>
                          <a:latin typeface="Cambria"/>
                          <a:ea typeface="ＭＳ 明朝"/>
                          <a:cs typeface="Times New Roman"/>
                        </a:rPr>
                        <a:t>What CQI Is</a:t>
                      </a:r>
                      <a:endParaRPr lang="en-US" sz="2800" dirty="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2800" b="1" dirty="0">
                          <a:effectLst/>
                          <a:latin typeface="Cambria"/>
                          <a:ea typeface="ＭＳ 明朝"/>
                          <a:cs typeface="Times New Roman"/>
                        </a:rPr>
                        <a:t>What CQI Is Not</a:t>
                      </a:r>
                      <a:endParaRPr lang="en-US" sz="2800" dirty="0">
                        <a:effectLst/>
                        <a:latin typeface="Cambria"/>
                        <a:ea typeface="ＭＳ 明朝"/>
                        <a:cs typeface="Times New Roman"/>
                      </a:endParaRPr>
                    </a:p>
                  </a:txBody>
                  <a:tcPr marL="68580" marR="68580" marT="0" marB="0"/>
                </a:tc>
              </a:tr>
              <a:tr h="3279149">
                <a:tc>
                  <a:txBody>
                    <a:bodyPr/>
                    <a:lstStyle/>
                    <a:p>
                      <a:pPr marL="342900" marR="0" lvl="0" indent="-342900">
                        <a:spcBef>
                          <a:spcPts val="1200"/>
                        </a:spcBef>
                        <a:spcAft>
                          <a:spcPts val="0"/>
                        </a:spcAft>
                        <a:buFont typeface="Symbol"/>
                        <a:buChar char=""/>
                      </a:pPr>
                      <a:r>
                        <a:rPr lang="en-US" sz="1600" dirty="0">
                          <a:effectLst/>
                          <a:latin typeface="Cambria"/>
                          <a:ea typeface="ＭＳ 明朝"/>
                          <a:cs typeface="Times New Roman"/>
                        </a:rPr>
                        <a:t>A continuous and ongoing effort to improve quality, efficiency, effectiveness, performance, accountability, and outcomes</a:t>
                      </a:r>
                    </a:p>
                    <a:p>
                      <a:pPr marL="342900" marR="0" lvl="0" indent="-342900">
                        <a:spcBef>
                          <a:spcPts val="1200"/>
                        </a:spcBef>
                        <a:spcAft>
                          <a:spcPts val="0"/>
                        </a:spcAft>
                        <a:buFont typeface="Symbol"/>
                        <a:buChar char=""/>
                      </a:pPr>
                      <a:r>
                        <a:rPr lang="en-US" sz="1600" dirty="0">
                          <a:effectLst/>
                          <a:latin typeface="Cambria"/>
                          <a:ea typeface="ＭＳ 明朝"/>
                          <a:cs typeface="Times New Roman"/>
                        </a:rPr>
                        <a:t>Uses of data from past risks and hazards to prevent such problems from occurring</a:t>
                      </a:r>
                    </a:p>
                    <a:p>
                      <a:pPr marL="342900" marR="0" lvl="0" indent="-342900">
                        <a:spcBef>
                          <a:spcPts val="1200"/>
                        </a:spcBef>
                        <a:spcAft>
                          <a:spcPts val="0"/>
                        </a:spcAft>
                        <a:buFont typeface="Symbol"/>
                        <a:buChar char=""/>
                      </a:pPr>
                      <a:r>
                        <a:rPr lang="en-US" sz="1600" dirty="0">
                          <a:effectLst/>
                          <a:latin typeface="Cambria"/>
                          <a:ea typeface="ＭＳ 明朝"/>
                          <a:cs typeface="Times New Roman"/>
                        </a:rPr>
                        <a:t>Uses repeated assessments of existing policies and procedures to determine what possible risks or hazards could occur.</a:t>
                      </a:r>
                    </a:p>
                  </a:txBody>
                  <a:tcPr marL="68580" marR="68580" marT="0" marB="0"/>
                </a:tc>
                <a:tc>
                  <a:txBody>
                    <a:bodyPr/>
                    <a:lstStyle/>
                    <a:p>
                      <a:pPr marL="342900" marR="0" lvl="0" indent="-342900">
                        <a:spcBef>
                          <a:spcPts val="1200"/>
                        </a:spcBef>
                        <a:spcAft>
                          <a:spcPts val="0"/>
                        </a:spcAft>
                        <a:buFont typeface="Symbol"/>
                        <a:buChar char=""/>
                      </a:pPr>
                      <a:r>
                        <a:rPr lang="en-US" sz="1600" dirty="0">
                          <a:effectLst/>
                          <a:latin typeface="Cambria"/>
                          <a:ea typeface="ＭＳ 明朝"/>
                          <a:cs typeface="Times New Roman"/>
                        </a:rPr>
                        <a:t>An evaluation</a:t>
                      </a:r>
                    </a:p>
                    <a:p>
                      <a:pPr marL="342900" marR="0" lvl="0" indent="-342900">
                        <a:spcBef>
                          <a:spcPts val="1200"/>
                        </a:spcBef>
                        <a:spcAft>
                          <a:spcPts val="0"/>
                        </a:spcAft>
                        <a:buFont typeface="Symbol"/>
                        <a:buChar char=""/>
                      </a:pPr>
                      <a:r>
                        <a:rPr lang="en-US" sz="1600" dirty="0">
                          <a:effectLst/>
                          <a:latin typeface="Cambria"/>
                          <a:ea typeface="ＭＳ 明朝"/>
                          <a:cs typeface="Times New Roman"/>
                        </a:rPr>
                        <a:t>Research</a:t>
                      </a:r>
                    </a:p>
                    <a:p>
                      <a:pPr marL="342900" marR="0" lvl="0" indent="-342900">
                        <a:spcBef>
                          <a:spcPts val="1200"/>
                        </a:spcBef>
                        <a:spcAft>
                          <a:spcPts val="0"/>
                        </a:spcAft>
                        <a:buFont typeface="Symbol"/>
                        <a:buChar char=""/>
                      </a:pPr>
                      <a:r>
                        <a:rPr lang="en-US" sz="1600" dirty="0">
                          <a:effectLst/>
                          <a:latin typeface="Cambria"/>
                          <a:ea typeface="ＭＳ 明朝"/>
                          <a:cs typeface="Times New Roman"/>
                        </a:rPr>
                        <a:t>A report card</a:t>
                      </a:r>
                    </a:p>
                    <a:p>
                      <a:pPr marL="342900" marR="0" lvl="0" indent="-342900">
                        <a:spcBef>
                          <a:spcPts val="1200"/>
                        </a:spcBef>
                        <a:spcAft>
                          <a:spcPts val="0"/>
                        </a:spcAft>
                        <a:buFont typeface="Symbol"/>
                        <a:buChar char=""/>
                      </a:pPr>
                      <a:r>
                        <a:rPr lang="en-US" sz="1600" dirty="0">
                          <a:effectLst/>
                          <a:latin typeface="Cambria"/>
                          <a:ea typeface="ＭＳ 明朝"/>
                          <a:cs typeface="Times New Roman"/>
                        </a:rPr>
                        <a:t>An assessment</a:t>
                      </a:r>
                    </a:p>
                    <a:p>
                      <a:pPr marL="342900" marR="0" lvl="0" indent="-342900">
                        <a:spcBef>
                          <a:spcPts val="1200"/>
                        </a:spcBef>
                        <a:spcAft>
                          <a:spcPts val="0"/>
                        </a:spcAft>
                        <a:buFont typeface="Symbol"/>
                        <a:buChar char=""/>
                      </a:pPr>
                      <a:r>
                        <a:rPr lang="en-US" sz="1600" dirty="0">
                          <a:effectLst/>
                          <a:latin typeface="Cambria"/>
                          <a:ea typeface="ＭＳ 明朝"/>
                          <a:cs typeface="Times New Roman"/>
                        </a:rPr>
                        <a:t>An audit</a:t>
                      </a:r>
                    </a:p>
                    <a:p>
                      <a:pPr marL="342900" marR="0" lvl="0" indent="-342900">
                        <a:spcBef>
                          <a:spcPts val="1200"/>
                        </a:spcBef>
                        <a:spcAft>
                          <a:spcPts val="0"/>
                        </a:spcAft>
                        <a:buFont typeface="Symbol"/>
                        <a:buChar char=""/>
                      </a:pPr>
                      <a:r>
                        <a:rPr lang="en-US" sz="1600" dirty="0">
                          <a:effectLst/>
                          <a:latin typeface="Cambria"/>
                          <a:ea typeface="ＭＳ 明朝"/>
                          <a:cs typeface="Times New Roman"/>
                        </a:rPr>
                        <a:t>A pass/fail process</a:t>
                      </a:r>
                    </a:p>
                  </a:txBody>
                  <a:tcPr marL="68580" marR="68580" marT="0" marB="0"/>
                </a:tc>
              </a:tr>
            </a:tbl>
          </a:graphicData>
        </a:graphic>
      </p:graphicFrame>
    </p:spTree>
    <p:extLst>
      <p:ext uri="{BB962C8B-B14F-4D97-AF65-F5344CB8AC3E}">
        <p14:creationId xmlns:p14="http://schemas.microsoft.com/office/powerpoint/2010/main" val="11290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A4B05"/>
                </a:solidFill>
                <a:latin typeface="+mj-lt"/>
              </a:rPr>
              <a:t>The Benefits of QI</a:t>
            </a:r>
            <a:endParaRPr lang="en-US" dirty="0">
              <a:solidFill>
                <a:srgbClr val="CA4B05"/>
              </a:solidFill>
              <a:latin typeface="+mj-lt"/>
            </a:endParaRPr>
          </a:p>
        </p:txBody>
      </p:sp>
      <p:sp>
        <p:nvSpPr>
          <p:cNvPr id="3" name="Content Placeholder 2"/>
          <p:cNvSpPr>
            <a:spLocks noGrp="1"/>
          </p:cNvSpPr>
          <p:nvPr>
            <p:ph idx="1"/>
          </p:nvPr>
        </p:nvSpPr>
        <p:spPr>
          <a:xfrm>
            <a:off x="792162" y="2011971"/>
            <a:ext cx="7570787" cy="4288019"/>
          </a:xfrm>
        </p:spPr>
        <p:txBody>
          <a:bodyPr>
            <a:noAutofit/>
          </a:bodyPr>
          <a:lstStyle/>
          <a:p>
            <a:pPr lvl="0">
              <a:spcBef>
                <a:spcPts val="1200"/>
              </a:spcBef>
            </a:pPr>
            <a:r>
              <a:rPr lang="en-US" sz="2000" dirty="0"/>
              <a:t>Solutions that focus on failures in processes, not flaws in people</a:t>
            </a:r>
            <a:endParaRPr lang="en-US" sz="2000" dirty="0"/>
          </a:p>
          <a:p>
            <a:pPr lvl="0">
              <a:spcBef>
                <a:spcPts val="1200"/>
              </a:spcBef>
            </a:pPr>
            <a:r>
              <a:rPr lang="en-US" sz="2000" dirty="0"/>
              <a:t>A reliance on objective, data-driven solutions, rather than subjective opinions, to identify inefficiencies, preventable errors, and inadequate processes</a:t>
            </a:r>
            <a:endParaRPr lang="en-US" sz="2000" dirty="0"/>
          </a:p>
          <a:p>
            <a:pPr lvl="0">
              <a:spcBef>
                <a:spcPts val="1200"/>
              </a:spcBef>
            </a:pPr>
            <a:r>
              <a:rPr lang="en-US" sz="2000" dirty="0"/>
              <a:t>Improvements that provide better customer service, increased efficiency, greater safety, and higher revenues</a:t>
            </a:r>
            <a:endParaRPr lang="en-US" sz="2000" dirty="0"/>
          </a:p>
          <a:p>
            <a:pPr lvl="0">
              <a:spcBef>
                <a:spcPts val="1200"/>
              </a:spcBef>
            </a:pPr>
            <a:r>
              <a:rPr lang="en-US" sz="2000" dirty="0"/>
              <a:t>A localized focus on testing small, incremental improvements that is less risky than a focus on making changes at one time</a:t>
            </a:r>
            <a:endParaRPr lang="en-US" sz="2000" dirty="0"/>
          </a:p>
          <a:p>
            <a:pPr lvl="0">
              <a:spcBef>
                <a:spcPts val="1200"/>
              </a:spcBef>
            </a:pPr>
            <a:r>
              <a:rPr lang="en-US" sz="2000" dirty="0"/>
              <a:t>Data collection to monitor improvement efforts, which can provide the basis for reimbursement and certification programs, particularly in healthcare </a:t>
            </a:r>
            <a:r>
              <a:rPr lang="en-US" sz="2000" dirty="0" smtClean="0"/>
              <a:t>organizations</a:t>
            </a:r>
            <a:endParaRPr lang="en-US" sz="2000" dirty="0"/>
          </a:p>
        </p:txBody>
      </p:sp>
    </p:spTree>
    <p:extLst>
      <p:ext uri="{BB962C8B-B14F-4D97-AF65-F5344CB8AC3E}">
        <p14:creationId xmlns:p14="http://schemas.microsoft.com/office/powerpoint/2010/main" val="254942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A4B05"/>
                </a:solidFill>
                <a:latin typeface="+mj-lt"/>
              </a:rPr>
              <a:t>Quality Culture</a:t>
            </a:r>
            <a:endParaRPr lang="en-US" dirty="0">
              <a:solidFill>
                <a:srgbClr val="CA4B05"/>
              </a:solidFill>
              <a:latin typeface="+mj-lt"/>
            </a:endParaRPr>
          </a:p>
        </p:txBody>
      </p:sp>
      <p:sp>
        <p:nvSpPr>
          <p:cNvPr id="3" name="Content Placeholder 2"/>
          <p:cNvSpPr>
            <a:spLocks noGrp="1"/>
          </p:cNvSpPr>
          <p:nvPr>
            <p:ph idx="1"/>
          </p:nvPr>
        </p:nvSpPr>
        <p:spPr>
          <a:xfrm>
            <a:off x="792162" y="1824440"/>
            <a:ext cx="7570787" cy="4651600"/>
          </a:xfrm>
        </p:spPr>
        <p:txBody>
          <a:bodyPr>
            <a:normAutofit fontScale="85000" lnSpcReduction="10000"/>
          </a:bodyPr>
          <a:lstStyle/>
          <a:p>
            <a:r>
              <a:rPr lang="en-US" dirty="0"/>
              <a:t>Quality is everyone’s job.  </a:t>
            </a:r>
            <a:endParaRPr lang="en-US" dirty="0" smtClean="0"/>
          </a:p>
          <a:p>
            <a:r>
              <a:rPr lang="en-US" dirty="0" smtClean="0"/>
              <a:t>From </a:t>
            </a:r>
            <a:r>
              <a:rPr lang="en-US" dirty="0"/>
              <a:t>ensuring quality customer service to ensuring the product sold is functioning, no damaged, and clean.   </a:t>
            </a:r>
            <a:endParaRPr lang="en-US" dirty="0" smtClean="0"/>
          </a:p>
          <a:p>
            <a:r>
              <a:rPr lang="en-US" dirty="0" smtClean="0"/>
              <a:t>Everyone </a:t>
            </a:r>
            <a:r>
              <a:rPr lang="en-US" dirty="0"/>
              <a:t>from the front line sales person to the chief executive are responsible for ensuring quality.  </a:t>
            </a:r>
            <a:endParaRPr lang="en-US" dirty="0" smtClean="0"/>
          </a:p>
          <a:p>
            <a:r>
              <a:rPr lang="en-US" dirty="0" smtClean="0"/>
              <a:t>If </a:t>
            </a:r>
            <a:r>
              <a:rPr lang="en-US" dirty="0"/>
              <a:t>something is wrong or doesn’t work or could work better, it is everyone’s responsibility to say something and bring it to the attention of those that can authorize such corrections and improvements.</a:t>
            </a:r>
          </a:p>
          <a:p>
            <a:endParaRPr lang="en-US" dirty="0"/>
          </a:p>
        </p:txBody>
      </p:sp>
    </p:spTree>
    <p:extLst>
      <p:ext uri="{BB962C8B-B14F-4D97-AF65-F5344CB8AC3E}">
        <p14:creationId xmlns:p14="http://schemas.microsoft.com/office/powerpoint/2010/main" val="2036954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A4B05"/>
                </a:solidFill>
                <a:latin typeface="+mj-lt"/>
              </a:rPr>
              <a:t>Elements of a Culture of Quality</a:t>
            </a:r>
            <a:endParaRPr lang="en-US" dirty="0">
              <a:solidFill>
                <a:srgbClr val="CA4B05"/>
              </a:solidFill>
              <a:latin typeface="+mj-lt"/>
            </a:endParaRPr>
          </a:p>
        </p:txBody>
      </p:sp>
      <p:sp>
        <p:nvSpPr>
          <p:cNvPr id="3" name="Content Placeholder 2"/>
          <p:cNvSpPr>
            <a:spLocks noGrp="1"/>
          </p:cNvSpPr>
          <p:nvPr>
            <p:ph idx="1"/>
          </p:nvPr>
        </p:nvSpPr>
        <p:spPr>
          <a:xfrm>
            <a:off x="792162" y="1912465"/>
            <a:ext cx="7570787" cy="4289611"/>
          </a:xfrm>
        </p:spPr>
        <p:txBody>
          <a:bodyPr/>
          <a:lstStyle/>
          <a:p>
            <a:pPr lvl="0"/>
            <a:r>
              <a:rPr lang="en-US" dirty="0"/>
              <a:t>Staff empowerment</a:t>
            </a:r>
          </a:p>
          <a:p>
            <a:pPr lvl="0"/>
            <a:r>
              <a:rPr lang="en-US" dirty="0"/>
              <a:t>Teamwork &amp; Collaboration</a:t>
            </a:r>
          </a:p>
          <a:p>
            <a:pPr lvl="0"/>
            <a:r>
              <a:rPr lang="en-US" dirty="0"/>
              <a:t>Leadership commitment &amp; support</a:t>
            </a:r>
          </a:p>
          <a:p>
            <a:pPr lvl="0"/>
            <a:r>
              <a:rPr lang="en-US" dirty="0"/>
              <a:t>Customer focused/customer centered</a:t>
            </a:r>
          </a:p>
          <a:p>
            <a:pPr lvl="0"/>
            <a:r>
              <a:rPr lang="en-US" dirty="0"/>
              <a:t>Quality infrastructure and administration</a:t>
            </a:r>
          </a:p>
          <a:p>
            <a:pPr lvl="0"/>
            <a:r>
              <a:rPr lang="en-US" dirty="0"/>
              <a:t>Continuous quality </a:t>
            </a:r>
            <a:r>
              <a:rPr lang="en-US" dirty="0" smtClean="0"/>
              <a:t>improvement</a:t>
            </a:r>
            <a:endParaRPr lang="en-US" dirty="0"/>
          </a:p>
        </p:txBody>
      </p:sp>
    </p:spTree>
    <p:extLst>
      <p:ext uri="{BB962C8B-B14F-4D97-AF65-F5344CB8AC3E}">
        <p14:creationId xmlns:p14="http://schemas.microsoft.com/office/powerpoint/2010/main" val="2341839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A4B05"/>
                </a:solidFill>
                <a:latin typeface="+mj-lt"/>
              </a:rPr>
              <a:t>Contact </a:t>
            </a:r>
            <a:endParaRPr lang="en-US" dirty="0">
              <a:solidFill>
                <a:srgbClr val="CA4B05"/>
              </a:solidFill>
              <a:latin typeface="+mj-lt"/>
            </a:endParaRPr>
          </a:p>
        </p:txBody>
      </p:sp>
      <p:sp>
        <p:nvSpPr>
          <p:cNvPr id="3" name="Content Placeholder 2"/>
          <p:cNvSpPr>
            <a:spLocks noGrp="1"/>
          </p:cNvSpPr>
          <p:nvPr>
            <p:ph idx="1"/>
          </p:nvPr>
        </p:nvSpPr>
        <p:spPr/>
        <p:txBody>
          <a:bodyPr>
            <a:normAutofit/>
          </a:bodyPr>
          <a:lstStyle/>
          <a:p>
            <a:r>
              <a:rPr lang="en-US" dirty="0" smtClean="0"/>
              <a:t>For questions about Quality Management, or suggestions on how to improve your and your coworkers workflow, please contact the Quality Manager.</a:t>
            </a:r>
          </a:p>
          <a:p>
            <a:r>
              <a:rPr lang="en-US" dirty="0" smtClean="0"/>
              <a:t>Name</a:t>
            </a:r>
          </a:p>
          <a:p>
            <a:pPr>
              <a:spcBef>
                <a:spcPts val="1200"/>
              </a:spcBef>
            </a:pPr>
            <a:r>
              <a:rPr lang="en-US" dirty="0" smtClean="0"/>
              <a:t>Email</a:t>
            </a:r>
          </a:p>
          <a:p>
            <a:pPr>
              <a:spcBef>
                <a:spcPts val="1200"/>
              </a:spcBef>
            </a:pPr>
            <a:r>
              <a:rPr lang="en-US" dirty="0" smtClean="0"/>
              <a:t>Phone</a:t>
            </a:r>
          </a:p>
          <a:p>
            <a:pPr>
              <a:spcBef>
                <a:spcPts val="1200"/>
              </a:spcBef>
            </a:pPr>
            <a:r>
              <a:rPr lang="en-US" dirty="0" smtClean="0"/>
              <a:t>Office Location</a:t>
            </a:r>
            <a:endParaRPr lang="en-US" dirty="0"/>
          </a:p>
        </p:txBody>
      </p:sp>
    </p:spTree>
    <p:extLst>
      <p:ext uri="{BB962C8B-B14F-4D97-AF65-F5344CB8AC3E}">
        <p14:creationId xmlns:p14="http://schemas.microsoft.com/office/powerpoint/2010/main" val="1161054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618457"/>
            <a:ext cx="5446713" cy="1367430"/>
          </a:xfrm>
        </p:spPr>
        <p:txBody>
          <a:bodyPr>
            <a:normAutofit/>
          </a:bodyPr>
          <a:lstStyle/>
          <a:p>
            <a:r>
              <a:rPr lang="en-US" sz="5400" dirty="0" smtClean="0">
                <a:solidFill>
                  <a:srgbClr val="CA4B05"/>
                </a:solidFill>
              </a:rPr>
              <a:t>Quality Management</a:t>
            </a:r>
            <a:endParaRPr lang="en-US" sz="5400" dirty="0">
              <a:solidFill>
                <a:srgbClr val="CA4B05"/>
              </a:solidFill>
              <a:cs typeface="Arial Black"/>
            </a:endParaRPr>
          </a:p>
        </p:txBody>
      </p:sp>
      <p:sp>
        <p:nvSpPr>
          <p:cNvPr id="3" name="Subtitle 2"/>
          <p:cNvSpPr>
            <a:spLocks noGrp="1"/>
          </p:cNvSpPr>
          <p:nvPr>
            <p:ph type="subTitle" idx="1"/>
          </p:nvPr>
        </p:nvSpPr>
        <p:spPr>
          <a:xfrm>
            <a:off x="1854200" y="5532061"/>
            <a:ext cx="5446713" cy="851647"/>
          </a:xfrm>
        </p:spPr>
        <p:txBody>
          <a:bodyPr/>
          <a:lstStyle/>
          <a:p>
            <a:r>
              <a:rPr lang="en-US" dirty="0" smtClean="0">
                <a:solidFill>
                  <a:srgbClr val="CA4B05"/>
                </a:solidFill>
              </a:rPr>
              <a:t>[</a:t>
            </a:r>
            <a:r>
              <a:rPr lang="en-US" i="1" dirty="0" smtClean="0">
                <a:solidFill>
                  <a:srgbClr val="CA4B05"/>
                </a:solidFill>
              </a:rPr>
              <a:t>Your Company Name</a:t>
            </a:r>
            <a:r>
              <a:rPr lang="en-US" dirty="0" smtClean="0">
                <a:solidFill>
                  <a:srgbClr val="CA4B05"/>
                </a:solidFill>
              </a:rPr>
              <a:t>]</a:t>
            </a:r>
          </a:p>
          <a:p>
            <a:r>
              <a:rPr lang="en-US" dirty="0" smtClean="0">
                <a:solidFill>
                  <a:srgbClr val="CA4B05"/>
                </a:solidFill>
              </a:rPr>
              <a:t>[</a:t>
            </a:r>
            <a:r>
              <a:rPr lang="en-US" i="1" dirty="0" smtClean="0">
                <a:solidFill>
                  <a:srgbClr val="CA4B05"/>
                </a:solidFill>
              </a:rPr>
              <a:t>Year</a:t>
            </a:r>
            <a:r>
              <a:rPr lang="en-US" dirty="0" smtClean="0">
                <a:solidFill>
                  <a:srgbClr val="CA4B05"/>
                </a:solidFill>
              </a:rPr>
              <a:t>]</a:t>
            </a:r>
            <a:endParaRPr lang="en-US" dirty="0">
              <a:solidFill>
                <a:srgbClr val="CA4B05"/>
              </a:solidFill>
            </a:endParaRPr>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solidFill>
                  <a:srgbClr val="CA4B05"/>
                </a:solidFill>
              </a:rPr>
              <a:t>[</a:t>
            </a:r>
            <a:r>
              <a:rPr lang="en-US" sz="3200" i="1" dirty="0" smtClean="0">
                <a:solidFill>
                  <a:srgbClr val="CA4B05"/>
                </a:solidFill>
              </a:rPr>
              <a:t>Company Logo</a:t>
            </a:r>
            <a:r>
              <a:rPr lang="en-US" sz="3200" dirty="0" smtClean="0">
                <a:solidFill>
                  <a:srgbClr val="CA4B05"/>
                </a:solidFill>
              </a:rPr>
              <a:t>]</a:t>
            </a:r>
            <a:endParaRPr lang="en-US" sz="3200" dirty="0">
              <a:solidFill>
                <a:srgbClr val="CA4B05"/>
              </a:solidFill>
            </a:endParaRPr>
          </a:p>
        </p:txBody>
      </p:sp>
    </p:spTree>
    <p:extLst>
      <p:ext uri="{BB962C8B-B14F-4D97-AF65-F5344CB8AC3E}">
        <p14:creationId xmlns:p14="http://schemas.microsoft.com/office/powerpoint/2010/main" val="1193938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A4B05"/>
                </a:solidFill>
                <a:latin typeface="+mj-lt"/>
              </a:rPr>
              <a:t>What Is Quality?</a:t>
            </a:r>
            <a:endParaRPr lang="en-US" dirty="0">
              <a:solidFill>
                <a:srgbClr val="CA4B05"/>
              </a:solidFill>
              <a:latin typeface="+mj-lt"/>
            </a:endParaRPr>
          </a:p>
        </p:txBody>
      </p:sp>
      <p:sp>
        <p:nvSpPr>
          <p:cNvPr id="3" name="Content Placeholder 2"/>
          <p:cNvSpPr>
            <a:spLocks noGrp="1"/>
          </p:cNvSpPr>
          <p:nvPr>
            <p:ph idx="1"/>
          </p:nvPr>
        </p:nvSpPr>
        <p:spPr>
          <a:xfrm>
            <a:off x="792162" y="1837015"/>
            <a:ext cx="7570787" cy="4551002"/>
          </a:xfrm>
        </p:spPr>
        <p:txBody>
          <a:bodyPr/>
          <a:lstStyle/>
          <a:p>
            <a:r>
              <a:rPr lang="en-US" dirty="0"/>
              <a:t>Quality is the degree to which something meets or exceeds certain standards</a:t>
            </a:r>
          </a:p>
          <a:p>
            <a:r>
              <a:rPr lang="en-US" dirty="0"/>
              <a:t>A business builds a positive reputation for reliability when it ensures a consistent level of quality in its products or services. </a:t>
            </a:r>
          </a:p>
          <a:p>
            <a:r>
              <a:rPr lang="en-US" dirty="0"/>
              <a:t>It builds consumer trust and confidence in the business, and it helps the business compete with others in the same market</a:t>
            </a:r>
            <a:r>
              <a:rPr lang="en-US" dirty="0" smtClean="0"/>
              <a:t>.</a:t>
            </a:r>
            <a:endParaRPr lang="en-US" dirty="0"/>
          </a:p>
        </p:txBody>
      </p:sp>
    </p:spTree>
    <p:extLst>
      <p:ext uri="{BB962C8B-B14F-4D97-AF65-F5344CB8AC3E}">
        <p14:creationId xmlns:p14="http://schemas.microsoft.com/office/powerpoint/2010/main" val="785371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A4B05"/>
                </a:solidFill>
                <a:latin typeface="+mj-lt"/>
              </a:rPr>
              <a:t>Quality Management</a:t>
            </a:r>
            <a:endParaRPr lang="en-US" dirty="0">
              <a:solidFill>
                <a:srgbClr val="CA4B05"/>
              </a:solidFill>
              <a:latin typeface="+mj-lt"/>
            </a:endParaRPr>
          </a:p>
        </p:txBody>
      </p:sp>
      <p:sp>
        <p:nvSpPr>
          <p:cNvPr id="3" name="Content Placeholder 2"/>
          <p:cNvSpPr>
            <a:spLocks noGrp="1"/>
          </p:cNvSpPr>
          <p:nvPr>
            <p:ph idx="1"/>
          </p:nvPr>
        </p:nvSpPr>
        <p:spPr>
          <a:xfrm>
            <a:off x="792162" y="2038215"/>
            <a:ext cx="7570787" cy="4289611"/>
          </a:xfrm>
        </p:spPr>
        <p:txBody>
          <a:bodyPr/>
          <a:lstStyle/>
          <a:p>
            <a:r>
              <a:rPr lang="en-US" dirty="0"/>
              <a:t>Quality management is the act of overseeing different activities and tasks within an organization to ensure that products and services offered, as well as the means used to provide them, are consistent. </a:t>
            </a:r>
            <a:endParaRPr lang="en-US" dirty="0" smtClean="0"/>
          </a:p>
          <a:p>
            <a:r>
              <a:rPr lang="en-US" dirty="0" smtClean="0"/>
              <a:t>It </a:t>
            </a:r>
            <a:r>
              <a:rPr lang="en-US" dirty="0"/>
              <a:t>helps to achieve and maintain a desired level of quality within the organization.</a:t>
            </a:r>
          </a:p>
          <a:p>
            <a:endParaRPr lang="en-US" dirty="0"/>
          </a:p>
        </p:txBody>
      </p:sp>
    </p:spTree>
    <p:extLst>
      <p:ext uri="{BB962C8B-B14F-4D97-AF65-F5344CB8AC3E}">
        <p14:creationId xmlns:p14="http://schemas.microsoft.com/office/powerpoint/2010/main" val="2247328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A4B05"/>
                </a:solidFill>
                <a:latin typeface="+mj-lt"/>
              </a:rPr>
              <a:t>Root Cause Analysis</a:t>
            </a:r>
            <a:endParaRPr lang="en-US" dirty="0">
              <a:solidFill>
                <a:srgbClr val="CA4B05"/>
              </a:solidFill>
              <a:latin typeface="+mj-lt"/>
            </a:endParaRPr>
          </a:p>
        </p:txBody>
      </p:sp>
      <p:sp>
        <p:nvSpPr>
          <p:cNvPr id="3" name="Content Placeholder 2"/>
          <p:cNvSpPr>
            <a:spLocks noGrp="1"/>
          </p:cNvSpPr>
          <p:nvPr>
            <p:ph idx="1"/>
          </p:nvPr>
        </p:nvSpPr>
        <p:spPr>
          <a:xfrm>
            <a:off x="792162" y="1761565"/>
            <a:ext cx="7570787" cy="4651600"/>
          </a:xfrm>
        </p:spPr>
        <p:txBody>
          <a:bodyPr>
            <a:normAutofit fontScale="92500" lnSpcReduction="20000"/>
          </a:bodyPr>
          <a:lstStyle/>
          <a:p>
            <a:r>
              <a:rPr lang="en-US" dirty="0"/>
              <a:t>As it says, root cause analysis is the process of seeking out and analyzing the fundamental “root” cause of an issue, risk, or hazard in the company.  By figuring out the origin of the problem, you can resolve the problem rather than continuing to make temporary and superficial patches on the problem.</a:t>
            </a:r>
          </a:p>
          <a:p>
            <a:r>
              <a:rPr lang="en-US" dirty="0"/>
              <a:t>Root cause analysis can be traced to the broader field of total quality management (TQM).</a:t>
            </a:r>
          </a:p>
          <a:p>
            <a:r>
              <a:rPr lang="en-US" dirty="0"/>
              <a:t>Root cause analysis is part of a more general problem-solving process and an integral part of continuous improvement.  </a:t>
            </a:r>
          </a:p>
        </p:txBody>
      </p:sp>
    </p:spTree>
    <p:extLst>
      <p:ext uri="{BB962C8B-B14F-4D97-AF65-F5344CB8AC3E}">
        <p14:creationId xmlns:p14="http://schemas.microsoft.com/office/powerpoint/2010/main" val="232726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A4B05"/>
                </a:solidFill>
                <a:latin typeface="+mj-lt"/>
              </a:rPr>
              <a:t>Quality Measures</a:t>
            </a:r>
            <a:endParaRPr lang="en-US" dirty="0">
              <a:solidFill>
                <a:srgbClr val="CA4B05"/>
              </a:solidFill>
              <a:latin typeface="+mj-lt"/>
            </a:endParaRPr>
          </a:p>
        </p:txBody>
      </p:sp>
      <p:sp>
        <p:nvSpPr>
          <p:cNvPr id="3" name="Content Placeholder 2"/>
          <p:cNvSpPr>
            <a:spLocks noGrp="1"/>
          </p:cNvSpPr>
          <p:nvPr>
            <p:ph idx="1"/>
          </p:nvPr>
        </p:nvSpPr>
        <p:spPr>
          <a:xfrm>
            <a:off x="792162" y="1874740"/>
            <a:ext cx="7570787" cy="4601301"/>
          </a:xfrm>
        </p:spPr>
        <p:txBody>
          <a:bodyPr>
            <a:normAutofit lnSpcReduction="10000"/>
          </a:bodyPr>
          <a:lstStyle/>
          <a:p>
            <a:r>
              <a:rPr lang="en-US" dirty="0"/>
              <a:t>Quality measures are tools that help measure or quantify operational processes, outcomes, employee and customer perceptions, and business structure and systems that are associated with the ability to provide high-quality service and products that relate to one or more quality goals for the company. </a:t>
            </a:r>
            <a:endParaRPr lang="en-US" dirty="0" smtClean="0"/>
          </a:p>
          <a:p>
            <a:r>
              <a:rPr lang="en-US" dirty="0" smtClean="0"/>
              <a:t>These </a:t>
            </a:r>
            <a:r>
              <a:rPr lang="en-US" dirty="0"/>
              <a:t>goals should include: effective, safe, efficient, customer-centered, and timely service.</a:t>
            </a:r>
          </a:p>
          <a:p>
            <a:endParaRPr lang="en-US" dirty="0"/>
          </a:p>
        </p:txBody>
      </p:sp>
    </p:spTree>
    <p:extLst>
      <p:ext uri="{BB962C8B-B14F-4D97-AF65-F5344CB8AC3E}">
        <p14:creationId xmlns:p14="http://schemas.microsoft.com/office/powerpoint/2010/main" val="2121482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A4B05"/>
                </a:solidFill>
                <a:latin typeface="+mj-lt"/>
              </a:rPr>
              <a:t>Quality Control</a:t>
            </a:r>
            <a:endParaRPr lang="en-US" dirty="0">
              <a:solidFill>
                <a:srgbClr val="CA4B05"/>
              </a:solidFill>
              <a:latin typeface="+mj-lt"/>
            </a:endParaRPr>
          </a:p>
        </p:txBody>
      </p:sp>
      <p:sp>
        <p:nvSpPr>
          <p:cNvPr id="3" name="Content Placeholder 2"/>
          <p:cNvSpPr>
            <a:spLocks noGrp="1"/>
          </p:cNvSpPr>
          <p:nvPr>
            <p:ph idx="1"/>
          </p:nvPr>
        </p:nvSpPr>
        <p:spPr/>
        <p:txBody>
          <a:bodyPr/>
          <a:lstStyle/>
          <a:p>
            <a:endParaRPr lang="en-US" dirty="0" smtClean="0"/>
          </a:p>
          <a:p>
            <a:r>
              <a:rPr lang="en-US" dirty="0"/>
              <a:t>Quality</a:t>
            </a:r>
            <a:r>
              <a:rPr lang="en-US" b="1" dirty="0"/>
              <a:t> </a:t>
            </a:r>
            <a:r>
              <a:rPr lang="en-US" dirty="0"/>
              <a:t>control (QC) is a procedure or set of procedures intended to ensure that a manufactured product or performed service adheres to a defined set of criteria and standards, as to meet the expectations of what the service or equipment was intended for. </a:t>
            </a:r>
          </a:p>
        </p:txBody>
      </p:sp>
    </p:spTree>
    <p:extLst>
      <p:ext uri="{BB962C8B-B14F-4D97-AF65-F5344CB8AC3E}">
        <p14:creationId xmlns:p14="http://schemas.microsoft.com/office/powerpoint/2010/main" val="627305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A4B05"/>
                </a:solidFill>
                <a:latin typeface="+mj-lt"/>
              </a:rPr>
              <a:t>Quality Assurance</a:t>
            </a:r>
            <a:endParaRPr lang="en-US" dirty="0">
              <a:solidFill>
                <a:srgbClr val="CA4B05"/>
              </a:solidFill>
              <a:latin typeface="+mj-lt"/>
            </a:endParaRPr>
          </a:p>
        </p:txBody>
      </p:sp>
      <p:sp>
        <p:nvSpPr>
          <p:cNvPr id="3" name="Content Placeholder 2"/>
          <p:cNvSpPr>
            <a:spLocks noGrp="1"/>
          </p:cNvSpPr>
          <p:nvPr>
            <p:ph idx="1"/>
          </p:nvPr>
        </p:nvSpPr>
        <p:spPr>
          <a:xfrm>
            <a:off x="792162" y="1761565"/>
            <a:ext cx="7570787" cy="4764774"/>
          </a:xfrm>
        </p:spPr>
        <p:txBody>
          <a:bodyPr>
            <a:normAutofit fontScale="92500" lnSpcReduction="10000"/>
          </a:bodyPr>
          <a:lstStyle/>
          <a:p>
            <a:r>
              <a:rPr lang="en-US" dirty="0" smtClean="0"/>
              <a:t>Quality </a:t>
            </a:r>
            <a:r>
              <a:rPr lang="en-US" dirty="0"/>
              <a:t>assurance is a form of audit taken after a policy or procedure is implemented to determine if it has met the standards it was intended for.  </a:t>
            </a:r>
            <a:endParaRPr lang="en-US" dirty="0" smtClean="0"/>
          </a:p>
          <a:p>
            <a:r>
              <a:rPr lang="en-US" dirty="0" smtClean="0"/>
              <a:t>The </a:t>
            </a:r>
            <a:r>
              <a:rPr lang="en-US" dirty="0"/>
              <a:t>key point here is QA is an ”after something happens” process</a:t>
            </a:r>
            <a:r>
              <a:rPr lang="en-US" dirty="0" smtClean="0"/>
              <a:t>.</a:t>
            </a:r>
          </a:p>
          <a:p>
            <a:r>
              <a:rPr lang="en-US" dirty="0"/>
              <a:t>Quality assurance methods focus on establishing good processes to produce products with the quality already built-in, rather than going through an unmonitored production process and trying to “inspect the quality” of a product that’s already been finished</a:t>
            </a:r>
            <a:r>
              <a:rPr lang="en-US" dirty="0" smtClean="0"/>
              <a:t>.</a:t>
            </a:r>
            <a:endParaRPr lang="en-US" dirty="0"/>
          </a:p>
          <a:p>
            <a:endParaRPr lang="en-US" dirty="0"/>
          </a:p>
        </p:txBody>
      </p:sp>
    </p:spTree>
    <p:extLst>
      <p:ext uri="{BB962C8B-B14F-4D97-AF65-F5344CB8AC3E}">
        <p14:creationId xmlns:p14="http://schemas.microsoft.com/office/powerpoint/2010/main" val="416941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A4B05"/>
                </a:solidFill>
                <a:latin typeface="+mj-lt"/>
              </a:rPr>
              <a:t>QC </a:t>
            </a:r>
            <a:r>
              <a:rPr lang="en-US" dirty="0" err="1" smtClean="0">
                <a:solidFill>
                  <a:srgbClr val="CA4B05"/>
                </a:solidFill>
                <a:latin typeface="+mj-lt"/>
              </a:rPr>
              <a:t>vs</a:t>
            </a:r>
            <a:r>
              <a:rPr lang="en-US" dirty="0" smtClean="0">
                <a:solidFill>
                  <a:srgbClr val="CA4B05"/>
                </a:solidFill>
                <a:latin typeface="+mj-lt"/>
              </a:rPr>
              <a:t> QA</a:t>
            </a:r>
            <a:endParaRPr lang="en-US" dirty="0">
              <a:solidFill>
                <a:srgbClr val="CA4B05"/>
              </a:solidFill>
              <a:latin typeface="+mj-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81539095"/>
              </p:ext>
            </p:extLst>
          </p:nvPr>
        </p:nvGraphicFramePr>
        <p:xfrm>
          <a:off x="792161" y="2062270"/>
          <a:ext cx="7570788" cy="4202705"/>
        </p:xfrm>
        <a:graphic>
          <a:graphicData uri="http://schemas.openxmlformats.org/drawingml/2006/table">
            <a:tbl>
              <a:tblPr firstRow="1" bandRow="1">
                <a:tableStyleId>{21E4AEA4-8DFA-4A89-87EB-49C32662AFE0}</a:tableStyleId>
              </a:tblPr>
              <a:tblGrid>
                <a:gridCol w="3785394"/>
                <a:gridCol w="3785394"/>
              </a:tblGrid>
              <a:tr h="563291">
                <a:tc>
                  <a:txBody>
                    <a:bodyPr/>
                    <a:lstStyle/>
                    <a:p>
                      <a:pPr marL="0" marR="0" algn="ctr">
                        <a:spcBef>
                          <a:spcPts val="0"/>
                        </a:spcBef>
                        <a:spcAft>
                          <a:spcPts val="0"/>
                        </a:spcAft>
                      </a:pPr>
                      <a:r>
                        <a:rPr lang="en-US" sz="2800" b="1">
                          <a:effectLst/>
                          <a:latin typeface="Cambria"/>
                          <a:ea typeface="ＭＳ 明朝"/>
                          <a:cs typeface="Times New Roman"/>
                        </a:rPr>
                        <a:t>Quality Control</a:t>
                      </a:r>
                      <a:endParaRPr lang="en-US" sz="280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2800" b="1" dirty="0">
                          <a:effectLst/>
                          <a:latin typeface="Cambria"/>
                          <a:ea typeface="ＭＳ 明朝"/>
                          <a:cs typeface="Times New Roman"/>
                        </a:rPr>
                        <a:t>Quality Assurance</a:t>
                      </a:r>
                      <a:endParaRPr lang="en-US" sz="2800" dirty="0">
                        <a:effectLst/>
                        <a:latin typeface="Cambria"/>
                        <a:ea typeface="ＭＳ 明朝"/>
                        <a:cs typeface="Times New Roman"/>
                      </a:endParaRPr>
                    </a:p>
                  </a:txBody>
                  <a:tcPr marL="68580" marR="68580" marT="0" marB="0"/>
                </a:tc>
              </a:tr>
              <a:tr h="563291">
                <a:tc>
                  <a:txBody>
                    <a:bodyPr/>
                    <a:lstStyle/>
                    <a:p>
                      <a:pPr marL="0" marR="0" lvl="0" indent="0">
                        <a:spcBef>
                          <a:spcPts val="0"/>
                        </a:spcBef>
                        <a:spcAft>
                          <a:spcPts val="0"/>
                        </a:spcAft>
                        <a:buFont typeface="Symbol"/>
                        <a:buNone/>
                      </a:pPr>
                      <a:r>
                        <a:rPr lang="en-US" sz="1800">
                          <a:effectLst/>
                          <a:latin typeface="Cambria"/>
                          <a:ea typeface="ＭＳ 明朝"/>
                          <a:cs typeface="Times New Roman"/>
                        </a:rPr>
                        <a:t>A corrective tool</a:t>
                      </a:r>
                    </a:p>
                  </a:txBody>
                  <a:tcPr marL="68580" marR="68580" marT="0" marB="0"/>
                </a:tc>
                <a:tc>
                  <a:txBody>
                    <a:bodyPr/>
                    <a:lstStyle/>
                    <a:p>
                      <a:pPr marL="0" marR="0" lvl="0" indent="0">
                        <a:spcBef>
                          <a:spcPts val="0"/>
                        </a:spcBef>
                        <a:spcAft>
                          <a:spcPts val="0"/>
                        </a:spcAft>
                        <a:buFont typeface="Symbol"/>
                        <a:buNone/>
                      </a:pPr>
                      <a:r>
                        <a:rPr lang="en-US" sz="1800">
                          <a:effectLst/>
                          <a:latin typeface="Cambria"/>
                          <a:ea typeface="ＭＳ 明朝"/>
                          <a:cs typeface="Times New Roman"/>
                        </a:rPr>
                        <a:t>A managing tool</a:t>
                      </a:r>
                    </a:p>
                  </a:txBody>
                  <a:tcPr marL="68580" marR="68580" marT="0" marB="0"/>
                </a:tc>
              </a:tr>
              <a:tr h="563291">
                <a:tc>
                  <a:txBody>
                    <a:bodyPr/>
                    <a:lstStyle/>
                    <a:p>
                      <a:pPr marL="0" marR="0" lvl="0" indent="0">
                        <a:spcBef>
                          <a:spcPts val="0"/>
                        </a:spcBef>
                        <a:spcAft>
                          <a:spcPts val="0"/>
                        </a:spcAft>
                        <a:buFont typeface="Symbol"/>
                        <a:buNone/>
                      </a:pPr>
                      <a:r>
                        <a:rPr lang="en-US" sz="1800">
                          <a:effectLst/>
                          <a:latin typeface="Cambria"/>
                          <a:ea typeface="ＭＳ 明朝"/>
                          <a:cs typeface="Times New Roman"/>
                        </a:rPr>
                        <a:t>An assessment tool</a:t>
                      </a:r>
                    </a:p>
                  </a:txBody>
                  <a:tcPr marL="68580" marR="68580" marT="0" marB="0"/>
                </a:tc>
                <a:tc>
                  <a:txBody>
                    <a:bodyPr/>
                    <a:lstStyle/>
                    <a:p>
                      <a:pPr marL="0" marR="0" lvl="0" indent="0">
                        <a:spcBef>
                          <a:spcPts val="0"/>
                        </a:spcBef>
                        <a:spcAft>
                          <a:spcPts val="0"/>
                        </a:spcAft>
                        <a:buFont typeface="Symbol"/>
                        <a:buNone/>
                      </a:pPr>
                      <a:r>
                        <a:rPr lang="en-US" sz="1800">
                          <a:effectLst/>
                          <a:latin typeface="Cambria"/>
                          <a:ea typeface="ＭＳ 明朝"/>
                          <a:cs typeface="Times New Roman"/>
                        </a:rPr>
                        <a:t>An auditing tool</a:t>
                      </a:r>
                    </a:p>
                  </a:txBody>
                  <a:tcPr marL="68580" marR="68580" marT="0" marB="0"/>
                </a:tc>
              </a:tr>
              <a:tr h="563291">
                <a:tc>
                  <a:txBody>
                    <a:bodyPr/>
                    <a:lstStyle/>
                    <a:p>
                      <a:pPr marL="0" marR="0" lvl="0" indent="0">
                        <a:spcBef>
                          <a:spcPts val="0"/>
                        </a:spcBef>
                        <a:spcAft>
                          <a:spcPts val="0"/>
                        </a:spcAft>
                        <a:buFont typeface="Symbol"/>
                        <a:buNone/>
                      </a:pPr>
                      <a:r>
                        <a:rPr lang="en-US" sz="1800">
                          <a:effectLst/>
                          <a:latin typeface="Cambria"/>
                          <a:ea typeface="ＭＳ 明朝"/>
                          <a:cs typeface="Times New Roman"/>
                        </a:rPr>
                        <a:t>Product oriented</a:t>
                      </a:r>
                    </a:p>
                  </a:txBody>
                  <a:tcPr marL="68580" marR="68580" marT="0" marB="0"/>
                </a:tc>
                <a:tc>
                  <a:txBody>
                    <a:bodyPr/>
                    <a:lstStyle/>
                    <a:p>
                      <a:pPr marL="0" marR="0" lvl="0" indent="0">
                        <a:spcBef>
                          <a:spcPts val="0"/>
                        </a:spcBef>
                        <a:spcAft>
                          <a:spcPts val="0"/>
                        </a:spcAft>
                        <a:buFont typeface="Symbol"/>
                        <a:buNone/>
                      </a:pPr>
                      <a:r>
                        <a:rPr lang="en-US" sz="1800">
                          <a:effectLst/>
                          <a:latin typeface="Cambria"/>
                          <a:ea typeface="ＭＳ 明朝"/>
                          <a:cs typeface="Times New Roman"/>
                        </a:rPr>
                        <a:t>Process oriented</a:t>
                      </a:r>
                    </a:p>
                  </a:txBody>
                  <a:tcPr marL="68580" marR="68580" marT="0" marB="0"/>
                </a:tc>
              </a:tr>
              <a:tr h="563291">
                <a:tc>
                  <a:txBody>
                    <a:bodyPr/>
                    <a:lstStyle/>
                    <a:p>
                      <a:pPr marL="0" marR="0" lvl="0" indent="0">
                        <a:spcBef>
                          <a:spcPts val="0"/>
                        </a:spcBef>
                        <a:spcAft>
                          <a:spcPts val="0"/>
                        </a:spcAft>
                        <a:buFont typeface="Symbol"/>
                        <a:buNone/>
                      </a:pPr>
                      <a:r>
                        <a:rPr lang="en-US" sz="1800">
                          <a:effectLst/>
                          <a:latin typeface="Cambria"/>
                          <a:ea typeface="ＭＳ 明朝"/>
                          <a:cs typeface="Times New Roman"/>
                        </a:rPr>
                        <a:t>Detects defects</a:t>
                      </a:r>
                    </a:p>
                  </a:txBody>
                  <a:tcPr marL="68580" marR="68580" marT="0" marB="0"/>
                </a:tc>
                <a:tc>
                  <a:txBody>
                    <a:bodyPr/>
                    <a:lstStyle/>
                    <a:p>
                      <a:pPr marL="0" marR="0" lvl="0" indent="0">
                        <a:spcBef>
                          <a:spcPts val="0"/>
                        </a:spcBef>
                        <a:spcAft>
                          <a:spcPts val="0"/>
                        </a:spcAft>
                        <a:buFont typeface="Symbol"/>
                        <a:buNone/>
                      </a:pPr>
                      <a:r>
                        <a:rPr lang="en-US" sz="1800">
                          <a:effectLst/>
                          <a:latin typeface="Cambria"/>
                          <a:ea typeface="ＭＳ 明朝"/>
                          <a:cs typeface="Times New Roman"/>
                        </a:rPr>
                        <a:t>Addresses defects</a:t>
                      </a:r>
                    </a:p>
                  </a:txBody>
                  <a:tcPr marL="68580" marR="68580" marT="0" marB="0"/>
                </a:tc>
              </a:tr>
              <a:tr h="563291">
                <a:tc>
                  <a:txBody>
                    <a:bodyPr/>
                    <a:lstStyle/>
                    <a:p>
                      <a:pPr marL="0" marR="0" lvl="0" indent="0">
                        <a:spcBef>
                          <a:spcPts val="0"/>
                        </a:spcBef>
                        <a:spcAft>
                          <a:spcPts val="0"/>
                        </a:spcAft>
                        <a:buFont typeface="Symbol"/>
                        <a:buNone/>
                      </a:pPr>
                      <a:r>
                        <a:rPr lang="en-US" sz="1800">
                          <a:effectLst/>
                          <a:latin typeface="Cambria"/>
                          <a:ea typeface="ＭＳ 明朝"/>
                          <a:cs typeface="Times New Roman"/>
                        </a:rPr>
                        <a:t>Determined by test</a:t>
                      </a:r>
                    </a:p>
                  </a:txBody>
                  <a:tcPr marL="68580" marR="68580" marT="0" marB="0"/>
                </a:tc>
                <a:tc>
                  <a:txBody>
                    <a:bodyPr/>
                    <a:lstStyle/>
                    <a:p>
                      <a:pPr marL="0" marR="0" lvl="0" indent="0">
                        <a:spcBef>
                          <a:spcPts val="0"/>
                        </a:spcBef>
                        <a:spcAft>
                          <a:spcPts val="0"/>
                        </a:spcAft>
                        <a:buFont typeface="Symbol"/>
                        <a:buNone/>
                      </a:pPr>
                      <a:r>
                        <a:rPr lang="en-US" sz="1800">
                          <a:effectLst/>
                          <a:latin typeface="Cambria"/>
                          <a:ea typeface="ＭＳ 明朝"/>
                          <a:cs typeface="Times New Roman"/>
                        </a:rPr>
                        <a:t>Determined by people</a:t>
                      </a:r>
                    </a:p>
                  </a:txBody>
                  <a:tcPr marL="68580" marR="68580" marT="0" marB="0"/>
                </a:tc>
              </a:tr>
              <a:tr h="563291">
                <a:tc>
                  <a:txBody>
                    <a:bodyPr/>
                    <a:lstStyle/>
                    <a:p>
                      <a:pPr marL="0" marR="0" lvl="0" indent="0">
                        <a:spcBef>
                          <a:spcPts val="0"/>
                        </a:spcBef>
                        <a:spcAft>
                          <a:spcPts val="0"/>
                        </a:spcAft>
                        <a:buFont typeface="Symbol"/>
                        <a:buNone/>
                      </a:pPr>
                      <a:r>
                        <a:rPr lang="en-US" sz="1800">
                          <a:effectLst/>
                          <a:latin typeface="Cambria"/>
                          <a:ea typeface="ＭＳ 明朝"/>
                          <a:cs typeface="Times New Roman"/>
                        </a:rPr>
                        <a:t>Performed after product complete to ensure correct functioning</a:t>
                      </a:r>
                    </a:p>
                  </a:txBody>
                  <a:tcPr marL="68580" marR="68580" marT="0" marB="0"/>
                </a:tc>
                <a:tc>
                  <a:txBody>
                    <a:bodyPr/>
                    <a:lstStyle/>
                    <a:p>
                      <a:pPr marL="0" marR="0" lvl="0" indent="0">
                        <a:spcBef>
                          <a:spcPts val="0"/>
                        </a:spcBef>
                        <a:spcAft>
                          <a:spcPts val="0"/>
                        </a:spcAft>
                        <a:buFont typeface="Symbol"/>
                        <a:buNone/>
                      </a:pPr>
                      <a:r>
                        <a:rPr lang="en-US" sz="1800" dirty="0">
                          <a:effectLst/>
                          <a:latin typeface="Cambria"/>
                          <a:ea typeface="ＭＳ 明朝"/>
                          <a:cs typeface="Times New Roman"/>
                        </a:rPr>
                        <a:t>Performed during development of product to ensure product performed as intended</a:t>
                      </a:r>
                    </a:p>
                  </a:txBody>
                  <a:tcPr marL="68580" marR="68580" marT="0" marB="0"/>
                </a:tc>
              </a:tr>
            </a:tbl>
          </a:graphicData>
        </a:graphic>
      </p:graphicFrame>
    </p:spTree>
    <p:extLst>
      <p:ext uri="{BB962C8B-B14F-4D97-AF65-F5344CB8AC3E}">
        <p14:creationId xmlns:p14="http://schemas.microsoft.com/office/powerpoint/2010/main" val="2539343491"/>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fusion">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32</TotalTime>
  <Words>1031</Words>
  <Application>Microsoft Macintosh PowerPoint</Application>
  <PresentationFormat>On-screen Show (4:3)</PresentationFormat>
  <Paragraphs>116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Infusion</vt:lpstr>
      <vt:lpstr>New Employee Orientation</vt:lpstr>
      <vt:lpstr>Quality Management</vt:lpstr>
      <vt:lpstr>What Is Quality?</vt:lpstr>
      <vt:lpstr>Quality Management</vt:lpstr>
      <vt:lpstr>Root Cause Analysis</vt:lpstr>
      <vt:lpstr>Quality Measures</vt:lpstr>
      <vt:lpstr>Quality Control</vt:lpstr>
      <vt:lpstr>Quality Assurance</vt:lpstr>
      <vt:lpstr>QC vs QA</vt:lpstr>
      <vt:lpstr>Quality Improvement</vt:lpstr>
      <vt:lpstr>QA vs QI</vt:lpstr>
      <vt:lpstr>QA vs QI</vt:lpstr>
      <vt:lpstr>Continuous Quality Improvement</vt:lpstr>
      <vt:lpstr>Understanding CQI</vt:lpstr>
      <vt:lpstr>The Benefits of QI</vt:lpstr>
      <vt:lpstr>Quality Culture</vt:lpstr>
      <vt:lpstr>Elements of a Culture of Quality</vt:lpstr>
      <vt:lpstr>Contact </vt:lpstr>
    </vt:vector>
  </TitlesOfParts>
  <Company>Another Way Holdings,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Employee Orientation</dc:title>
  <dc:creator>David Memmoli</dc:creator>
  <cp:lastModifiedBy>David Memmoli</cp:lastModifiedBy>
  <cp:revision>5</cp:revision>
  <dcterms:created xsi:type="dcterms:W3CDTF">2020-08-17T16:07:35Z</dcterms:created>
  <dcterms:modified xsi:type="dcterms:W3CDTF">2020-08-17T16:39:36Z</dcterms:modified>
</cp:coreProperties>
</file>