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1" d="100"/>
          <a:sy n="101" d="100"/>
        </p:scale>
        <p:origin x="-38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E30E2307-1E40-4E12-8716-25BFDA8E7013}" type="datetime1">
              <a:rPr lang="en-US" smtClean="0"/>
              <a:pPr/>
              <a:t>8/17/20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8/17/20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9D1D110F-3F4E-48D9-B8AA-5D0E825AFDBA}" type="datetime1">
              <a:rPr lang="en-US" smtClean="0"/>
              <a:pPr/>
              <a:t>8/17/20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5CFCF5A-EA79-452C-A52C-1A2668C2E7DF}" type="datetime1">
              <a:rPr lang="en-US" smtClean="0"/>
              <a:pPr/>
              <a:t>8/17/20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E5C4C28-BD4B-4892-9A2D-6E19BD753A9A}" type="datetime1">
              <a:rPr lang="en-US" smtClean="0"/>
              <a:pPr/>
              <a:t>8/17/20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1FD9D02-426E-46C9-9EE9-0DE1EF8B2838}" type="datetime1">
              <a:rPr lang="en-US" smtClean="0"/>
              <a:pPr/>
              <a:t>8/17/20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9D1D110F-3F4E-48D9-B8AA-5D0E825AFDBA}" type="datetime1">
              <a:rPr lang="en-US" smtClean="0"/>
              <a:pPr/>
              <a:t>8/17/20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dirty="0"/>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8/17/20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1FAA6B6-10E5-4810-BC9F-DA72D8452E73}" type="datetime1">
              <a:rPr lang="en-US" smtClean="0"/>
              <a:pPr/>
              <a:t>8/17/20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D18D072-EF12-4AA2-BD71-ABC68B06D0E2}" type="datetime1">
              <a:rPr lang="en-US" smtClean="0"/>
              <a:pPr/>
              <a:t>8/17/20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8CDBF60-6CC3-4B74-A60D-3486985E4346}" type="datetime1">
              <a:rPr lang="en-US" smtClean="0"/>
              <a:pPr/>
              <a:t>8/17/20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22714818-984F-4759-BF72-A33BDC1963BD}" type="datetime1">
              <a:rPr lang="en-US" smtClean="0"/>
              <a:pPr/>
              <a:t>8/17/20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7E191-5F94-4FC1-B823-BD7CABF7FA06}" type="datetime1">
              <a:rPr lang="en-US" smtClean="0"/>
              <a:pPr/>
              <a:t>8/17/20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687D7A59-36E2-48B9-B146-C1E59501F6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9D1D110F-3F4E-48D9-B8AA-5D0E825AFDBA}" type="datetime1">
              <a:rPr lang="en-US" smtClean="0"/>
              <a:pPr/>
              <a:t>8/17/20</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687D7A59-36E2-48B9-B146-C1E59501F63F}" type="slidenum">
              <a:rPr lang="en-US" smtClean="0"/>
              <a:pPr/>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Lst>
  <p:hf sldNum="0" hdr="0" ftr="0" dt="0"/>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025015"/>
            <a:ext cx="5446713" cy="2766491"/>
          </a:xfrm>
        </p:spPr>
        <p:txBody>
          <a:bodyPr/>
          <a:lstStyle/>
          <a:p>
            <a:r>
              <a:rPr lang="en-US" sz="4800" dirty="0" smtClean="0">
                <a:solidFill>
                  <a:srgbClr val="1F497D"/>
                </a:solidFill>
                <a:latin typeface="Arial Black"/>
                <a:cs typeface="Arial Black"/>
              </a:rPr>
              <a:t>New Employee Orientation</a:t>
            </a:r>
            <a:endParaRPr lang="en-US" sz="4800" dirty="0">
              <a:solidFill>
                <a:srgbClr val="1F497D"/>
              </a:solidFill>
              <a:latin typeface="Arial Black"/>
              <a:cs typeface="Arial Black"/>
            </a:endParaRPr>
          </a:p>
        </p:txBody>
      </p:sp>
      <p:sp>
        <p:nvSpPr>
          <p:cNvPr id="3" name="Subtitle 2"/>
          <p:cNvSpPr>
            <a:spLocks noGrp="1"/>
          </p:cNvSpPr>
          <p:nvPr>
            <p:ph type="subTitle" idx="1"/>
          </p:nvPr>
        </p:nvSpPr>
        <p:spPr>
          <a:xfrm>
            <a:off x="1854200" y="5846116"/>
            <a:ext cx="5446713" cy="851647"/>
          </a:xfrm>
        </p:spPr>
        <p:txBody>
          <a:bodyPr/>
          <a:lstStyle/>
          <a:p>
            <a:r>
              <a:rPr lang="en-US" dirty="0" smtClean="0">
                <a:solidFill>
                  <a:srgbClr val="1F497D"/>
                </a:solidFill>
              </a:rPr>
              <a:t>[</a:t>
            </a:r>
            <a:r>
              <a:rPr lang="en-US" i="1" dirty="0" smtClean="0">
                <a:solidFill>
                  <a:srgbClr val="1F497D"/>
                </a:solidFill>
              </a:rPr>
              <a:t>Your Company Name</a:t>
            </a:r>
            <a:r>
              <a:rPr lang="en-US" dirty="0" smtClean="0">
                <a:solidFill>
                  <a:srgbClr val="1F497D"/>
                </a:solidFill>
              </a:rPr>
              <a:t>]</a:t>
            </a:r>
          </a:p>
          <a:p>
            <a:r>
              <a:rPr lang="en-US" dirty="0" smtClean="0">
                <a:solidFill>
                  <a:srgbClr val="1F497D"/>
                </a:solidFill>
              </a:rPr>
              <a:t>[</a:t>
            </a:r>
            <a:r>
              <a:rPr lang="en-US" i="1" dirty="0" smtClean="0">
                <a:solidFill>
                  <a:srgbClr val="1F497D"/>
                </a:solidFill>
              </a:rPr>
              <a:t>Year</a:t>
            </a:r>
            <a:r>
              <a:rPr lang="en-US" dirty="0" smtClean="0">
                <a:solidFill>
                  <a:srgbClr val="1F497D"/>
                </a:solidFill>
              </a:rPr>
              <a:t>]</a:t>
            </a:r>
            <a:endParaRPr lang="en-US" dirty="0">
              <a:solidFill>
                <a:srgbClr val="1F497D"/>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chemeClr val="tx2"/>
                </a:solidFill>
              </a:rPr>
              <a:t>[</a:t>
            </a:r>
            <a:r>
              <a:rPr lang="en-US" sz="3200" i="1" dirty="0" smtClean="0">
                <a:solidFill>
                  <a:schemeClr val="tx2"/>
                </a:solidFill>
              </a:rPr>
              <a:t>Company Logo</a:t>
            </a:r>
            <a:r>
              <a:rPr lang="en-US" sz="3200" dirty="0" smtClean="0">
                <a:solidFill>
                  <a:schemeClr val="tx2"/>
                </a:solidFill>
              </a:rPr>
              <a:t>]</a:t>
            </a:r>
            <a:endParaRPr lang="en-US" sz="3200" dirty="0">
              <a:solidFill>
                <a:schemeClr val="tx2"/>
              </a:solidFill>
            </a:endParaRPr>
          </a:p>
        </p:txBody>
      </p:sp>
    </p:spTree>
    <p:extLst>
      <p:ext uri="{BB962C8B-B14F-4D97-AF65-F5344CB8AC3E}">
        <p14:creationId xmlns:p14="http://schemas.microsoft.com/office/powerpoint/2010/main" val="4278531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Fires</a:t>
            </a:r>
            <a:endParaRPr lang="en-US" dirty="0"/>
          </a:p>
        </p:txBody>
      </p:sp>
      <p:sp>
        <p:nvSpPr>
          <p:cNvPr id="3" name="Content Placeholder 2"/>
          <p:cNvSpPr>
            <a:spLocks noGrp="1"/>
          </p:cNvSpPr>
          <p:nvPr>
            <p:ph idx="1"/>
          </p:nvPr>
        </p:nvSpPr>
        <p:spPr>
          <a:xfrm>
            <a:off x="792162" y="1761565"/>
            <a:ext cx="7570787" cy="4789923"/>
          </a:xfrm>
        </p:spPr>
        <p:txBody>
          <a:bodyPr>
            <a:normAutofit fontScale="85000" lnSpcReduction="20000"/>
          </a:bodyPr>
          <a:lstStyle/>
          <a:p>
            <a:pPr lvl="0"/>
            <a:r>
              <a:rPr lang="en-US" b="1" dirty="0"/>
              <a:t>Class A</a:t>
            </a:r>
            <a:r>
              <a:rPr lang="en-US" dirty="0"/>
              <a:t> – Ordinary combustible materials, wood, paper, etc. Treat with water (cooling) or dry chemicals (coating).</a:t>
            </a:r>
            <a:endParaRPr lang="en-US" dirty="0"/>
          </a:p>
          <a:p>
            <a:pPr lvl="0"/>
            <a:r>
              <a:rPr lang="en-US" b="1" dirty="0"/>
              <a:t>Class B</a:t>
            </a:r>
            <a:r>
              <a:rPr lang="en-US" dirty="0"/>
              <a:t> – Flammable liquids, gases, and greases. Treat by excluding air with carbon dioxide, etc. Respirators may be required if the firefighters’ fresh air supply is threatened.</a:t>
            </a:r>
            <a:endParaRPr lang="en-US" dirty="0"/>
          </a:p>
          <a:p>
            <a:pPr lvl="0"/>
            <a:r>
              <a:rPr lang="en-US" b="1" dirty="0"/>
              <a:t>Class C</a:t>
            </a:r>
            <a:r>
              <a:rPr lang="en-US" dirty="0"/>
              <a:t> – Electrical fires. Treat with nonconductive extinguishing agent.</a:t>
            </a:r>
            <a:endParaRPr lang="en-US" dirty="0"/>
          </a:p>
          <a:p>
            <a:pPr lvl="0"/>
            <a:r>
              <a:rPr lang="en-US" b="1" dirty="0"/>
              <a:t>Class D</a:t>
            </a:r>
            <a:r>
              <a:rPr lang="en-US" dirty="0"/>
              <a:t> – Combustible and reactive metals such as magnesium. Treat with non-reactive heat-absorbing extinguishing medium</a:t>
            </a:r>
            <a:r>
              <a:rPr lang="en-US" dirty="0" smtClean="0"/>
              <a:t>.</a:t>
            </a:r>
            <a:endParaRPr lang="en-US" dirty="0"/>
          </a:p>
        </p:txBody>
      </p:sp>
    </p:spTree>
    <p:extLst>
      <p:ext uri="{BB962C8B-B14F-4D97-AF65-F5344CB8AC3E}">
        <p14:creationId xmlns:p14="http://schemas.microsoft.com/office/powerpoint/2010/main" val="3250786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Extinguishers</a:t>
            </a:r>
            <a:endParaRPr lang="en-US" dirty="0"/>
          </a:p>
        </p:txBody>
      </p:sp>
      <p:sp>
        <p:nvSpPr>
          <p:cNvPr id="3" name="Content Placeholder 2"/>
          <p:cNvSpPr>
            <a:spLocks noGrp="1"/>
          </p:cNvSpPr>
          <p:nvPr>
            <p:ph idx="1"/>
          </p:nvPr>
        </p:nvSpPr>
        <p:spPr>
          <a:xfrm>
            <a:off x="339482" y="1761565"/>
            <a:ext cx="8023467" cy="4289611"/>
          </a:xfrm>
        </p:spPr>
        <p:txBody>
          <a:bodyPr/>
          <a:lstStyle/>
          <a:p>
            <a:pPr marL="0" indent="0">
              <a:buNone/>
            </a:pPr>
            <a:r>
              <a:rPr lang="en-US" dirty="0"/>
              <a:t>Each type of </a:t>
            </a:r>
            <a:r>
              <a:rPr lang="en-US" dirty="0" smtClean="0"/>
              <a:t>fire</a:t>
            </a:r>
          </a:p>
          <a:p>
            <a:pPr marL="0" indent="0">
              <a:buNone/>
            </a:pPr>
            <a:r>
              <a:rPr lang="en-US" dirty="0" smtClean="0"/>
              <a:t>uses </a:t>
            </a:r>
            <a:r>
              <a:rPr lang="en-US" dirty="0"/>
              <a:t>an associated </a:t>
            </a:r>
            <a:endParaRPr lang="en-US" dirty="0" smtClean="0"/>
          </a:p>
          <a:p>
            <a:pPr marL="0" indent="0">
              <a:buNone/>
            </a:pPr>
            <a:r>
              <a:rPr lang="en-US" dirty="0" smtClean="0"/>
              <a:t>type </a:t>
            </a:r>
            <a:r>
              <a:rPr lang="en-US" dirty="0"/>
              <a:t>of fire extinguisher.</a:t>
            </a:r>
          </a:p>
          <a:p>
            <a:endParaRPr lang="en-US" dirty="0"/>
          </a:p>
        </p:txBody>
      </p:sp>
      <p:pic>
        <p:nvPicPr>
          <p:cNvPr id="4" name="Picture 3"/>
          <p:cNvPicPr>
            <a:picLocks noChangeAspect="1"/>
          </p:cNvPicPr>
          <p:nvPr/>
        </p:nvPicPr>
        <p:blipFill>
          <a:blip r:embed="rId2"/>
          <a:stretch>
            <a:fillRect/>
          </a:stretch>
        </p:blipFill>
        <p:spPr>
          <a:xfrm>
            <a:off x="4599757" y="1481556"/>
            <a:ext cx="4106333" cy="5242419"/>
          </a:xfrm>
          <a:prstGeom prst="rect">
            <a:avLst/>
          </a:prstGeom>
        </p:spPr>
      </p:pic>
    </p:spTree>
    <p:extLst>
      <p:ext uri="{BB962C8B-B14F-4D97-AF65-F5344CB8AC3E}">
        <p14:creationId xmlns:p14="http://schemas.microsoft.com/office/powerpoint/2010/main" val="1859517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a:t>
            </a:r>
            <a:endParaRPr lang="en-US" dirty="0"/>
          </a:p>
        </p:txBody>
      </p:sp>
      <p:sp>
        <p:nvSpPr>
          <p:cNvPr id="3" name="Content Placeholder 2"/>
          <p:cNvSpPr>
            <a:spLocks noGrp="1"/>
          </p:cNvSpPr>
          <p:nvPr>
            <p:ph idx="1"/>
          </p:nvPr>
        </p:nvSpPr>
        <p:spPr>
          <a:xfrm>
            <a:off x="792162" y="1761565"/>
            <a:ext cx="7570787" cy="4676750"/>
          </a:xfrm>
        </p:spPr>
        <p:txBody>
          <a:bodyPr>
            <a:normAutofit lnSpcReduction="10000"/>
          </a:bodyPr>
          <a:lstStyle/>
          <a:p>
            <a:r>
              <a:rPr lang="en-US" dirty="0"/>
              <a:t>When responding to a fire there are two major procedures that have become standard.  The first is PASS:</a:t>
            </a:r>
          </a:p>
          <a:p>
            <a:pPr lvl="0"/>
            <a:r>
              <a:rPr lang="en-US" dirty="0"/>
              <a:t>P – </a:t>
            </a:r>
            <a:r>
              <a:rPr lang="en-US" b="1" dirty="0"/>
              <a:t>Pull</a:t>
            </a:r>
            <a:r>
              <a:rPr lang="en-US" dirty="0"/>
              <a:t> the pin on the fire extinguisher</a:t>
            </a:r>
          </a:p>
          <a:p>
            <a:pPr lvl="0"/>
            <a:r>
              <a:rPr lang="en-US" dirty="0"/>
              <a:t>A – </a:t>
            </a:r>
            <a:r>
              <a:rPr lang="en-US" b="1" dirty="0"/>
              <a:t>Aim</a:t>
            </a:r>
            <a:r>
              <a:rPr lang="en-US" dirty="0"/>
              <a:t> the nozzle at the base of the fire</a:t>
            </a:r>
          </a:p>
          <a:p>
            <a:pPr lvl="0"/>
            <a:r>
              <a:rPr lang="en-US" dirty="0"/>
              <a:t>S – </a:t>
            </a:r>
            <a:r>
              <a:rPr lang="en-US" b="1" dirty="0"/>
              <a:t>Squeeze</a:t>
            </a:r>
            <a:r>
              <a:rPr lang="en-US" dirty="0"/>
              <a:t> the trigger</a:t>
            </a:r>
          </a:p>
          <a:p>
            <a:pPr lvl="0"/>
            <a:r>
              <a:rPr lang="en-US" dirty="0"/>
              <a:t>S – </a:t>
            </a:r>
            <a:r>
              <a:rPr lang="en-US" b="1" dirty="0"/>
              <a:t>Sweep</a:t>
            </a:r>
            <a:r>
              <a:rPr lang="en-US" dirty="0"/>
              <a:t> the nozzle back and forth at the base of the fire until </a:t>
            </a:r>
            <a:r>
              <a:rPr lang="en-US" dirty="0" smtClean="0"/>
              <a:t>extinguished</a:t>
            </a:r>
            <a:endParaRPr lang="en-US" dirty="0"/>
          </a:p>
        </p:txBody>
      </p:sp>
    </p:spTree>
    <p:extLst>
      <p:ext uri="{BB962C8B-B14F-4D97-AF65-F5344CB8AC3E}">
        <p14:creationId xmlns:p14="http://schemas.microsoft.com/office/powerpoint/2010/main" val="306658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a:t>
            </a:r>
            <a:endParaRPr lang="en-US" dirty="0"/>
          </a:p>
        </p:txBody>
      </p:sp>
      <p:sp>
        <p:nvSpPr>
          <p:cNvPr id="3" name="Content Placeholder 2"/>
          <p:cNvSpPr>
            <a:spLocks noGrp="1"/>
          </p:cNvSpPr>
          <p:nvPr>
            <p:ph idx="1"/>
          </p:nvPr>
        </p:nvSpPr>
        <p:spPr>
          <a:xfrm>
            <a:off x="792162" y="1761565"/>
            <a:ext cx="7570787" cy="4676750"/>
          </a:xfrm>
        </p:spPr>
        <p:txBody>
          <a:bodyPr>
            <a:normAutofit/>
          </a:bodyPr>
          <a:lstStyle/>
          <a:p>
            <a:pPr lvl="0"/>
            <a:r>
              <a:rPr lang="en-US" dirty="0"/>
              <a:t>R – </a:t>
            </a:r>
            <a:r>
              <a:rPr lang="en-US" b="1" dirty="0"/>
              <a:t>Rescue</a:t>
            </a:r>
            <a:r>
              <a:rPr lang="en-US" dirty="0"/>
              <a:t> any patrons or staff not in immediate danger</a:t>
            </a:r>
          </a:p>
          <a:p>
            <a:pPr lvl="0"/>
            <a:r>
              <a:rPr lang="en-US" dirty="0"/>
              <a:t>A – </a:t>
            </a:r>
            <a:r>
              <a:rPr lang="en-US" b="1" dirty="0"/>
              <a:t>Alarm</a:t>
            </a:r>
            <a:r>
              <a:rPr lang="en-US" dirty="0"/>
              <a:t> should then be pulled to alert others and the fire department</a:t>
            </a:r>
          </a:p>
          <a:p>
            <a:pPr lvl="0"/>
            <a:r>
              <a:rPr lang="en-US" dirty="0"/>
              <a:t>C – </a:t>
            </a:r>
            <a:r>
              <a:rPr lang="en-US" b="1" dirty="0"/>
              <a:t>Confine</a:t>
            </a:r>
            <a:r>
              <a:rPr lang="en-US" dirty="0"/>
              <a:t> the fire as best you can</a:t>
            </a:r>
          </a:p>
          <a:p>
            <a:pPr lvl="0"/>
            <a:r>
              <a:rPr lang="en-US" dirty="0"/>
              <a:t>E – </a:t>
            </a:r>
            <a:r>
              <a:rPr lang="en-US" b="1" dirty="0"/>
              <a:t>Evacuate</a:t>
            </a:r>
            <a:r>
              <a:rPr lang="en-US" dirty="0"/>
              <a:t> yourself and others if the fire is large, if the fire is small and contained you can </a:t>
            </a:r>
            <a:r>
              <a:rPr lang="en-US" b="1" dirty="0"/>
              <a:t>Extinguish</a:t>
            </a:r>
            <a:r>
              <a:rPr lang="en-US" dirty="0"/>
              <a:t> the fire using </a:t>
            </a:r>
            <a:r>
              <a:rPr lang="en-US" b="1" dirty="0"/>
              <a:t>PASS</a:t>
            </a:r>
            <a:r>
              <a:rPr lang="en-US" dirty="0" smtClean="0"/>
              <a:t>.</a:t>
            </a:r>
            <a:endParaRPr lang="en-US" dirty="0"/>
          </a:p>
        </p:txBody>
      </p:sp>
    </p:spTree>
    <p:extLst>
      <p:ext uri="{BB962C8B-B14F-4D97-AF65-F5344CB8AC3E}">
        <p14:creationId xmlns:p14="http://schemas.microsoft.com/office/powerpoint/2010/main" val="4219941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544937"/>
            <a:ext cx="5446713" cy="1367430"/>
          </a:xfrm>
        </p:spPr>
        <p:txBody>
          <a:bodyPr>
            <a:normAutofit/>
          </a:bodyPr>
          <a:lstStyle/>
          <a:p>
            <a:r>
              <a:rPr lang="en-US" sz="4800" dirty="0" smtClean="0">
                <a:solidFill>
                  <a:srgbClr val="1F497D"/>
                </a:solidFill>
              </a:rPr>
              <a:t>Fire Safety</a:t>
            </a:r>
            <a:endParaRPr lang="en-US" sz="4800" dirty="0">
              <a:solidFill>
                <a:srgbClr val="1F497D"/>
              </a:solidFill>
            </a:endParaRPr>
          </a:p>
        </p:txBody>
      </p:sp>
      <p:sp>
        <p:nvSpPr>
          <p:cNvPr id="3" name="Subtitle 2"/>
          <p:cNvSpPr>
            <a:spLocks noGrp="1"/>
          </p:cNvSpPr>
          <p:nvPr>
            <p:ph type="subTitle" idx="1"/>
          </p:nvPr>
        </p:nvSpPr>
        <p:spPr>
          <a:xfrm>
            <a:off x="1854200" y="5532060"/>
            <a:ext cx="5446713" cy="851647"/>
          </a:xfrm>
        </p:spPr>
        <p:txBody>
          <a:bodyPr/>
          <a:lstStyle/>
          <a:p>
            <a:r>
              <a:rPr lang="en-US" dirty="0" smtClean="0">
                <a:solidFill>
                  <a:srgbClr val="1F497D"/>
                </a:solidFill>
              </a:rPr>
              <a:t>[</a:t>
            </a:r>
            <a:r>
              <a:rPr lang="en-US" i="1" dirty="0" smtClean="0">
                <a:solidFill>
                  <a:srgbClr val="1F497D"/>
                </a:solidFill>
              </a:rPr>
              <a:t>Your Company Name</a:t>
            </a:r>
            <a:r>
              <a:rPr lang="en-US" dirty="0" smtClean="0">
                <a:solidFill>
                  <a:srgbClr val="1F497D"/>
                </a:solidFill>
              </a:rPr>
              <a:t>]</a:t>
            </a:r>
          </a:p>
          <a:p>
            <a:r>
              <a:rPr lang="en-US" dirty="0" smtClean="0">
                <a:solidFill>
                  <a:srgbClr val="1F497D"/>
                </a:solidFill>
              </a:rPr>
              <a:t>[</a:t>
            </a:r>
            <a:r>
              <a:rPr lang="en-US" i="1" dirty="0" smtClean="0">
                <a:solidFill>
                  <a:srgbClr val="1F497D"/>
                </a:solidFill>
              </a:rPr>
              <a:t>Year</a:t>
            </a:r>
            <a:r>
              <a:rPr lang="en-US" dirty="0" smtClean="0">
                <a:solidFill>
                  <a:srgbClr val="1F497D"/>
                </a:solidFill>
              </a:rPr>
              <a:t>]</a:t>
            </a:r>
            <a:endParaRPr lang="en-US" dirty="0">
              <a:solidFill>
                <a:srgbClr val="1F497D"/>
              </a:solidFill>
            </a:endParaRPr>
          </a:p>
        </p:txBody>
      </p:sp>
      <p:sp>
        <p:nvSpPr>
          <p:cNvPr id="4" name="TextBox 3"/>
          <p:cNvSpPr txBox="1"/>
          <p:nvPr/>
        </p:nvSpPr>
        <p:spPr>
          <a:xfrm>
            <a:off x="2584597" y="1897767"/>
            <a:ext cx="3767485" cy="584776"/>
          </a:xfrm>
          <a:prstGeom prst="rect">
            <a:avLst/>
          </a:prstGeom>
          <a:noFill/>
        </p:spPr>
        <p:txBody>
          <a:bodyPr wrap="square" rtlCol="0">
            <a:spAutoFit/>
          </a:bodyPr>
          <a:lstStyle/>
          <a:p>
            <a:pPr algn="ctr"/>
            <a:r>
              <a:rPr lang="en-US" sz="3200" dirty="0" smtClean="0">
                <a:solidFill>
                  <a:srgbClr val="1F497D"/>
                </a:solidFill>
              </a:rPr>
              <a:t>[</a:t>
            </a:r>
            <a:r>
              <a:rPr lang="en-US" sz="3200" i="1" dirty="0" smtClean="0">
                <a:solidFill>
                  <a:srgbClr val="1F497D"/>
                </a:solidFill>
              </a:rPr>
              <a:t>Company Logo</a:t>
            </a:r>
            <a:r>
              <a:rPr lang="en-US" sz="3200" dirty="0" smtClean="0">
                <a:solidFill>
                  <a:srgbClr val="1F497D"/>
                </a:solidFill>
              </a:rPr>
              <a:t>]</a:t>
            </a:r>
            <a:endParaRPr lang="en-US" sz="3200" dirty="0">
              <a:solidFill>
                <a:srgbClr val="1F497D"/>
              </a:solidFill>
            </a:endParaRPr>
          </a:p>
        </p:txBody>
      </p:sp>
    </p:spTree>
    <p:extLst>
      <p:ext uri="{BB962C8B-B14F-4D97-AF65-F5344CB8AC3E}">
        <p14:creationId xmlns:p14="http://schemas.microsoft.com/office/powerpoint/2010/main" val="3183373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Fire</a:t>
            </a:r>
            <a:endParaRPr lang="en-US" dirty="0"/>
          </a:p>
        </p:txBody>
      </p:sp>
      <p:sp>
        <p:nvSpPr>
          <p:cNvPr id="3" name="Content Placeholder 2"/>
          <p:cNvSpPr>
            <a:spLocks noGrp="1"/>
          </p:cNvSpPr>
          <p:nvPr>
            <p:ph idx="1"/>
          </p:nvPr>
        </p:nvSpPr>
        <p:spPr>
          <a:xfrm>
            <a:off x="792162" y="1761565"/>
            <a:ext cx="7570787" cy="4714474"/>
          </a:xfrm>
        </p:spPr>
        <p:txBody>
          <a:bodyPr>
            <a:normAutofit fontScale="85000" lnSpcReduction="20000"/>
          </a:bodyPr>
          <a:lstStyle/>
          <a:p>
            <a:pPr lvl="0"/>
            <a:r>
              <a:rPr lang="en-US" dirty="0"/>
              <a:t>A fire needs three elements to exist: oxygen, heat and fuel. </a:t>
            </a:r>
          </a:p>
          <a:p>
            <a:pPr lvl="0"/>
            <a:r>
              <a:rPr lang="en-US" dirty="0"/>
              <a:t>Fuel is anything that will burn when exposed to heat. It can be a solid, liquid or gas. </a:t>
            </a:r>
          </a:p>
          <a:p>
            <a:pPr lvl="0"/>
            <a:r>
              <a:rPr lang="en-US" dirty="0"/>
              <a:t>Fuel sources include paper, wood, oil, grease, chemicals, and flammable liquids. </a:t>
            </a:r>
          </a:p>
          <a:p>
            <a:pPr lvl="0"/>
            <a:r>
              <a:rPr lang="en-US" dirty="0"/>
              <a:t>The leading heat sources that could cause these fuel sources to burn include electricity, cigarettes, cutting and welding, sparks from tools, and friction.</a:t>
            </a:r>
          </a:p>
          <a:p>
            <a:pPr lvl="0"/>
            <a:r>
              <a:rPr lang="en-US" dirty="0"/>
              <a:t>To prevent a fire from occurring, you need to eliminate any of the elements needed for a fire to exist. </a:t>
            </a:r>
          </a:p>
          <a:p>
            <a:endParaRPr lang="en-US" dirty="0"/>
          </a:p>
        </p:txBody>
      </p:sp>
    </p:spTree>
    <p:extLst>
      <p:ext uri="{BB962C8B-B14F-4D97-AF65-F5344CB8AC3E}">
        <p14:creationId xmlns:p14="http://schemas.microsoft.com/office/powerpoint/2010/main" val="2969487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Safety</a:t>
            </a:r>
            <a:endParaRPr lang="en-US" dirty="0"/>
          </a:p>
        </p:txBody>
      </p:sp>
      <p:sp>
        <p:nvSpPr>
          <p:cNvPr id="3" name="Content Placeholder 2"/>
          <p:cNvSpPr>
            <a:spLocks noGrp="1"/>
          </p:cNvSpPr>
          <p:nvPr>
            <p:ph idx="1"/>
          </p:nvPr>
        </p:nvSpPr>
        <p:spPr>
          <a:xfrm>
            <a:off x="792162" y="1761565"/>
            <a:ext cx="7570787" cy="4789923"/>
          </a:xfrm>
        </p:spPr>
        <p:txBody>
          <a:bodyPr>
            <a:normAutofit fontScale="77500" lnSpcReduction="20000"/>
          </a:bodyPr>
          <a:lstStyle/>
          <a:p>
            <a:pPr lvl="0">
              <a:spcBef>
                <a:spcPts val="1200"/>
              </a:spcBef>
            </a:pPr>
            <a:r>
              <a:rPr lang="en-US" dirty="0"/>
              <a:t>Good house keeping can help you to separate the heat sources from fuel sources. </a:t>
            </a:r>
          </a:p>
          <a:p>
            <a:pPr lvl="0">
              <a:spcBef>
                <a:spcPts val="1200"/>
              </a:spcBef>
            </a:pPr>
            <a:r>
              <a:rPr lang="en-US" dirty="0"/>
              <a:t>This is done by </a:t>
            </a:r>
          </a:p>
          <a:p>
            <a:pPr lvl="1">
              <a:spcBef>
                <a:spcPts val="1200"/>
              </a:spcBef>
            </a:pPr>
            <a:r>
              <a:rPr lang="en-US" sz="2800" dirty="0"/>
              <a:t>keeping waste to a minimum</a:t>
            </a:r>
          </a:p>
          <a:p>
            <a:pPr lvl="1">
              <a:spcBef>
                <a:spcPts val="1200"/>
              </a:spcBef>
            </a:pPr>
            <a:r>
              <a:rPr lang="en-US" sz="2800" dirty="0"/>
              <a:t>equipment well maintained</a:t>
            </a:r>
          </a:p>
          <a:p>
            <a:pPr lvl="1">
              <a:spcBef>
                <a:spcPts val="1200"/>
              </a:spcBef>
            </a:pPr>
            <a:r>
              <a:rPr lang="en-US" sz="2800" dirty="0"/>
              <a:t>storage areas organized</a:t>
            </a:r>
          </a:p>
          <a:p>
            <a:pPr lvl="0">
              <a:spcBef>
                <a:spcPts val="1200"/>
              </a:spcBef>
            </a:pPr>
            <a:r>
              <a:rPr lang="en-US" dirty="0"/>
              <a:t>A poorly kept facility increases the chances for a fire and allows a fire to quickly get out of hand. </a:t>
            </a:r>
          </a:p>
          <a:p>
            <a:pPr lvl="0">
              <a:spcBef>
                <a:spcPts val="1200"/>
              </a:spcBef>
            </a:pPr>
            <a:r>
              <a:rPr lang="en-US" dirty="0"/>
              <a:t>Keep all equipment and tools well maintained. </a:t>
            </a:r>
          </a:p>
          <a:p>
            <a:pPr lvl="0">
              <a:spcBef>
                <a:spcPts val="1200"/>
              </a:spcBef>
            </a:pPr>
            <a:r>
              <a:rPr lang="en-US" dirty="0"/>
              <a:t>Keep loose papers and trash neat and organized</a:t>
            </a:r>
          </a:p>
          <a:p>
            <a:pPr lvl="0">
              <a:spcBef>
                <a:spcPts val="1200"/>
              </a:spcBef>
            </a:pPr>
            <a:r>
              <a:rPr lang="en-US" dirty="0"/>
              <a:t>Dust and lint can easily catch fire, keeping the workplace clean and swept is an important fire safety </a:t>
            </a:r>
            <a:r>
              <a:rPr lang="en-US" dirty="0" smtClean="0"/>
              <a:t>measure</a:t>
            </a:r>
            <a:endParaRPr lang="en-US" dirty="0"/>
          </a:p>
        </p:txBody>
      </p:sp>
    </p:spTree>
    <p:extLst>
      <p:ext uri="{BB962C8B-B14F-4D97-AF65-F5344CB8AC3E}">
        <p14:creationId xmlns:p14="http://schemas.microsoft.com/office/powerpoint/2010/main" val="1823462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Flammable </a:t>
            </a:r>
            <a:r>
              <a:rPr lang="en-US" dirty="0"/>
              <a:t>L</a:t>
            </a:r>
            <a:r>
              <a:rPr lang="en-US" dirty="0" smtClean="0"/>
              <a:t>iquids</a:t>
            </a:r>
            <a:endParaRPr lang="en-US" dirty="0"/>
          </a:p>
        </p:txBody>
      </p:sp>
      <p:sp>
        <p:nvSpPr>
          <p:cNvPr id="3" name="Content Placeholder 2"/>
          <p:cNvSpPr>
            <a:spLocks noGrp="1"/>
          </p:cNvSpPr>
          <p:nvPr>
            <p:ph idx="1"/>
          </p:nvPr>
        </p:nvSpPr>
        <p:spPr>
          <a:xfrm>
            <a:off x="792162" y="2277141"/>
            <a:ext cx="7570787" cy="3670760"/>
          </a:xfrm>
        </p:spPr>
        <p:txBody>
          <a:bodyPr>
            <a:normAutofit/>
          </a:bodyPr>
          <a:lstStyle/>
          <a:p>
            <a:r>
              <a:rPr lang="en-US" dirty="0" smtClean="0"/>
              <a:t>Flammable </a:t>
            </a:r>
            <a:r>
              <a:rPr lang="en-US" dirty="0"/>
              <a:t>liquids are used so often in the work environment that they are often taken for granted. Liquids, themselves, do not burn, but they form vapors that do burn</a:t>
            </a:r>
            <a:r>
              <a:rPr lang="en-US" dirty="0" smtClean="0"/>
              <a:t>.</a:t>
            </a:r>
          </a:p>
          <a:p>
            <a:r>
              <a:rPr lang="en-US" dirty="0"/>
              <a:t>Flammable liquids should be stored in approved containers in an isolated area free of other flammable materials.  </a:t>
            </a:r>
          </a:p>
        </p:txBody>
      </p:sp>
    </p:spTree>
    <p:extLst>
      <p:ext uri="{BB962C8B-B14F-4D97-AF65-F5344CB8AC3E}">
        <p14:creationId xmlns:p14="http://schemas.microsoft.com/office/powerpoint/2010/main" val="2852591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Flashpoint</a:t>
            </a:r>
            <a:endParaRPr lang="en-US" dirty="0"/>
          </a:p>
        </p:txBody>
      </p:sp>
      <p:sp>
        <p:nvSpPr>
          <p:cNvPr id="3" name="Content Placeholder 2"/>
          <p:cNvSpPr>
            <a:spLocks noGrp="1"/>
          </p:cNvSpPr>
          <p:nvPr>
            <p:ph idx="1"/>
          </p:nvPr>
        </p:nvSpPr>
        <p:spPr/>
        <p:txBody>
          <a:bodyPr/>
          <a:lstStyle/>
          <a:p>
            <a:endParaRPr lang="en-US" b="1" dirty="0" smtClean="0"/>
          </a:p>
          <a:p>
            <a:r>
              <a:rPr lang="en-US" b="1" dirty="0" smtClean="0"/>
              <a:t>Flashpoint </a:t>
            </a:r>
            <a:r>
              <a:rPr lang="en-US" dirty="0"/>
              <a:t>is the lowest temperature at which the vapor from </a:t>
            </a:r>
            <a:r>
              <a:rPr lang="en-US" dirty="0" smtClean="0"/>
              <a:t>a combustible </a:t>
            </a:r>
            <a:r>
              <a:rPr lang="en-US" dirty="0"/>
              <a:t>liquid </a:t>
            </a:r>
            <a:r>
              <a:rPr lang="en-US" dirty="0" smtClean="0"/>
              <a:t>can </a:t>
            </a:r>
            <a:r>
              <a:rPr lang="en-US" dirty="0"/>
              <a:t>be made to ignite. </a:t>
            </a:r>
            <a:endParaRPr lang="en-US" dirty="0" smtClean="0"/>
          </a:p>
          <a:p>
            <a:r>
              <a:rPr lang="en-US" dirty="0" smtClean="0"/>
              <a:t>The </a:t>
            </a:r>
            <a:r>
              <a:rPr lang="en-US" dirty="0"/>
              <a:t>lower the flashpoint, the more dangerous the liquid. </a:t>
            </a:r>
          </a:p>
          <a:p>
            <a:endParaRPr lang="en-US" dirty="0"/>
          </a:p>
        </p:txBody>
      </p:sp>
    </p:spTree>
    <p:extLst>
      <p:ext uri="{BB962C8B-B14F-4D97-AF65-F5344CB8AC3E}">
        <p14:creationId xmlns:p14="http://schemas.microsoft.com/office/powerpoint/2010/main" val="3403753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Safety Officer</a:t>
            </a:r>
            <a:endParaRPr lang="en-US" dirty="0"/>
          </a:p>
        </p:txBody>
      </p:sp>
      <p:sp>
        <p:nvSpPr>
          <p:cNvPr id="3" name="Content Placeholder 2"/>
          <p:cNvSpPr>
            <a:spLocks noGrp="1"/>
          </p:cNvSpPr>
          <p:nvPr>
            <p:ph idx="1"/>
          </p:nvPr>
        </p:nvSpPr>
        <p:spPr/>
        <p:txBody>
          <a:bodyPr/>
          <a:lstStyle/>
          <a:p>
            <a:endParaRPr lang="en-US" dirty="0" smtClean="0"/>
          </a:p>
          <a:p>
            <a:r>
              <a:rPr lang="en-US" dirty="0" smtClean="0"/>
              <a:t>Every </a:t>
            </a:r>
            <a:r>
              <a:rPr lang="en-US" dirty="0"/>
              <a:t>business should find at least one person to serve as their Fire Safety Officer. Logical candidates include your company’s Office Manager, Facility Manager, Safety Officer, Compliance Officer, or Human Resources Manager.</a:t>
            </a:r>
            <a:endParaRPr lang="en-US" dirty="0"/>
          </a:p>
          <a:p>
            <a:endParaRPr lang="en-US" dirty="0"/>
          </a:p>
        </p:txBody>
      </p:sp>
    </p:spTree>
    <p:extLst>
      <p:ext uri="{BB962C8B-B14F-4D97-AF65-F5344CB8AC3E}">
        <p14:creationId xmlns:p14="http://schemas.microsoft.com/office/powerpoint/2010/main" val="562171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Safety Officer</a:t>
            </a:r>
            <a:endParaRPr lang="en-US" dirty="0"/>
          </a:p>
        </p:txBody>
      </p:sp>
      <p:sp>
        <p:nvSpPr>
          <p:cNvPr id="3" name="Content Placeholder 2"/>
          <p:cNvSpPr>
            <a:spLocks noGrp="1"/>
          </p:cNvSpPr>
          <p:nvPr>
            <p:ph idx="1"/>
          </p:nvPr>
        </p:nvSpPr>
        <p:spPr>
          <a:xfrm>
            <a:off x="792162" y="1736415"/>
            <a:ext cx="7570787" cy="4890522"/>
          </a:xfrm>
        </p:spPr>
        <p:txBody>
          <a:bodyPr>
            <a:normAutofit fontScale="62500" lnSpcReduction="20000"/>
          </a:bodyPr>
          <a:lstStyle/>
          <a:p>
            <a:pPr lvl="0">
              <a:spcBef>
                <a:spcPts val="600"/>
              </a:spcBef>
            </a:pPr>
            <a:r>
              <a:rPr lang="en-US" dirty="0"/>
              <a:t>Assist in implementing and improving effective emergency procedures in your workplace</a:t>
            </a:r>
            <a:endParaRPr lang="en-US" dirty="0"/>
          </a:p>
          <a:p>
            <a:pPr lvl="0">
              <a:spcBef>
                <a:spcPts val="600"/>
              </a:spcBef>
            </a:pPr>
            <a:r>
              <a:rPr lang="en-US" dirty="0"/>
              <a:t>Conduct a thorough walkthrough of your company’s workspace to assess fire hazards</a:t>
            </a:r>
            <a:endParaRPr lang="en-US" dirty="0"/>
          </a:p>
          <a:p>
            <a:pPr lvl="0">
              <a:spcBef>
                <a:spcPts val="600"/>
              </a:spcBef>
            </a:pPr>
            <a:r>
              <a:rPr lang="en-US" dirty="0"/>
              <a:t>Raise awareness (with both leadership and staff) about existing fire hazards</a:t>
            </a:r>
            <a:endParaRPr lang="en-US" dirty="0"/>
          </a:p>
          <a:p>
            <a:pPr lvl="0">
              <a:spcBef>
                <a:spcPts val="600"/>
              </a:spcBef>
            </a:pPr>
            <a:r>
              <a:rPr lang="en-US" dirty="0"/>
              <a:t>Document risk areas and work with leadership to resolve them</a:t>
            </a:r>
            <a:endParaRPr lang="en-US" dirty="0"/>
          </a:p>
          <a:p>
            <a:pPr lvl="0">
              <a:spcBef>
                <a:spcPts val="600"/>
              </a:spcBef>
            </a:pPr>
            <a:r>
              <a:rPr lang="en-US" dirty="0"/>
              <a:t>Help prevent emergencies by evaluating fire risk control measures</a:t>
            </a:r>
            <a:endParaRPr lang="en-US" dirty="0"/>
          </a:p>
          <a:p>
            <a:pPr lvl="0">
              <a:spcBef>
                <a:spcPts val="600"/>
              </a:spcBef>
            </a:pPr>
            <a:r>
              <a:rPr lang="en-US" dirty="0"/>
              <a:t>Educate employees on how to respond to an emergency</a:t>
            </a:r>
            <a:endParaRPr lang="en-US" dirty="0"/>
          </a:p>
          <a:p>
            <a:pPr lvl="0">
              <a:spcBef>
                <a:spcPts val="600"/>
              </a:spcBef>
            </a:pPr>
            <a:r>
              <a:rPr lang="en-US" dirty="0"/>
              <a:t>Plan and execute regular fire drills </a:t>
            </a:r>
            <a:endParaRPr lang="en-US" dirty="0"/>
          </a:p>
          <a:p>
            <a:pPr lvl="0">
              <a:spcBef>
                <a:spcPts val="600"/>
              </a:spcBef>
            </a:pPr>
            <a:r>
              <a:rPr lang="en-US" dirty="0"/>
              <a:t>Continue with routine fire prevention walkthroughs</a:t>
            </a:r>
            <a:endParaRPr lang="en-US" dirty="0"/>
          </a:p>
          <a:p>
            <a:pPr lvl="0">
              <a:spcBef>
                <a:spcPts val="600"/>
              </a:spcBef>
            </a:pPr>
            <a:r>
              <a:rPr lang="en-US" dirty="0"/>
              <a:t>Maintaining accountability of individuals and reporting to leadership</a:t>
            </a:r>
            <a:endParaRPr lang="en-US" dirty="0"/>
          </a:p>
          <a:p>
            <a:pPr lvl="0">
              <a:spcBef>
                <a:spcPts val="600"/>
              </a:spcBef>
            </a:pPr>
            <a:r>
              <a:rPr lang="en-US" dirty="0"/>
              <a:t>Ensuring doors are closed and evacuation routes are clear</a:t>
            </a:r>
            <a:endParaRPr lang="en-US" dirty="0"/>
          </a:p>
          <a:p>
            <a:pPr lvl="0">
              <a:spcBef>
                <a:spcPts val="600"/>
              </a:spcBef>
            </a:pPr>
            <a:r>
              <a:rPr lang="en-US" dirty="0"/>
              <a:t>Assisting mobility-impaired staff</a:t>
            </a:r>
            <a:endParaRPr lang="en-US" dirty="0"/>
          </a:p>
          <a:p>
            <a:pPr lvl="0">
              <a:spcBef>
                <a:spcPts val="600"/>
              </a:spcBef>
            </a:pPr>
            <a:r>
              <a:rPr lang="en-US" dirty="0"/>
              <a:t>Ensuring affected areas are clear and collecting stragglers</a:t>
            </a:r>
            <a:endParaRPr lang="en-US" dirty="0"/>
          </a:p>
          <a:p>
            <a:pPr lvl="0">
              <a:spcBef>
                <a:spcPts val="600"/>
              </a:spcBef>
            </a:pPr>
            <a:r>
              <a:rPr lang="en-US" dirty="0"/>
              <a:t>Test and maintain smoke alarms</a:t>
            </a:r>
            <a:endParaRPr lang="en-US" dirty="0"/>
          </a:p>
          <a:p>
            <a:pPr lvl="0">
              <a:spcBef>
                <a:spcPts val="600"/>
              </a:spcBef>
            </a:pPr>
            <a:r>
              <a:rPr lang="en-US" dirty="0"/>
              <a:t>Coordinate with the Fire Department to test the fire alarm system</a:t>
            </a:r>
            <a:r>
              <a:rPr lang="en-US" dirty="0" smtClean="0"/>
              <a:t>.</a:t>
            </a:r>
            <a:endParaRPr lang="en-US" dirty="0"/>
          </a:p>
        </p:txBody>
      </p:sp>
    </p:spTree>
    <p:extLst>
      <p:ext uri="{BB962C8B-B14F-4D97-AF65-F5344CB8AC3E}">
        <p14:creationId xmlns:p14="http://schemas.microsoft.com/office/powerpoint/2010/main" val="3759709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Responsibility</a:t>
            </a:r>
            <a:endParaRPr lang="en-US" dirty="0"/>
          </a:p>
        </p:txBody>
      </p:sp>
      <p:sp>
        <p:nvSpPr>
          <p:cNvPr id="3" name="Content Placeholder 2"/>
          <p:cNvSpPr>
            <a:spLocks noGrp="1"/>
          </p:cNvSpPr>
          <p:nvPr>
            <p:ph idx="1"/>
          </p:nvPr>
        </p:nvSpPr>
        <p:spPr>
          <a:xfrm>
            <a:off x="792162" y="1950190"/>
            <a:ext cx="7570787" cy="4289611"/>
          </a:xfrm>
        </p:spPr>
        <p:txBody>
          <a:bodyPr>
            <a:normAutofit fontScale="92500" lnSpcReduction="20000"/>
          </a:bodyPr>
          <a:lstStyle/>
          <a:p>
            <a:pPr lvl="0"/>
            <a:r>
              <a:rPr lang="en-US" dirty="0"/>
              <a:t>Know the location of fire alarms</a:t>
            </a:r>
          </a:p>
          <a:p>
            <a:pPr lvl="0"/>
            <a:r>
              <a:rPr lang="en-US" dirty="0"/>
              <a:t>Know the nearest fire station and how to contact them</a:t>
            </a:r>
          </a:p>
          <a:p>
            <a:pPr lvl="0"/>
            <a:r>
              <a:rPr lang="en-US" dirty="0"/>
              <a:t>Know where the fire extinguishers are location</a:t>
            </a:r>
          </a:p>
          <a:p>
            <a:pPr lvl="0"/>
            <a:r>
              <a:rPr lang="en-US" dirty="0"/>
              <a:t>Know how to use a fire extinguisher</a:t>
            </a:r>
          </a:p>
          <a:p>
            <a:pPr lvl="0"/>
            <a:r>
              <a:rPr lang="en-US" dirty="0"/>
              <a:t>Know where the emergency exits are and keep them clear at all times</a:t>
            </a:r>
          </a:p>
          <a:p>
            <a:pPr lvl="0"/>
            <a:r>
              <a:rPr lang="en-US" dirty="0"/>
              <a:t>Know RACE and </a:t>
            </a:r>
            <a:r>
              <a:rPr lang="en-US" dirty="0" smtClean="0"/>
              <a:t>PASS</a:t>
            </a:r>
            <a:endParaRPr lang="en-US" dirty="0"/>
          </a:p>
        </p:txBody>
      </p:sp>
    </p:spTree>
    <p:extLst>
      <p:ext uri="{BB962C8B-B14F-4D97-AF65-F5344CB8AC3E}">
        <p14:creationId xmlns:p14="http://schemas.microsoft.com/office/powerpoint/2010/main" val="3183995878"/>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9</TotalTime>
  <Words>761</Words>
  <Application>Microsoft Macintosh PowerPoint</Application>
  <PresentationFormat>On-screen Show (4:3)</PresentationFormat>
  <Paragraphs>76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Infusion</vt:lpstr>
      <vt:lpstr>New Employee Orientation</vt:lpstr>
      <vt:lpstr>Fire Safety</vt:lpstr>
      <vt:lpstr>Understanding Fire</vt:lpstr>
      <vt:lpstr>Fire Safety</vt:lpstr>
      <vt:lpstr>Flammable Liquids</vt:lpstr>
      <vt:lpstr>Flashpoint</vt:lpstr>
      <vt:lpstr>Fire Safety Officer</vt:lpstr>
      <vt:lpstr>Fire Safety Officer</vt:lpstr>
      <vt:lpstr>Your Responsibility</vt:lpstr>
      <vt:lpstr>Types of Fires</vt:lpstr>
      <vt:lpstr>Fire Extinguishers</vt:lpstr>
      <vt:lpstr>P.A.S.S.</vt:lpstr>
      <vt:lpstr>R.A.C.E.</vt:lpstr>
    </vt:vector>
  </TitlesOfParts>
  <Company>Another Way Holdings,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Employee Orientation</dc:title>
  <dc:creator>David Memmoli</dc:creator>
  <cp:lastModifiedBy>David Memmoli</cp:lastModifiedBy>
  <cp:revision>3</cp:revision>
  <dcterms:created xsi:type="dcterms:W3CDTF">2020-08-17T20:42:27Z</dcterms:created>
  <dcterms:modified xsi:type="dcterms:W3CDTF">2020-08-17T20:51:36Z</dcterms:modified>
</cp:coreProperties>
</file>