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86" autoAdjust="0"/>
  </p:normalViewPr>
  <p:slideViewPr>
    <p:cSldViewPr snapToGrid="0" snapToObjects="1">
      <p:cViewPr varScale="1">
        <p:scale>
          <a:sx n="112" d="100"/>
          <a:sy n="112" d="100"/>
        </p:scale>
        <p:origin x="-1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1F497D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1F497D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[</a:t>
            </a:r>
            <a:r>
              <a:rPr lang="en-US" i="1" dirty="0" smtClean="0">
                <a:solidFill>
                  <a:srgbClr val="1F497D"/>
                </a:solidFill>
              </a:rPr>
              <a:t>Your Company Name</a:t>
            </a:r>
            <a:r>
              <a:rPr lang="en-US" dirty="0" smtClean="0">
                <a:solidFill>
                  <a:srgbClr val="1F497D"/>
                </a:solidFill>
              </a:rPr>
              <a:t>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[</a:t>
            </a:r>
            <a:r>
              <a:rPr lang="en-US" i="1" dirty="0" smtClean="0">
                <a:solidFill>
                  <a:srgbClr val="1F497D"/>
                </a:solidFill>
              </a:rPr>
              <a:t>Year</a:t>
            </a:r>
            <a:r>
              <a:rPr lang="en-US" dirty="0" smtClean="0">
                <a:solidFill>
                  <a:srgbClr val="1F497D"/>
                </a:solidFill>
              </a:rPr>
              <a:t>]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2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69806"/>
            <a:ext cx="7570787" cy="3772464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The two primary hazards associated with flammable and combustible liquids are </a:t>
            </a:r>
            <a:r>
              <a:rPr lang="en-US" i="1" dirty="0">
                <a:solidFill>
                  <a:srgbClr val="1F497D"/>
                </a:solidFill>
              </a:rPr>
              <a:t>explosion</a:t>
            </a:r>
            <a:r>
              <a:rPr lang="en-US" dirty="0">
                <a:solidFill>
                  <a:srgbClr val="1F497D"/>
                </a:solidFill>
              </a:rPr>
              <a:t> and </a:t>
            </a:r>
            <a:r>
              <a:rPr lang="en-US" i="1" dirty="0">
                <a:solidFill>
                  <a:srgbClr val="1F497D"/>
                </a:solidFill>
              </a:rPr>
              <a:t>fire</a:t>
            </a:r>
            <a:endParaRPr lang="en-US" dirty="0">
              <a:solidFill>
                <a:srgbClr val="1F497D"/>
              </a:solidFill>
            </a:endParaRPr>
          </a:p>
          <a:p>
            <a:r>
              <a:rPr lang="en-US" dirty="0">
                <a:solidFill>
                  <a:srgbClr val="1F497D"/>
                </a:solidFill>
              </a:rPr>
              <a:t>Safe handling and storage of flammable liquids requires the use of approved equipment and practices per OSHA </a:t>
            </a:r>
            <a:r>
              <a:rPr lang="en-US" dirty="0" smtClean="0">
                <a:solidFill>
                  <a:srgbClr val="1F497D"/>
                </a:solidFill>
              </a:rPr>
              <a:t>standards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4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Combustion Plan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A good plan for safe use of flammable and combustible liquids contains at least these components: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Control of ignition sources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Proper storage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Fire control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Safe handling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8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Taking Precautions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40945"/>
            <a:ext cx="7570787" cy="464566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Must take adequate precautions to prevent ignition of flammable vapors.  Some sources of ignition include: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Open flames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Smoking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Static electricity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Cutting and welding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Hot surfaces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Electrical and mechanical sparks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Lightning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Space Heaters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Oil </a:t>
            </a:r>
            <a:r>
              <a:rPr lang="en-US" dirty="0" smtClean="0">
                <a:solidFill>
                  <a:srgbClr val="1F497D"/>
                </a:solidFill>
              </a:rPr>
              <a:t>Vats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112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Adequate Ventilation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1F497D"/>
                </a:solidFill>
              </a:rPr>
              <a:t>Always </a:t>
            </a:r>
            <a:r>
              <a:rPr lang="en-US" dirty="0">
                <a:solidFill>
                  <a:srgbClr val="1F497D"/>
                </a:solidFill>
              </a:rPr>
              <a:t>provide adequate ventilation to reduce the potential for ignition of flammable vapors.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62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Storage Fundamentals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77025"/>
            <a:ext cx="7570787" cy="4289611"/>
          </a:xfrm>
        </p:spPr>
        <p:txBody>
          <a:bodyPr/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Identify incompatible chemicals – check the Material Safety Data Sheet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Isolate and separate incompatible materials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Isolate by storing in another area or room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Degree of isolation depends on quantities, chemical properties and packaging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Separate by storing in same area or room, but apart from each </a:t>
            </a:r>
            <a:r>
              <a:rPr lang="en-US" sz="2800" dirty="0" smtClean="0">
                <a:solidFill>
                  <a:srgbClr val="1F497D"/>
                </a:solidFill>
              </a:rPr>
              <a:t>other</a:t>
            </a:r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02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02" y="40341"/>
            <a:ext cx="7803283" cy="1411941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Storing Hazardous Liquids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Storage must not limit the use of exits, stairways, or areas normally used for the safe egress of people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In office occupancies: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Storage prohibited except that which is required for maintenance and operation of equipment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Storage must be in: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closed metal containers inside a storage cabinet, or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safety cans, or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an inside storage </a:t>
            </a:r>
            <a:r>
              <a:rPr lang="en-US" dirty="0" smtClean="0">
                <a:solidFill>
                  <a:srgbClr val="1F497D"/>
                </a:solidFill>
              </a:rPr>
              <a:t>room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71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Safety Cans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45065"/>
            <a:ext cx="7570787" cy="4289611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1F497D"/>
                </a:solidFill>
              </a:rPr>
              <a:t>Safety Cans for Storage and Transfer</a:t>
            </a:r>
            <a:endParaRPr lang="en-US" dirty="0">
              <a:solidFill>
                <a:srgbClr val="1F497D"/>
              </a:solidFill>
            </a:endParaRP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Approved container of not more than 5 gallons capacity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Spring-closing lid and spout cover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Safely relieves internal pressure when exposed to </a:t>
            </a:r>
            <a:r>
              <a:rPr lang="en-US" dirty="0" smtClean="0">
                <a:solidFill>
                  <a:srgbClr val="1F497D"/>
                </a:solidFill>
              </a:rPr>
              <a:t>fire</a:t>
            </a:r>
            <a:endParaRPr lang="en-US" dirty="0">
              <a:solidFill>
                <a:srgbClr val="1F49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52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Flame Arrester Screen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>
              <a:solidFill>
                <a:srgbClr val="1F497D"/>
              </a:solidFill>
            </a:endParaRPr>
          </a:p>
          <a:p>
            <a:pPr lvl="0"/>
            <a:r>
              <a:rPr lang="en-US" dirty="0" smtClean="0">
                <a:solidFill>
                  <a:srgbClr val="1F497D"/>
                </a:solidFill>
              </a:rPr>
              <a:t>Prevents </a:t>
            </a:r>
            <a:r>
              <a:rPr lang="en-US" dirty="0">
                <a:solidFill>
                  <a:srgbClr val="1F497D"/>
                </a:solidFill>
              </a:rPr>
              <a:t>fire flashback into can contents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Double wire-mesh construction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Large surface area provides rapid dissipation of heat from fire so that vapor temperature inside can remains below ignition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17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Storage Cabinets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Not more than 60 gal of Class I and/or Class II liquids, or not more than 120 gal of Class III liquids permitted in a cabinet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Must be conspicuously labeled, “Flammable - Keep Fire Away”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Doors on metal cabinets must have a three-point lock (top, side, and bottom), and the door sill must be raised at least 2 inches above the bottom of the </a:t>
            </a:r>
            <a:r>
              <a:rPr lang="en-US" dirty="0" smtClean="0">
                <a:solidFill>
                  <a:srgbClr val="1F497D"/>
                </a:solidFill>
              </a:rPr>
              <a:t>cabinet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09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Fire Control 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Suitable fire control devices, such as small hose or portable fire extinguishers must be available where flammable or combustible liquids are stored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Open flames and smoking must not be permitted in these storage areas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Materials which react with water must not be stored in the same room with flammable or combustible liquids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4382859"/>
            <a:ext cx="5446713" cy="136743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1F497D"/>
                </a:solidFill>
              </a:rPr>
              <a:t>Hazardous Materials and Waste Standards </a:t>
            </a:r>
            <a:endParaRPr lang="en-US" sz="4800" dirty="0">
              <a:solidFill>
                <a:srgbClr val="1F497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958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[</a:t>
            </a:r>
            <a:r>
              <a:rPr lang="en-US" i="1" dirty="0" smtClean="0">
                <a:solidFill>
                  <a:srgbClr val="1F497D"/>
                </a:solidFill>
              </a:rPr>
              <a:t>Your Company Name</a:t>
            </a:r>
            <a:r>
              <a:rPr lang="en-US" dirty="0" smtClean="0">
                <a:solidFill>
                  <a:srgbClr val="1F497D"/>
                </a:solidFill>
              </a:rPr>
              <a:t>]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[</a:t>
            </a:r>
            <a:r>
              <a:rPr lang="en-US" i="1" dirty="0" smtClean="0">
                <a:solidFill>
                  <a:srgbClr val="1F497D"/>
                </a:solidFill>
              </a:rPr>
              <a:t>Year</a:t>
            </a:r>
            <a:r>
              <a:rPr lang="en-US" dirty="0" smtClean="0">
                <a:solidFill>
                  <a:srgbClr val="1F497D"/>
                </a:solidFill>
              </a:rPr>
              <a:t>]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4597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F497D"/>
                </a:solidFill>
              </a:rPr>
              <a:t>[</a:t>
            </a:r>
            <a:r>
              <a:rPr lang="en-US" sz="3200" i="1" dirty="0" smtClean="0">
                <a:solidFill>
                  <a:srgbClr val="1F497D"/>
                </a:solidFill>
              </a:rPr>
              <a:t>Company Logo</a:t>
            </a:r>
            <a:r>
              <a:rPr lang="en-US" sz="3200" dirty="0" smtClean="0">
                <a:solidFill>
                  <a:srgbClr val="1F497D"/>
                </a:solidFill>
              </a:rPr>
              <a:t>]</a:t>
            </a:r>
            <a:endParaRPr lang="en-US" sz="32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61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Transferring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77025"/>
            <a:ext cx="7570787" cy="428961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Since there is a sizeable risk whenever flammable liquids are handled, OSHA allows only four methods for transferring these materials: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Through a closed piping system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From safety cans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By gravity through an approved self-closing safety faucet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By means of a safety </a:t>
            </a:r>
            <a:r>
              <a:rPr lang="en-US" dirty="0" smtClean="0">
                <a:solidFill>
                  <a:srgbClr val="1F497D"/>
                </a:solidFill>
              </a:rPr>
              <a:t>pump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55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08" y="40341"/>
            <a:ext cx="8000081" cy="1411941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Self-Closing Safety </a:t>
            </a:r>
            <a:r>
              <a:rPr lang="en-US" dirty="0" smtClean="0">
                <a:solidFill>
                  <a:srgbClr val="1F497D"/>
                </a:solidFill>
              </a:rPr>
              <a:t>Faucet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226505"/>
            <a:ext cx="7570787" cy="3522983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1F497D"/>
                </a:solidFill>
              </a:rPr>
              <a:t>Bonding </a:t>
            </a:r>
            <a:r>
              <a:rPr lang="en-US" dirty="0">
                <a:solidFill>
                  <a:srgbClr val="1F497D"/>
                </a:solidFill>
              </a:rPr>
              <a:t>wire between drum and container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Grounding wire between drum and ground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Safety vent in drum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42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Safety Pump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58465"/>
            <a:ext cx="7570787" cy="4289611"/>
          </a:xfrm>
        </p:spPr>
        <p:txBody>
          <a:bodyPr/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Faster and safer than using a faucet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Spills less likely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No separate safety vents in drum required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Installed directly in drum bung opening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Some pump hoses have integral bonding </a:t>
            </a:r>
            <a:r>
              <a:rPr lang="en-US" dirty="0" smtClean="0">
                <a:solidFill>
                  <a:srgbClr val="1F497D"/>
                </a:solidFill>
              </a:rPr>
              <a:t>wires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92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Waste and Residue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67745"/>
            <a:ext cx="7570787" cy="4289611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Combustible waste and residue must be kept to a minimum, stored in covered metal receptacles and disposed of daily.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Waste drum with disposal funnel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Safety disposal can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Oil stained waste can with self-closing 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13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0"/>
            <a:ext cx="7570787" cy="1411941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Handling Liquids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59063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Flammable liquids shall be kept in covered containers when not actually in use.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Combustible waste and residue shall be kept to a minimum, stored in covered metal receptacles, and disposed of daily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Carefully read the manufacturer’s label on the flammable liquid container before storing or using it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Practice good housekeeping in flammable liquid storage areas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Clean up spills immediately, then place the cleanup rags in a covered metal container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Only use approved metal safety containers or original manufacturer’s container to store flammable liquids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Keep the containers closed when not in use and store away from exits or passageways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Use flammable liquids only where there is plenty of ventilation</a:t>
            </a:r>
          </a:p>
        </p:txBody>
      </p:sp>
    </p:spTree>
    <p:extLst>
      <p:ext uri="{BB962C8B-B14F-4D97-AF65-F5344CB8AC3E}">
        <p14:creationId xmlns:p14="http://schemas.microsoft.com/office/powerpoint/2010/main" val="4165883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Hazards Summary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43005"/>
            <a:ext cx="7570787" cy="428961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The two primary hazards associated with flammable and combustible liquids are </a:t>
            </a:r>
            <a:r>
              <a:rPr lang="en-US" u="sng" dirty="0">
                <a:solidFill>
                  <a:srgbClr val="1F497D"/>
                </a:solidFill>
              </a:rPr>
              <a:t>explosion</a:t>
            </a:r>
            <a:r>
              <a:rPr lang="en-US" dirty="0">
                <a:solidFill>
                  <a:srgbClr val="1F497D"/>
                </a:solidFill>
              </a:rPr>
              <a:t> and </a:t>
            </a:r>
            <a:r>
              <a:rPr lang="en-US" u="sng" dirty="0">
                <a:solidFill>
                  <a:srgbClr val="1F497D"/>
                </a:solidFill>
              </a:rPr>
              <a:t>fire</a:t>
            </a:r>
            <a:endParaRPr lang="en-US" dirty="0">
              <a:solidFill>
                <a:srgbClr val="1F497D"/>
              </a:solidFill>
            </a:endParaRPr>
          </a:p>
          <a:p>
            <a:pPr lvl="0"/>
            <a:r>
              <a:rPr lang="en-US" dirty="0">
                <a:solidFill>
                  <a:srgbClr val="1F497D"/>
                </a:solidFill>
              </a:rPr>
              <a:t>Safe handling and storage of flammable liquids requires the use of approved equipment and practices per OSHA standards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An excellent reference on this topic is National Fire Protection Association Standard No. 30, </a:t>
            </a:r>
            <a:r>
              <a:rPr lang="en-US" i="1" dirty="0">
                <a:solidFill>
                  <a:srgbClr val="1F497D"/>
                </a:solidFill>
              </a:rPr>
              <a:t>Flammable and Combustible Liquids </a:t>
            </a:r>
            <a:r>
              <a:rPr lang="en-US" i="1" dirty="0" smtClean="0">
                <a:solidFill>
                  <a:srgbClr val="1F497D"/>
                </a:solidFill>
              </a:rPr>
              <a:t>Code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16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Safety Data Sheets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Chemical manufacturer, distributor, or importer provide Safety Data Sheets (SDSs) (formerly MSDSs or Material Safety Data Sheets) for each hazardous chemical used in the workplace.</a:t>
            </a:r>
          </a:p>
          <a:p>
            <a:r>
              <a:rPr lang="en-US" dirty="0">
                <a:solidFill>
                  <a:srgbClr val="1F497D"/>
                </a:solidFill>
              </a:rPr>
              <a:t>The SDS includes information such as the properties of each chemical: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physical hazards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health hazards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environmental hazards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protective measures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safety precautions for handling, storage, and transport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emergency control </a:t>
            </a:r>
            <a:r>
              <a:rPr lang="en-US" dirty="0" smtClean="0">
                <a:solidFill>
                  <a:srgbClr val="1F497D"/>
                </a:solidFill>
              </a:rPr>
              <a:t>measures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92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ISO 7010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ISO </a:t>
            </a:r>
            <a:r>
              <a:rPr lang="en-US" dirty="0">
                <a:solidFill>
                  <a:srgbClr val="1F497D"/>
                </a:solidFill>
              </a:rPr>
              <a:t>7010 is an International Organization for Standardization that has standardized  graphical hazard symbols on hazard and safety signs, including those indicating emergency exits.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32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zard-symbo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95" y="136083"/>
            <a:ext cx="8076626" cy="65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76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Chemical Spills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3225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OSHA 1910.120 - Hazardous Waste Operations and Emergency Response (1991)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very specific training and procedures are mandatory for reporting of and response to chemical spills that are considered </a:t>
            </a:r>
            <a:r>
              <a:rPr lang="en-US" dirty="0" err="1">
                <a:solidFill>
                  <a:srgbClr val="1F497D"/>
                </a:solidFill>
              </a:rPr>
              <a:t>HazMat</a:t>
            </a:r>
            <a:r>
              <a:rPr lang="en-US" dirty="0">
                <a:solidFill>
                  <a:srgbClr val="1F497D"/>
                </a:solidFill>
              </a:rPr>
              <a:t> incidents.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A </a:t>
            </a:r>
            <a:r>
              <a:rPr lang="en-US" dirty="0" err="1">
                <a:solidFill>
                  <a:srgbClr val="1F497D"/>
                </a:solidFill>
              </a:rPr>
              <a:t>HazMat</a:t>
            </a:r>
            <a:r>
              <a:rPr lang="en-US" dirty="0">
                <a:solidFill>
                  <a:srgbClr val="1F497D"/>
                </a:solidFill>
              </a:rPr>
              <a:t> spill is one where there is an immediate danger to life and health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most lab spills are not </a:t>
            </a:r>
            <a:r>
              <a:rPr lang="en-US" dirty="0" err="1">
                <a:solidFill>
                  <a:srgbClr val="1F497D"/>
                </a:solidFill>
              </a:rPr>
              <a:t>HazMat</a:t>
            </a:r>
            <a:r>
              <a:rPr lang="en-US" dirty="0">
                <a:solidFill>
                  <a:srgbClr val="1F497D"/>
                </a:solidFill>
              </a:rPr>
              <a:t> incidents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Numerous EPA regulations control hazardous waste</a:t>
            </a:r>
          </a:p>
        </p:txBody>
      </p:sp>
    </p:spTree>
    <p:extLst>
      <p:ext uri="{BB962C8B-B14F-4D97-AF65-F5344CB8AC3E}">
        <p14:creationId xmlns:p14="http://schemas.microsoft.com/office/powerpoint/2010/main" val="46157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Hazardous Chemical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1F497D"/>
              </a:solidFill>
            </a:endParaRPr>
          </a:p>
          <a:p>
            <a:endParaRPr lang="en-US" dirty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Occupational </a:t>
            </a:r>
            <a:r>
              <a:rPr lang="en-US" dirty="0">
                <a:solidFill>
                  <a:srgbClr val="1F497D"/>
                </a:solidFill>
              </a:rPr>
              <a:t>Safety &amp; Health Act (OSHA) term that denotes any chemical that would be a risk to employees if exposed in the work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51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Your Responsibilities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Employees are responsible for: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Ensuring spills are reported or cleaned up in a timely manner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Cleaning up nuisance spills of materials in their area, even if someone else spills them(janitors, service people)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knowing the properties of the materials they are working with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taking reasonable steps  to prevent spills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165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F497D"/>
                </a:solidFill>
              </a:rPr>
              <a:t>HazMat</a:t>
            </a:r>
            <a:r>
              <a:rPr lang="en-US" dirty="0" smtClean="0">
                <a:solidFill>
                  <a:srgbClr val="1F497D"/>
                </a:solidFill>
              </a:rPr>
              <a:t> Team 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800" dirty="0" smtClean="0"/>
          </a:p>
          <a:p>
            <a:pPr lvl="1"/>
            <a:r>
              <a:rPr lang="en-US" sz="3200" dirty="0" smtClean="0">
                <a:solidFill>
                  <a:srgbClr val="1F497D"/>
                </a:solidFill>
              </a:rPr>
              <a:t>HAZMAT Teams:</a:t>
            </a:r>
          </a:p>
          <a:p>
            <a:pPr lvl="2"/>
            <a:r>
              <a:rPr lang="en-US" sz="3200" dirty="0" smtClean="0">
                <a:solidFill>
                  <a:srgbClr val="1F497D"/>
                </a:solidFill>
              </a:rPr>
              <a:t>Assist </a:t>
            </a:r>
            <a:r>
              <a:rPr lang="en-US" sz="3200" dirty="0">
                <a:solidFill>
                  <a:srgbClr val="1F497D"/>
                </a:solidFill>
              </a:rPr>
              <a:t>researchers who are not comfortable cleaning up spills in their areas (even nuisance spills)</a:t>
            </a:r>
          </a:p>
          <a:p>
            <a:pPr lvl="2"/>
            <a:r>
              <a:rPr lang="en-US" sz="3200" dirty="0">
                <a:solidFill>
                  <a:srgbClr val="1F497D"/>
                </a:solidFill>
              </a:rPr>
              <a:t>Clean-up serious (</a:t>
            </a:r>
            <a:r>
              <a:rPr lang="en-US" sz="3200" dirty="0" err="1">
                <a:solidFill>
                  <a:srgbClr val="1F497D"/>
                </a:solidFill>
              </a:rPr>
              <a:t>HazMat</a:t>
            </a:r>
            <a:r>
              <a:rPr lang="en-US" sz="3200" dirty="0">
                <a:solidFill>
                  <a:srgbClr val="1F497D"/>
                </a:solidFill>
              </a:rPr>
              <a:t>) spills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02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Nuisance </a:t>
            </a:r>
            <a:r>
              <a:rPr lang="en-US" dirty="0" smtClean="0">
                <a:solidFill>
                  <a:srgbClr val="1F497D"/>
                </a:solidFill>
              </a:rPr>
              <a:t>Spills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432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rgbClr val="1F497D"/>
                </a:solidFill>
              </a:rPr>
              <a:t>Spills of less </a:t>
            </a:r>
            <a:r>
              <a:rPr lang="en-US" dirty="0">
                <a:solidFill>
                  <a:srgbClr val="1F497D"/>
                </a:solidFill>
              </a:rPr>
              <a:t>than 4L of material that you know </a:t>
            </a:r>
            <a:r>
              <a:rPr lang="en-US" dirty="0" smtClean="0">
                <a:solidFill>
                  <a:srgbClr val="1F497D"/>
                </a:solidFill>
              </a:rPr>
              <a:t>the hazards </a:t>
            </a:r>
            <a:r>
              <a:rPr lang="en-US" dirty="0">
                <a:solidFill>
                  <a:srgbClr val="1F497D"/>
                </a:solidFill>
              </a:rPr>
              <a:t>of and </a:t>
            </a:r>
            <a:r>
              <a:rPr lang="en-US" dirty="0" smtClean="0">
                <a:solidFill>
                  <a:srgbClr val="1F497D"/>
                </a:solidFill>
              </a:rPr>
              <a:t>you are </a:t>
            </a:r>
            <a:r>
              <a:rPr lang="en-US" dirty="0">
                <a:solidFill>
                  <a:srgbClr val="1F497D"/>
                </a:solidFill>
              </a:rPr>
              <a:t>comfortable cleaning up </a:t>
            </a:r>
            <a:endParaRPr lang="en-US" dirty="0" smtClean="0">
              <a:solidFill>
                <a:srgbClr val="1F497D"/>
              </a:solidFill>
            </a:endParaRPr>
          </a:p>
          <a:p>
            <a:pPr lvl="0"/>
            <a:r>
              <a:rPr lang="en-US" dirty="0" smtClean="0">
                <a:solidFill>
                  <a:srgbClr val="1F497D"/>
                </a:solidFill>
              </a:rPr>
              <a:t>If you </a:t>
            </a:r>
            <a:r>
              <a:rPr lang="en-US" dirty="0">
                <a:solidFill>
                  <a:srgbClr val="1F497D"/>
                </a:solidFill>
              </a:rPr>
              <a:t>have the ability to clean up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A</a:t>
            </a:r>
            <a:r>
              <a:rPr lang="en-US" dirty="0" smtClean="0">
                <a:solidFill>
                  <a:srgbClr val="1F497D"/>
                </a:solidFill>
              </a:rPr>
              <a:t>ssess </a:t>
            </a:r>
            <a:r>
              <a:rPr lang="en-US" dirty="0">
                <a:solidFill>
                  <a:srgbClr val="1F497D"/>
                </a:solidFill>
              </a:rPr>
              <a:t>the hazard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W</a:t>
            </a:r>
            <a:r>
              <a:rPr lang="en-US" dirty="0" smtClean="0">
                <a:solidFill>
                  <a:srgbClr val="1F497D"/>
                </a:solidFill>
              </a:rPr>
              <a:t>ear </a:t>
            </a:r>
            <a:r>
              <a:rPr lang="en-US" dirty="0">
                <a:solidFill>
                  <a:srgbClr val="1F497D"/>
                </a:solidFill>
              </a:rPr>
              <a:t>appropriate </a:t>
            </a:r>
            <a:r>
              <a:rPr lang="en-US" dirty="0" smtClean="0">
                <a:solidFill>
                  <a:srgbClr val="1F497D"/>
                </a:solidFill>
              </a:rPr>
              <a:t>PPE</a:t>
            </a:r>
          </a:p>
          <a:p>
            <a:pPr lvl="2"/>
            <a:r>
              <a:rPr lang="en-US" dirty="0" smtClean="0">
                <a:solidFill>
                  <a:srgbClr val="1F497D"/>
                </a:solidFill>
              </a:rPr>
              <a:t>Refer to the SDS if needed</a:t>
            </a:r>
            <a:endParaRPr lang="en-US" dirty="0">
              <a:solidFill>
                <a:srgbClr val="1F497D"/>
              </a:solidFill>
            </a:endParaRPr>
          </a:p>
          <a:p>
            <a:r>
              <a:rPr lang="en-US" dirty="0">
                <a:solidFill>
                  <a:srgbClr val="1F497D"/>
                </a:solidFill>
              </a:rPr>
              <a:t>If you are unsure of the hazard of a spill or need assistance with PPE selection, </a:t>
            </a:r>
            <a:r>
              <a:rPr lang="en-US" dirty="0" smtClean="0">
                <a:solidFill>
                  <a:srgbClr val="1F497D"/>
                </a:solidFill>
              </a:rPr>
              <a:t>call the Safety Officer or Environmental Services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45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Hazardous Spills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54345"/>
            <a:ext cx="7570787" cy="4475558"/>
          </a:xfrm>
        </p:spPr>
        <p:txBody>
          <a:bodyPr/>
          <a:lstStyle/>
          <a:p>
            <a:pPr lvl="0"/>
            <a:r>
              <a:rPr lang="en-US" sz="3200" dirty="0">
                <a:solidFill>
                  <a:srgbClr val="1F497D"/>
                </a:solidFill>
              </a:rPr>
              <a:t>Spills </a:t>
            </a:r>
            <a:r>
              <a:rPr lang="en-US" sz="3200" dirty="0" smtClean="0">
                <a:solidFill>
                  <a:srgbClr val="1F497D"/>
                </a:solidFill>
              </a:rPr>
              <a:t>of greater </a:t>
            </a:r>
            <a:r>
              <a:rPr lang="en-US" sz="3200" dirty="0">
                <a:solidFill>
                  <a:srgbClr val="1F497D"/>
                </a:solidFill>
              </a:rPr>
              <a:t>than 4L</a:t>
            </a:r>
          </a:p>
          <a:p>
            <a:r>
              <a:rPr lang="en-US" sz="3200" dirty="0">
                <a:solidFill>
                  <a:srgbClr val="1F497D"/>
                </a:solidFill>
              </a:rPr>
              <a:t>S</a:t>
            </a:r>
            <a:r>
              <a:rPr lang="en-US" sz="3200" dirty="0" smtClean="0">
                <a:solidFill>
                  <a:srgbClr val="1F497D"/>
                </a:solidFill>
              </a:rPr>
              <a:t>maller </a:t>
            </a:r>
            <a:r>
              <a:rPr lang="en-US" sz="3200" dirty="0">
                <a:solidFill>
                  <a:srgbClr val="1F497D"/>
                </a:solidFill>
              </a:rPr>
              <a:t>spills of materials </a:t>
            </a:r>
            <a:r>
              <a:rPr lang="en-US" sz="3200" dirty="0" smtClean="0">
                <a:solidFill>
                  <a:srgbClr val="1F497D"/>
                </a:solidFill>
              </a:rPr>
              <a:t>with the following characteristics:</a:t>
            </a:r>
            <a:endParaRPr lang="en-US" sz="3200" dirty="0">
              <a:solidFill>
                <a:srgbClr val="1F497D"/>
              </a:solidFill>
            </a:endParaRPr>
          </a:p>
          <a:p>
            <a:pPr lvl="2"/>
            <a:r>
              <a:rPr lang="en-US" sz="2800" dirty="0">
                <a:solidFill>
                  <a:srgbClr val="1F497D"/>
                </a:solidFill>
              </a:rPr>
              <a:t>low LD</a:t>
            </a:r>
            <a:r>
              <a:rPr lang="en-US" sz="2800" baseline="-25000" dirty="0">
                <a:solidFill>
                  <a:srgbClr val="1F497D"/>
                </a:solidFill>
              </a:rPr>
              <a:t>50 </a:t>
            </a:r>
            <a:endParaRPr lang="en-US" sz="2800" dirty="0">
              <a:solidFill>
                <a:srgbClr val="1F497D"/>
              </a:solidFill>
            </a:endParaRPr>
          </a:p>
          <a:p>
            <a:pPr lvl="2"/>
            <a:r>
              <a:rPr lang="en-US" sz="2800" dirty="0">
                <a:solidFill>
                  <a:srgbClr val="1F497D"/>
                </a:solidFill>
              </a:rPr>
              <a:t>carcinogens</a:t>
            </a:r>
          </a:p>
          <a:p>
            <a:pPr lvl="2"/>
            <a:r>
              <a:rPr lang="en-US" sz="2800" dirty="0">
                <a:solidFill>
                  <a:srgbClr val="1F497D"/>
                </a:solidFill>
              </a:rPr>
              <a:t>flammable liquids or metals</a:t>
            </a:r>
          </a:p>
          <a:p>
            <a:pPr lvl="2"/>
            <a:r>
              <a:rPr lang="en-US" sz="2800" dirty="0">
                <a:solidFill>
                  <a:srgbClr val="1F497D"/>
                </a:solidFill>
              </a:rPr>
              <a:t>compounds of unknown toxicity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45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Preventing Spills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11045"/>
            <a:ext cx="7570787" cy="428961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Eliminate clutter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Know proper work practices for biological, chemical materials you use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Use unbreakable secondary containers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Store chemicals properly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Dispose of waste and excess chemicals in a timely </a:t>
            </a:r>
            <a:r>
              <a:rPr lang="en-US" dirty="0" smtClean="0">
                <a:solidFill>
                  <a:srgbClr val="1F497D"/>
                </a:solidFill>
              </a:rPr>
              <a:t>manner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387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Preparing 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What are the physical and toxicological properties of the biological and chemical materials you use?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What is the worst thing that could happen if you dropped/spilled a bottle of each chemical you use?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inconvenience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skin burns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fire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chemical exposure ( fatality? permanent injury?)</a:t>
            </a:r>
          </a:p>
        </p:txBody>
      </p:sp>
    </p:spTree>
    <p:extLst>
      <p:ext uri="{BB962C8B-B14F-4D97-AF65-F5344CB8AC3E}">
        <p14:creationId xmlns:p14="http://schemas.microsoft.com/office/powerpoint/2010/main" val="909790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Hazards can be: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Toxic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Flammable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Caustic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Reactive/Explosive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solidFill>
                  <a:srgbClr val="1F497D"/>
                </a:solidFill>
              </a:rPr>
              <a:t>Radioactive</a:t>
            </a:r>
          </a:p>
          <a:p>
            <a:pPr lvl="1">
              <a:spcBef>
                <a:spcPts val="2400"/>
              </a:spcBef>
            </a:pPr>
            <a:r>
              <a:rPr lang="en-US" dirty="0" smtClean="0">
                <a:solidFill>
                  <a:srgbClr val="1F497D"/>
                </a:solidFill>
              </a:rPr>
              <a:t>Biological</a:t>
            </a:r>
            <a:endParaRPr lang="en-US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13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Know Your 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9102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You need to be the expert</a:t>
            </a:r>
            <a:r>
              <a:rPr lang="en-US" i="1" dirty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on the hazards of materials in your possession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know properties of </a:t>
            </a:r>
            <a:r>
              <a:rPr lang="en-US" dirty="0" err="1">
                <a:solidFill>
                  <a:srgbClr val="1F497D"/>
                </a:solidFill>
              </a:rPr>
              <a:t>biologicals</a:t>
            </a:r>
            <a:r>
              <a:rPr lang="en-US" dirty="0">
                <a:solidFill>
                  <a:srgbClr val="1F497D"/>
                </a:solidFill>
              </a:rPr>
              <a:t>/chemicals you use before you handle them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Know what appropriate work practices are &amp; use them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know what the worst case scenario is for a spill of the chemicals you use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Think about how you will react to a spill of the materials you use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know what appropriate </a:t>
            </a:r>
            <a:r>
              <a:rPr lang="en-US" dirty="0" err="1">
                <a:solidFill>
                  <a:srgbClr val="1F497D"/>
                </a:solidFill>
              </a:rPr>
              <a:t>clean-up</a:t>
            </a:r>
            <a:r>
              <a:rPr lang="en-US" dirty="0">
                <a:solidFill>
                  <a:srgbClr val="1F497D"/>
                </a:solidFill>
              </a:rPr>
              <a:t> procedures are for the materials you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37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Toxic Materials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Assessing the risks due to the toxic effects of </a:t>
            </a:r>
            <a:r>
              <a:rPr lang="en-US" dirty="0" err="1">
                <a:solidFill>
                  <a:srgbClr val="1F497D"/>
                </a:solidFill>
              </a:rPr>
              <a:t>biologicals</a:t>
            </a:r>
            <a:r>
              <a:rPr lang="en-US" dirty="0">
                <a:solidFill>
                  <a:srgbClr val="1F497D"/>
                </a:solidFill>
              </a:rPr>
              <a:t>/</a:t>
            </a:r>
            <a:r>
              <a:rPr lang="en-US" dirty="0" smtClean="0">
                <a:solidFill>
                  <a:srgbClr val="1F497D"/>
                </a:solidFill>
              </a:rPr>
              <a:t>chemicals are made by:</a:t>
            </a:r>
            <a:endParaRPr lang="en-US" dirty="0">
              <a:solidFill>
                <a:srgbClr val="1F497D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Route of exposure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1F497D"/>
                </a:solidFill>
              </a:rPr>
              <a:t>Acuteness of </a:t>
            </a:r>
            <a:r>
              <a:rPr lang="en-US" dirty="0">
                <a:solidFill>
                  <a:srgbClr val="1F497D"/>
                </a:solidFill>
              </a:rPr>
              <a:t>Toxicants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1F497D"/>
                </a:solidFill>
              </a:rPr>
              <a:t>Corrosiveness of </a:t>
            </a:r>
            <a:r>
              <a:rPr lang="en-US" dirty="0">
                <a:solidFill>
                  <a:srgbClr val="1F497D"/>
                </a:solidFill>
              </a:rPr>
              <a:t>Substances, Irritants and Allergens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1F497D"/>
                </a:solidFill>
              </a:rPr>
              <a:t>Carcinogenicity</a:t>
            </a:r>
            <a:endParaRPr lang="en-US" dirty="0">
              <a:solidFill>
                <a:srgbClr val="1F497D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Infectious materials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703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Flammability 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Location, location, location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Ignition sources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Ventilation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Other fuels in the area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Don’t store more than 10 gallons of flammable liquids outside of flammable liquid storage cabinets per laboratory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3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 Waste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229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Hazardous, or toxic, waste threatens human health or the environment because it is poisonous, dangerously chemically reactive, corrosive, or flammable. Examples include: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Industrial solvents.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Hospital medical waste.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Car batteries.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Household pesticide products.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Dry-cell batteries.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Ash from incinerators and coal-burning power plants. </a:t>
            </a:r>
          </a:p>
        </p:txBody>
      </p:sp>
    </p:spTree>
    <p:extLst>
      <p:ext uri="{BB962C8B-B14F-4D97-AF65-F5344CB8AC3E}">
        <p14:creationId xmlns:p14="http://schemas.microsoft.com/office/powerpoint/2010/main" val="949278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Caustic </a:t>
            </a:r>
            <a:r>
              <a:rPr lang="en-US" dirty="0" smtClean="0">
                <a:solidFill>
                  <a:srgbClr val="1F497D"/>
                </a:solidFill>
              </a:rPr>
              <a:t>Chemicals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22385"/>
            <a:ext cx="7570787" cy="42896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Caustic Chemical Hazards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Acids &amp; Bases 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skin burns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permanent eye damage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inhalation hazards</a:t>
            </a:r>
          </a:p>
          <a:p>
            <a:r>
              <a:rPr lang="en-US" dirty="0">
                <a:solidFill>
                  <a:srgbClr val="1F497D"/>
                </a:solidFill>
              </a:rPr>
              <a:t>Know the differences in hazards between concentrated vs. dilute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807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Biological </a:t>
            </a:r>
            <a:r>
              <a:rPr lang="en-US" dirty="0" smtClean="0">
                <a:solidFill>
                  <a:srgbClr val="1F497D"/>
                </a:solidFill>
              </a:rPr>
              <a:t>Materials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52286"/>
            <a:ext cx="7570787" cy="467968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1F497D"/>
                </a:solidFill>
              </a:rPr>
              <a:t>BSL1- defined &amp; well characterized strains of viable microorganism NOT known to cause disease in healthy adults.  </a:t>
            </a:r>
            <a:endParaRPr lang="en-US" dirty="0" smtClean="0">
              <a:solidFill>
                <a:srgbClr val="1F497D"/>
              </a:solidFill>
            </a:endParaRPr>
          </a:p>
          <a:p>
            <a:pPr lvl="1"/>
            <a:r>
              <a:rPr lang="en-US" b="1" dirty="0" smtClean="0">
                <a:solidFill>
                  <a:srgbClr val="1F497D"/>
                </a:solidFill>
              </a:rPr>
              <a:t>Examples</a:t>
            </a:r>
            <a:r>
              <a:rPr lang="en-US" dirty="0">
                <a:solidFill>
                  <a:srgbClr val="1F497D"/>
                </a:solidFill>
              </a:rPr>
              <a:t>: </a:t>
            </a:r>
            <a:r>
              <a:rPr lang="en-US" i="1" dirty="0">
                <a:solidFill>
                  <a:srgbClr val="1F497D"/>
                </a:solidFill>
              </a:rPr>
              <a:t>Bacillus </a:t>
            </a:r>
            <a:r>
              <a:rPr lang="en-US" i="1" dirty="0" err="1">
                <a:solidFill>
                  <a:srgbClr val="1F497D"/>
                </a:solidFill>
              </a:rPr>
              <a:t>subtilis</a:t>
            </a:r>
            <a:r>
              <a:rPr lang="en-US" i="1" dirty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1F497D"/>
                </a:solidFill>
              </a:rPr>
              <a:t>and  infectious </a:t>
            </a:r>
            <a:r>
              <a:rPr lang="en-US" i="1" dirty="0">
                <a:solidFill>
                  <a:srgbClr val="1F497D"/>
                </a:solidFill>
              </a:rPr>
              <a:t>Canine hepatitis. </a:t>
            </a:r>
            <a:endParaRPr lang="en-US" dirty="0">
              <a:solidFill>
                <a:srgbClr val="1F497D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1F497D"/>
                </a:solidFill>
              </a:rPr>
              <a:t>BSL2 - a broad spectrum of indigenous moderate -risk agents  present in the community and associated with human diseases of varying severity. With good technique, these agents can be used safely on open </a:t>
            </a:r>
            <a:r>
              <a:rPr lang="en-US" dirty="0" err="1">
                <a:solidFill>
                  <a:srgbClr val="1F497D"/>
                </a:solidFill>
              </a:rPr>
              <a:t>benchtop</a:t>
            </a:r>
            <a:r>
              <a:rPr lang="en-US" dirty="0">
                <a:solidFill>
                  <a:srgbClr val="1F497D"/>
                </a:solidFill>
              </a:rPr>
              <a:t> when potential for </a:t>
            </a:r>
            <a:r>
              <a:rPr lang="en-US" dirty="0" err="1">
                <a:solidFill>
                  <a:srgbClr val="1F497D"/>
                </a:solidFill>
              </a:rPr>
              <a:t>aerosolization</a:t>
            </a:r>
            <a:r>
              <a:rPr lang="en-US" dirty="0">
                <a:solidFill>
                  <a:srgbClr val="1F497D"/>
                </a:solidFill>
              </a:rPr>
              <a:t> or splashing is low.  </a:t>
            </a:r>
            <a:endParaRPr lang="en-US" dirty="0" smtClean="0">
              <a:solidFill>
                <a:srgbClr val="1F497D"/>
              </a:solidFill>
            </a:endParaRPr>
          </a:p>
          <a:p>
            <a:pPr lvl="1"/>
            <a:r>
              <a:rPr lang="en-US" b="1" dirty="0" smtClean="0">
                <a:solidFill>
                  <a:srgbClr val="1F497D"/>
                </a:solidFill>
              </a:rPr>
              <a:t>Examples</a:t>
            </a:r>
            <a:r>
              <a:rPr lang="en-US" dirty="0">
                <a:solidFill>
                  <a:srgbClr val="1F497D"/>
                </a:solidFill>
              </a:rPr>
              <a:t>: Hepatitis B virus, </a:t>
            </a:r>
            <a:r>
              <a:rPr lang="en-US" i="1" dirty="0">
                <a:solidFill>
                  <a:srgbClr val="1F497D"/>
                </a:solidFill>
              </a:rPr>
              <a:t>Salmonellae </a:t>
            </a:r>
            <a:r>
              <a:rPr lang="en-US" i="1" dirty="0" err="1">
                <a:solidFill>
                  <a:srgbClr val="1F497D"/>
                </a:solidFill>
              </a:rPr>
              <a:t>spp</a:t>
            </a:r>
            <a:r>
              <a:rPr lang="en-US" dirty="0">
                <a:solidFill>
                  <a:srgbClr val="1F497D"/>
                </a:solidFill>
              </a:rPr>
              <a:t>, and </a:t>
            </a:r>
            <a:r>
              <a:rPr lang="en-US" i="1" dirty="0">
                <a:solidFill>
                  <a:srgbClr val="1F497D"/>
                </a:solidFill>
              </a:rPr>
              <a:t>Toxoplasma spp</a:t>
            </a:r>
            <a:r>
              <a:rPr lang="en-US" dirty="0">
                <a:solidFill>
                  <a:srgbClr val="1F497D"/>
                </a:solidFill>
              </a:rPr>
              <a:t>.  </a:t>
            </a:r>
            <a:r>
              <a:rPr lang="en-US" b="1" dirty="0">
                <a:solidFill>
                  <a:srgbClr val="1F497D"/>
                </a:solidFill>
              </a:rPr>
              <a:t>Hazards</a:t>
            </a:r>
            <a:r>
              <a:rPr lang="en-US" dirty="0">
                <a:solidFill>
                  <a:srgbClr val="1F497D"/>
                </a:solidFill>
              </a:rPr>
              <a:t> are mainly due to the  potential for </a:t>
            </a:r>
            <a:r>
              <a:rPr lang="en-US" dirty="0" err="1">
                <a:solidFill>
                  <a:srgbClr val="1F497D"/>
                </a:solidFill>
              </a:rPr>
              <a:t>needlestick</a:t>
            </a:r>
            <a:r>
              <a:rPr lang="en-US" dirty="0">
                <a:solidFill>
                  <a:srgbClr val="1F497D"/>
                </a:solidFill>
              </a:rPr>
              <a:t> (</a:t>
            </a:r>
            <a:r>
              <a:rPr lang="en-US" dirty="0" err="1">
                <a:solidFill>
                  <a:srgbClr val="1F497D"/>
                </a:solidFill>
              </a:rPr>
              <a:t>autoinnoculation</a:t>
            </a:r>
            <a:r>
              <a:rPr lang="en-US" dirty="0">
                <a:solidFill>
                  <a:srgbClr val="1F497D"/>
                </a:solidFill>
              </a:rPr>
              <a:t>) or ingestion exposure.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1F497D"/>
                </a:solidFill>
              </a:rPr>
              <a:t>BSL3 </a:t>
            </a:r>
            <a:r>
              <a:rPr lang="en-US" dirty="0">
                <a:solidFill>
                  <a:srgbClr val="1F497D"/>
                </a:solidFill>
              </a:rPr>
              <a:t>- Indigenous or exotic agents with a potential for respiratory transmission, and which may cause serious and potentially lethal infection. 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Examples</a:t>
            </a:r>
            <a:r>
              <a:rPr lang="en-US" dirty="0">
                <a:solidFill>
                  <a:srgbClr val="1F497D"/>
                </a:solidFill>
              </a:rPr>
              <a:t>: </a:t>
            </a:r>
            <a:r>
              <a:rPr lang="en-US" i="1" dirty="0">
                <a:solidFill>
                  <a:srgbClr val="1F497D"/>
                </a:solidFill>
              </a:rPr>
              <a:t>Mycobacterium tuberculosis</a:t>
            </a:r>
            <a:r>
              <a:rPr lang="en-US" dirty="0">
                <a:solidFill>
                  <a:srgbClr val="1F497D"/>
                </a:solidFill>
              </a:rPr>
              <a:t>, </a:t>
            </a:r>
            <a:r>
              <a:rPr lang="en-US" i="1" dirty="0" err="1">
                <a:solidFill>
                  <a:srgbClr val="1F497D"/>
                </a:solidFill>
              </a:rPr>
              <a:t>Coxiella</a:t>
            </a:r>
            <a:r>
              <a:rPr lang="en-US" i="1" dirty="0">
                <a:solidFill>
                  <a:srgbClr val="1F497D"/>
                </a:solidFill>
              </a:rPr>
              <a:t> </a:t>
            </a:r>
            <a:r>
              <a:rPr lang="en-US" i="1" dirty="0" err="1">
                <a:solidFill>
                  <a:srgbClr val="1F497D"/>
                </a:solidFill>
              </a:rPr>
              <a:t>burnetii</a:t>
            </a:r>
            <a:r>
              <a:rPr lang="en-US" i="1" dirty="0" smtClean="0">
                <a:solidFill>
                  <a:srgbClr val="1F497D"/>
                </a:solidFill>
              </a:rPr>
              <a:t>.</a:t>
            </a:r>
          </a:p>
          <a:p>
            <a:pPr lvl="1"/>
            <a:r>
              <a:rPr lang="en-US" b="1" dirty="0">
                <a:solidFill>
                  <a:srgbClr val="1F497D"/>
                </a:solidFill>
              </a:rPr>
              <a:t>Hazards</a:t>
            </a:r>
            <a:r>
              <a:rPr lang="en-US" dirty="0">
                <a:solidFill>
                  <a:srgbClr val="1F497D"/>
                </a:solidFill>
              </a:rPr>
              <a:t> include </a:t>
            </a:r>
            <a:r>
              <a:rPr lang="en-US" dirty="0" err="1">
                <a:solidFill>
                  <a:srgbClr val="1F497D"/>
                </a:solidFill>
              </a:rPr>
              <a:t>autoinnoculation</a:t>
            </a:r>
            <a:r>
              <a:rPr lang="en-US" dirty="0">
                <a:solidFill>
                  <a:srgbClr val="1F497D"/>
                </a:solidFill>
              </a:rPr>
              <a:t>, ingestion, and exposure to infectious aerosols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48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Chemical Spill Response</a:t>
            </a:r>
            <a:r>
              <a:rPr lang="en-US" dirty="0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3638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1F497D"/>
                </a:solidFill>
              </a:rPr>
              <a:t>Nuisance Spill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Alert people in immediate area of spill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Wear appropriate protective gloves, goggles, long sleeve </a:t>
            </a:r>
            <a:r>
              <a:rPr lang="en-US" dirty="0" err="1">
                <a:solidFill>
                  <a:srgbClr val="1F497D"/>
                </a:solidFill>
              </a:rPr>
              <a:t>labcoat</a:t>
            </a:r>
            <a:endParaRPr lang="en-US" dirty="0">
              <a:solidFill>
                <a:srgbClr val="1F497D"/>
              </a:solidFill>
            </a:endParaRPr>
          </a:p>
          <a:p>
            <a:pPr lvl="1"/>
            <a:r>
              <a:rPr lang="en-US" dirty="0">
                <a:solidFill>
                  <a:srgbClr val="1F497D"/>
                </a:solidFill>
              </a:rPr>
              <a:t>Avoid breathing vapors from the spill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Confine spill to small area&amp; absorb on absorbent pads &amp;/or kitty litter 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Clean spill area with soap &amp; water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Collect all contaminated absorbent, gloves &amp; residues in  plastic bag lined garbage can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Label and dispose of properly (call Environmental)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740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Chemical Spill Response</a:t>
            </a:r>
            <a:r>
              <a:rPr lang="en-US" dirty="0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456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1F497D"/>
                </a:solidFill>
              </a:rPr>
              <a:t>Potentially Hazardous Spill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Attend to injured or contaminated persons and remove them from the exposure if you can do so without endangering yourself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Alert persons in the immediate area to evacuate the lab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If spilled material is flammable, turn off heat and ignition sources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Call Spill Emergency 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Close doors to affected area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Have a person knowledgeable of incident and laboratory assist </a:t>
            </a:r>
            <a:r>
              <a:rPr lang="en-US" dirty="0" err="1">
                <a:solidFill>
                  <a:srgbClr val="1F497D"/>
                </a:solidFill>
              </a:rPr>
              <a:t>HazMat</a:t>
            </a:r>
            <a:r>
              <a:rPr lang="en-US" dirty="0">
                <a:solidFill>
                  <a:srgbClr val="1F497D"/>
                </a:solidFill>
              </a:rPr>
              <a:t> personnel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203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Biological Spill </a:t>
            </a:r>
            <a:r>
              <a:rPr lang="en-US" dirty="0" smtClean="0">
                <a:solidFill>
                  <a:srgbClr val="1F497D"/>
                </a:solidFill>
              </a:rPr>
              <a:t>Response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7040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BSL1 Spill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Wear disposable gloves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Soak paper towels in disinfectant and place over spill area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Place towels in Biohazard bag for disposal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Clean spill area with fresh towels soaked in disinfectant.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BSL 2 Spill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Alert people in the immediate area of the spill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Put on appropriate protective equipment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Cover spill with paper towels soaked in absorbent materials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Pour a freshly prepared 1:10 bleach solution around the edges of the spill, then into center area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Allow a 20 minute contact period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Dispose of as in BSL 1 </a:t>
            </a:r>
            <a:r>
              <a:rPr lang="en-US" dirty="0" smtClean="0">
                <a:solidFill>
                  <a:srgbClr val="1F497D"/>
                </a:solidFill>
              </a:rPr>
              <a:t>procedure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388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88" y="40341"/>
            <a:ext cx="7966062" cy="1411941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Radioactive Spill </a:t>
            </a:r>
            <a:r>
              <a:rPr lang="en-US" dirty="0" smtClean="0">
                <a:solidFill>
                  <a:srgbClr val="1F497D"/>
                </a:solidFill>
              </a:rPr>
              <a:t>Response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229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The person who </a:t>
            </a:r>
            <a:r>
              <a:rPr lang="en-US" i="1" dirty="0">
                <a:solidFill>
                  <a:srgbClr val="1F497D"/>
                </a:solidFill>
              </a:rPr>
              <a:t>uses or purchases</a:t>
            </a:r>
            <a:r>
              <a:rPr lang="en-US" dirty="0">
                <a:solidFill>
                  <a:srgbClr val="1F497D"/>
                </a:solidFill>
              </a:rPr>
              <a:t> radioactive </a:t>
            </a:r>
            <a:r>
              <a:rPr lang="en-US" dirty="0" smtClean="0">
                <a:solidFill>
                  <a:srgbClr val="1F497D"/>
                </a:solidFill>
              </a:rPr>
              <a:t>material is </a:t>
            </a:r>
            <a:r>
              <a:rPr lang="en-US" dirty="0">
                <a:solidFill>
                  <a:srgbClr val="1F497D"/>
                </a:solidFill>
              </a:rPr>
              <a:t>responsible for cleaning it up if it spills.</a:t>
            </a:r>
          </a:p>
          <a:p>
            <a:r>
              <a:rPr lang="en-US" b="1" dirty="0">
                <a:solidFill>
                  <a:srgbClr val="1F497D"/>
                </a:solidFill>
              </a:rPr>
              <a:t>Nuisance Spills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- Nuisance </a:t>
            </a:r>
            <a:r>
              <a:rPr lang="en-US" dirty="0">
                <a:solidFill>
                  <a:srgbClr val="1F497D"/>
                </a:solidFill>
              </a:rPr>
              <a:t>spills contain less than 1,000mCi </a:t>
            </a:r>
            <a:r>
              <a:rPr lang="en-US" dirty="0" smtClean="0">
                <a:solidFill>
                  <a:srgbClr val="1F497D"/>
                </a:solidFill>
              </a:rPr>
              <a:t>or </a:t>
            </a:r>
            <a:r>
              <a:rPr lang="en-US" dirty="0">
                <a:solidFill>
                  <a:srgbClr val="1F497D"/>
                </a:solidFill>
              </a:rPr>
              <a:t>less than 100mCi of other isotopes can be cleaned up, decontaminated and monitored under your own supervision.</a:t>
            </a:r>
          </a:p>
          <a:p>
            <a:r>
              <a:rPr lang="en-US" b="1" dirty="0">
                <a:solidFill>
                  <a:srgbClr val="1F497D"/>
                </a:solidFill>
              </a:rPr>
              <a:t>Large Spills</a:t>
            </a:r>
            <a:r>
              <a:rPr lang="en-US" dirty="0">
                <a:solidFill>
                  <a:srgbClr val="1F497D"/>
                </a:solidFill>
              </a:rPr>
              <a:t> - Larger spills than those above must be cleaned up </a:t>
            </a:r>
            <a:r>
              <a:rPr lang="en-US" dirty="0" smtClean="0">
                <a:solidFill>
                  <a:srgbClr val="1F497D"/>
                </a:solidFill>
              </a:rPr>
              <a:t>be specially trained personnel.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108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Vapor Pressure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621652"/>
            <a:ext cx="7570787" cy="4429524"/>
          </a:xfrm>
        </p:spPr>
        <p:txBody>
          <a:bodyPr>
            <a:normAutofit/>
          </a:bodyPr>
          <a:lstStyle/>
          <a:p>
            <a:endParaRPr lang="en-US" i="1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For materials </a:t>
            </a:r>
            <a:r>
              <a:rPr lang="en-US" dirty="0">
                <a:solidFill>
                  <a:srgbClr val="1F497D"/>
                </a:solidFill>
              </a:rPr>
              <a:t>of high vapor </a:t>
            </a:r>
            <a:r>
              <a:rPr lang="en-US" dirty="0" smtClean="0">
                <a:solidFill>
                  <a:srgbClr val="1F497D"/>
                </a:solidFill>
              </a:rPr>
              <a:t>pressure: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leave </a:t>
            </a:r>
            <a:r>
              <a:rPr lang="en-US" dirty="0">
                <a:solidFill>
                  <a:srgbClr val="1F497D"/>
                </a:solidFill>
              </a:rPr>
              <a:t>the </a:t>
            </a:r>
            <a:r>
              <a:rPr lang="en-US" dirty="0" smtClean="0">
                <a:solidFill>
                  <a:srgbClr val="1F497D"/>
                </a:solidFill>
              </a:rPr>
              <a:t>area</a:t>
            </a:r>
            <a:endParaRPr lang="en-US" dirty="0">
              <a:solidFill>
                <a:srgbClr val="1F497D"/>
              </a:solidFill>
            </a:endParaRP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post </a:t>
            </a:r>
            <a:r>
              <a:rPr lang="en-US" dirty="0">
                <a:solidFill>
                  <a:srgbClr val="1F497D"/>
                </a:solidFill>
              </a:rPr>
              <a:t>“Do not enter” signs on all </a:t>
            </a:r>
            <a:r>
              <a:rPr lang="en-US" dirty="0" smtClean="0">
                <a:solidFill>
                  <a:srgbClr val="1F497D"/>
                </a:solidFill>
              </a:rPr>
              <a:t>doors</a:t>
            </a:r>
            <a:endParaRPr lang="en-US" dirty="0">
              <a:solidFill>
                <a:srgbClr val="1F497D"/>
              </a:solidFill>
            </a:endParaRP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seal </a:t>
            </a:r>
            <a:r>
              <a:rPr lang="en-US" dirty="0">
                <a:solidFill>
                  <a:srgbClr val="1F497D"/>
                </a:solidFill>
              </a:rPr>
              <a:t>entry ways leading into affected </a:t>
            </a:r>
            <a:r>
              <a:rPr lang="en-US" dirty="0" smtClean="0">
                <a:solidFill>
                  <a:srgbClr val="1F497D"/>
                </a:solidFill>
              </a:rPr>
              <a:t>areas 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call an emergency to trained personnel</a:t>
            </a:r>
            <a:endParaRPr lang="en-US" dirty="0">
              <a:solidFill>
                <a:srgbClr val="1F497D"/>
              </a:solidFill>
            </a:endParaRPr>
          </a:p>
          <a:p>
            <a:r>
              <a:rPr lang="en-US" b="1" dirty="0">
                <a:solidFill>
                  <a:srgbClr val="1F497D"/>
                </a:solidFill>
              </a:rPr>
              <a:t>Do not resume activities in the contaminated area until approved by the RSO.</a:t>
            </a:r>
            <a:endParaRPr lang="en-US" dirty="0">
              <a:solidFill>
                <a:srgbClr val="1F49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694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Non-Volatile Materials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590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Non-Volatile materials </a:t>
            </a:r>
            <a:r>
              <a:rPr lang="en-US" dirty="0" smtClean="0">
                <a:solidFill>
                  <a:srgbClr val="1F497D"/>
                </a:solidFill>
              </a:rPr>
              <a:t>may </a:t>
            </a:r>
            <a:r>
              <a:rPr lang="en-US" dirty="0">
                <a:solidFill>
                  <a:srgbClr val="1F497D"/>
                </a:solidFill>
              </a:rPr>
              <a:t>be cleaned up and decontaminated on your own.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>
                <a:solidFill>
                  <a:srgbClr val="1F497D"/>
                </a:solidFill>
              </a:rPr>
              <a:t>Y</a:t>
            </a:r>
            <a:r>
              <a:rPr lang="en-US" dirty="0" smtClean="0">
                <a:solidFill>
                  <a:srgbClr val="1F497D"/>
                </a:solidFill>
              </a:rPr>
              <a:t>ou </a:t>
            </a:r>
            <a:r>
              <a:rPr lang="en-US" dirty="0">
                <a:solidFill>
                  <a:srgbClr val="1F497D"/>
                </a:solidFill>
              </a:rPr>
              <a:t>must report the spill and swipe test results to the Authorized User and the RSO.</a:t>
            </a:r>
          </a:p>
          <a:p>
            <a:r>
              <a:rPr lang="en-US" dirty="0">
                <a:solidFill>
                  <a:srgbClr val="1F497D"/>
                </a:solidFill>
              </a:rPr>
              <a:t>Contamination of areas beyond the spill can easily occur if you walk through or spread the radioactive materials during cleanup.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Don’t </a:t>
            </a:r>
            <a:r>
              <a:rPr lang="en-US" dirty="0">
                <a:solidFill>
                  <a:srgbClr val="1F497D"/>
                </a:solidFill>
              </a:rPr>
              <a:t>leave the spill area without monitoring your shoes, body and hands.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Remove </a:t>
            </a:r>
            <a:r>
              <a:rPr lang="en-US" dirty="0">
                <a:solidFill>
                  <a:srgbClr val="1F497D"/>
                </a:solidFill>
              </a:rPr>
              <a:t>all contamination or contaminated items before leaving the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662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Radioactive Spill Clean-up </a:t>
            </a:r>
            <a:r>
              <a:rPr lang="en-US" dirty="0" smtClean="0">
                <a:solidFill>
                  <a:srgbClr val="1F497D"/>
                </a:solidFill>
              </a:rPr>
              <a:t>Procedures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81744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Protect people and contain the spill: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Alert people in the immediate area of the spill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Ask for help and confine the spill immediately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Step away from the spill- remove contaminated clothing(gloves last)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Have someone cover the spill with absorbent mats or paper towels while you decontaminate yourself &amp;fellow workers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Wash off contaminated skin for three to five minutes with soap and water. Call the nurse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Report all incidents of personal contamination to the RSO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071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964" y="40341"/>
            <a:ext cx="7829986" cy="1411941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Radioactive </a:t>
            </a:r>
            <a:r>
              <a:rPr lang="en-US" dirty="0" smtClean="0">
                <a:solidFill>
                  <a:srgbClr val="1F497D"/>
                </a:solidFill>
              </a:rPr>
              <a:t>Spill Clean Up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27545"/>
            <a:ext cx="7570787" cy="498586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Wear appropriate gloves, splash goggles or safety glasses and a lab coat.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Soak up the spill with paper towels or spill pillows.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Use tongs top to place all </a:t>
            </a:r>
            <a:r>
              <a:rPr lang="en-US" dirty="0" err="1">
                <a:solidFill>
                  <a:srgbClr val="1F497D"/>
                </a:solidFill>
              </a:rPr>
              <a:t>clean-up</a:t>
            </a:r>
            <a:r>
              <a:rPr lang="en-US" dirty="0">
                <a:solidFill>
                  <a:srgbClr val="1F497D"/>
                </a:solidFill>
              </a:rPr>
              <a:t> materials into a radioactive waste plastic bag. Put broken glass into a properly labeled steel can.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Apply cleaning solution, wipe area from edge to center, dispose of as above.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Monitor the area with a 100cm</a:t>
            </a:r>
            <a:r>
              <a:rPr lang="en-US" baseline="30000" dirty="0">
                <a:solidFill>
                  <a:srgbClr val="1F497D"/>
                </a:solidFill>
              </a:rPr>
              <a:t>2</a:t>
            </a:r>
            <a:r>
              <a:rPr lang="en-US" dirty="0">
                <a:solidFill>
                  <a:srgbClr val="1F497D"/>
                </a:solidFill>
              </a:rPr>
              <a:t> swipe for each ft</a:t>
            </a:r>
            <a:r>
              <a:rPr lang="en-US" baseline="30000" dirty="0">
                <a:solidFill>
                  <a:srgbClr val="1F497D"/>
                </a:solidFill>
              </a:rPr>
              <a:t>2</a:t>
            </a:r>
            <a:r>
              <a:rPr lang="en-US" dirty="0">
                <a:solidFill>
                  <a:srgbClr val="1F497D"/>
                </a:solidFill>
              </a:rPr>
              <a:t> of spill. Repeat the cleaning process if &gt;200dpm is found in any swipe. Repeat monitoring.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Many spills will need to be cleaned 5-7 times to achieve adequate decontamination. 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Dispose of gloves, wash your hands.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1F497D"/>
                </a:solidFill>
              </a:rPr>
              <a:t>Label waste bag accurately and put into a radioactive waste pail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2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Workplace 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08985"/>
            <a:ext cx="7570787" cy="472504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Common workplace hazardous chemicals and materials can include: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Cleaning products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Glues, adhesives and epoxies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Paints and paint </a:t>
            </a:r>
            <a:r>
              <a:rPr lang="en-US" dirty="0" smtClean="0">
                <a:solidFill>
                  <a:srgbClr val="1F497D"/>
                </a:solidFill>
              </a:rPr>
              <a:t>thinners</a:t>
            </a:r>
            <a:endParaRPr lang="en-US" dirty="0">
              <a:solidFill>
                <a:srgbClr val="1F497D"/>
              </a:solidFill>
            </a:endParaRPr>
          </a:p>
          <a:p>
            <a:pPr lvl="1"/>
            <a:r>
              <a:rPr lang="en-US" dirty="0">
                <a:solidFill>
                  <a:srgbClr val="1F497D"/>
                </a:solidFill>
              </a:rPr>
              <a:t>Pesticides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Gas and fuels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Alcohol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Antifreeze</a:t>
            </a:r>
          </a:p>
          <a:p>
            <a:pPr lvl="1"/>
            <a:r>
              <a:rPr lang="en-US" dirty="0">
                <a:solidFill>
                  <a:srgbClr val="1F497D"/>
                </a:solidFill>
              </a:rPr>
              <a:t>Salts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Oils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914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3" y="40341"/>
            <a:ext cx="8595444" cy="1411941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Estimating Potential Hazards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31665"/>
            <a:ext cx="7570787" cy="428961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Research hazards before you use a new biological agent or chemical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Consider the toxicity, flammability, physical state and the amount of the material involved.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Consider the location of the spill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Consider your knowledge and skills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Ask for help in estimating hazards call Safety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380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To Summarize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7040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Know the properties of all the hazardous materials you handle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Prevent spills 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If a potentially hazardous spill occurs, protect people first, evacuate &amp; ask for help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Call Engineering for EMERGENCY spill/fire assistance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Call Safety for information and </a:t>
            </a:r>
            <a:r>
              <a:rPr lang="en-US" b="1" dirty="0">
                <a:solidFill>
                  <a:srgbClr val="1F497D"/>
                </a:solidFill>
              </a:rPr>
              <a:t>non-emergency</a:t>
            </a:r>
            <a:r>
              <a:rPr lang="en-US" dirty="0">
                <a:solidFill>
                  <a:srgbClr val="1F497D"/>
                </a:solidFill>
              </a:rPr>
              <a:t> assistance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You are responsible for reporting or cleaning up spills of materials you </a:t>
            </a:r>
            <a:r>
              <a:rPr lang="en-US" dirty="0" smtClean="0">
                <a:solidFill>
                  <a:srgbClr val="1F497D"/>
                </a:solidFill>
              </a:rPr>
              <a:t>use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223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Waste Management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4566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Waste management in which we attempt to manage wastes in ways that reduce their environmental harm without seriously trying to reduce the amount of waste produced.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Waste reduction (produce much less waste and pollution), and the wastes we do produce are considered to be potential resources that can be reused, recycled, or composted. </a:t>
            </a:r>
          </a:p>
          <a:p>
            <a:pPr lvl="0"/>
            <a:r>
              <a:rPr lang="en-US" dirty="0">
                <a:solidFill>
                  <a:srgbClr val="1F497D"/>
                </a:solidFill>
              </a:rPr>
              <a:t>Integrated waste management—a variety of strategies for both waste reduction and waste management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450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Waste Standards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Hazardous </a:t>
            </a:r>
            <a:r>
              <a:rPr lang="en-US" dirty="0">
                <a:solidFill>
                  <a:srgbClr val="1F497D"/>
                </a:solidFill>
              </a:rPr>
              <a:t>Wastes are managed in 3 major ways: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1F497D"/>
                </a:solidFill>
              </a:rPr>
              <a:t>Incineration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1F497D"/>
                </a:solidFill>
              </a:rPr>
              <a:t>Detoxification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1F497D"/>
                </a:solidFill>
              </a:rPr>
              <a:t>Burial</a:t>
            </a:r>
          </a:p>
          <a:p>
            <a:r>
              <a:rPr lang="en-US" dirty="0">
                <a:solidFill>
                  <a:srgbClr val="1F497D"/>
                </a:solidFill>
              </a:rPr>
              <a:t>General workplace waste such as every day trash should be placed in designated receptacles. </a:t>
            </a:r>
          </a:p>
          <a:p>
            <a:r>
              <a:rPr lang="en-US" dirty="0">
                <a:solidFill>
                  <a:srgbClr val="1F497D"/>
                </a:solidFill>
              </a:rPr>
              <a:t>Special items such as needles or chemicals should be placed in appropriately designed and labeled containers.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402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Waste Reduction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3638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Waste reduction is based on three </a:t>
            </a:r>
            <a:r>
              <a:rPr lang="en-US" dirty="0" err="1">
                <a:solidFill>
                  <a:srgbClr val="1F497D"/>
                </a:solidFill>
              </a:rPr>
              <a:t>Rs</a:t>
            </a:r>
            <a:r>
              <a:rPr lang="en-US" dirty="0">
                <a:solidFill>
                  <a:srgbClr val="1F497D"/>
                </a:solidFill>
              </a:rPr>
              <a:t>:</a:t>
            </a:r>
          </a:p>
          <a:p>
            <a:pPr lvl="1"/>
            <a:r>
              <a:rPr lang="en-US" sz="2800" b="1" dirty="0">
                <a:solidFill>
                  <a:srgbClr val="1F497D"/>
                </a:solidFill>
              </a:rPr>
              <a:t>Reduce</a:t>
            </a:r>
            <a:r>
              <a:rPr lang="en-US" sz="2800" dirty="0">
                <a:solidFill>
                  <a:srgbClr val="1F497D"/>
                </a:solidFill>
              </a:rPr>
              <a:t>: consume less and live a simpler lifestyle.</a:t>
            </a:r>
          </a:p>
          <a:p>
            <a:pPr lvl="1"/>
            <a:r>
              <a:rPr lang="en-US" sz="2800" b="1" dirty="0">
                <a:solidFill>
                  <a:srgbClr val="1F497D"/>
                </a:solidFill>
              </a:rPr>
              <a:t>Reuse</a:t>
            </a:r>
            <a:r>
              <a:rPr lang="en-US" sz="2800" dirty="0">
                <a:solidFill>
                  <a:srgbClr val="1F497D"/>
                </a:solidFill>
              </a:rPr>
              <a:t>: rely more on items that can be used repeatedly instead of on throwaway items, and buy necessary items secondhand or borrow or rent them.</a:t>
            </a:r>
          </a:p>
          <a:p>
            <a:pPr lvl="1"/>
            <a:r>
              <a:rPr lang="en-US" sz="2800" b="1" dirty="0">
                <a:solidFill>
                  <a:srgbClr val="1F497D"/>
                </a:solidFill>
              </a:rPr>
              <a:t>Recycle</a:t>
            </a:r>
            <a:r>
              <a:rPr lang="en-US" sz="2800" dirty="0">
                <a:solidFill>
                  <a:srgbClr val="1F497D"/>
                </a:solidFill>
              </a:rPr>
              <a:t>: separate and recycle paper, glass, cans, plastics, metal, and other items, and buy products made from recycled materials.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117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Waste Reduction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910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rgbClr val="1F497D"/>
                </a:solidFill>
              </a:rPr>
              <a:t>Strategies that industries and communities have used to reduce resource use, waste, and pollution.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Redesign manufacturing processes and products to use less material and energy.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Develop products that are easy to repair, reuse, remanufacture, compost, or recycle.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Eliminate or reduce unnecessary packaging.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Charge consumers by amount of waste they throw away but provide free pickup of recyclable and reusable items.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Establish cradle-to-grave responsibility laws that require companies to take back various discarded consumer products, such as electronic equipment, appliances, and motor vehicles.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638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Recycling Program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54345"/>
            <a:ext cx="7570787" cy="428961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If the workplace has a recycling program, those items should be placed in appropriate receptacles.  Recyclable items may include: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Paper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Metals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Glass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Batteries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1F497D"/>
                </a:solidFill>
              </a:rPr>
              <a:t>Electronic parts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668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Your Responsibilities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20325"/>
            <a:ext cx="7570787" cy="4289611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1F497D"/>
                </a:solidFill>
              </a:rPr>
              <a:t>Never leave trash on the floor, it creates a hazard for slips and falls, as well as leaving the workplace unclean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>
              <a:solidFill>
                <a:srgbClr val="1F497D"/>
              </a:solidFill>
            </a:endParaRPr>
          </a:p>
          <a:p>
            <a:r>
              <a:rPr lang="en-US" dirty="0">
                <a:solidFill>
                  <a:srgbClr val="1F497D"/>
                </a:solidFill>
              </a:rPr>
              <a:t>Don’t  allow a trash receptacle to overflow.  If the trash level has reached the top, change the trash bag and replace the receptacle with a new bag</a:t>
            </a:r>
            <a:r>
              <a:rPr lang="en-US" dirty="0" smtClean="0">
                <a:solidFill>
                  <a:srgbClr val="1F497D"/>
                </a:solidFill>
              </a:rPr>
              <a:t>.</a:t>
            </a:r>
            <a:endParaRPr lang="en-US" dirty="0">
              <a:solidFill>
                <a:srgbClr val="1F497D"/>
              </a:solidFill>
            </a:endParaRPr>
          </a:p>
          <a:p>
            <a:r>
              <a:rPr lang="en-US" dirty="0">
                <a:solidFill>
                  <a:srgbClr val="1F497D"/>
                </a:solidFill>
              </a:rPr>
              <a:t>Never push down trash to make more room.  You never know what could be in the trash that could cause an injury.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Hazardous Classes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90425"/>
            <a:ext cx="7570787" cy="4089990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Classes of hazardous wastes are: 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Organic compounds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Various solvents, pesticides, PCBs, and dioxins. 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Nondegradable toxic heavy metals</a:t>
            </a:r>
          </a:p>
          <a:p>
            <a:pPr lvl="2"/>
            <a:r>
              <a:rPr lang="en-US" dirty="0">
                <a:solidFill>
                  <a:srgbClr val="1F497D"/>
                </a:solidFill>
              </a:rPr>
              <a:t>Lead, mercury, and arsenic.</a:t>
            </a:r>
          </a:p>
          <a:p>
            <a:pPr lvl="1"/>
            <a:r>
              <a:rPr lang="en-US" sz="2800" dirty="0">
                <a:solidFill>
                  <a:srgbClr val="1F497D"/>
                </a:solidFill>
              </a:rPr>
              <a:t>Highly radioactive waste produced by nuclear power plants and nuclear weapons facilities.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9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Aerosol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1F497D"/>
                </a:solidFill>
              </a:rPr>
              <a:t>Aerosol </a:t>
            </a:r>
            <a:r>
              <a:rPr lang="en-US" dirty="0">
                <a:solidFill>
                  <a:srgbClr val="1F497D"/>
                </a:solidFill>
              </a:rPr>
              <a:t>shall mean a material which is dispensed from its container as a mist, spray, or foam by a propellant under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Combustible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1F497D"/>
              </a:solidFill>
            </a:endParaRPr>
          </a:p>
          <a:p>
            <a:endParaRPr lang="en-US" dirty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A combustible </a:t>
            </a:r>
            <a:r>
              <a:rPr lang="en-US" dirty="0">
                <a:solidFill>
                  <a:srgbClr val="1F497D"/>
                </a:solidFill>
              </a:rPr>
              <a:t>liquid means any liquid having a flash point at above 100°F (37.8 °C).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0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Flashpoint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1F497D"/>
                </a:solidFill>
              </a:rPr>
              <a:t>Flash </a:t>
            </a:r>
            <a:r>
              <a:rPr lang="en-US" dirty="0">
                <a:solidFill>
                  <a:srgbClr val="1F497D"/>
                </a:solidFill>
              </a:rPr>
              <a:t>point means the minimum temperature at which a liquid gives off vapor within a test vessel in sufficient concentration to form an ignitable mixture with air near the surface of the liquid.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The </a:t>
            </a:r>
            <a:r>
              <a:rPr lang="en-US" dirty="0">
                <a:solidFill>
                  <a:srgbClr val="1F497D"/>
                </a:solidFill>
              </a:rPr>
              <a:t>flash point is normally an indication of susceptibility to ignition.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92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51</TotalTime>
  <Words>2959</Words>
  <Application>Microsoft Macintosh PowerPoint</Application>
  <PresentationFormat>On-screen Show (4:3)</PresentationFormat>
  <Paragraphs>352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Infusion</vt:lpstr>
      <vt:lpstr>New Employee Orientation</vt:lpstr>
      <vt:lpstr>Hazardous Materials and Waste Standards </vt:lpstr>
      <vt:lpstr>Hazardous Chemical</vt:lpstr>
      <vt:lpstr>Hazard Waste</vt:lpstr>
      <vt:lpstr>Workplace Hazards</vt:lpstr>
      <vt:lpstr>Hazardous Classes</vt:lpstr>
      <vt:lpstr>Aerosol</vt:lpstr>
      <vt:lpstr>Combustible</vt:lpstr>
      <vt:lpstr>Flashpoint</vt:lpstr>
      <vt:lpstr>Hazards</vt:lpstr>
      <vt:lpstr>Combustion Plan</vt:lpstr>
      <vt:lpstr>Taking Precautions</vt:lpstr>
      <vt:lpstr>Adequate Ventilation</vt:lpstr>
      <vt:lpstr>Storage Fundamentals</vt:lpstr>
      <vt:lpstr>Storing Hazardous Liquids</vt:lpstr>
      <vt:lpstr>Safety Cans</vt:lpstr>
      <vt:lpstr>Flame Arrester Screen</vt:lpstr>
      <vt:lpstr>Storage Cabinets</vt:lpstr>
      <vt:lpstr>Fire Control </vt:lpstr>
      <vt:lpstr>Transferring</vt:lpstr>
      <vt:lpstr>Self-Closing Safety Faucet</vt:lpstr>
      <vt:lpstr>Safety Pump</vt:lpstr>
      <vt:lpstr>Waste and Residue</vt:lpstr>
      <vt:lpstr>Handling Liquids</vt:lpstr>
      <vt:lpstr>Hazards Summary</vt:lpstr>
      <vt:lpstr>Safety Data Sheets</vt:lpstr>
      <vt:lpstr>ISO 7010</vt:lpstr>
      <vt:lpstr>PowerPoint Presentation</vt:lpstr>
      <vt:lpstr>Chemical Spills</vt:lpstr>
      <vt:lpstr>Your Responsibilities</vt:lpstr>
      <vt:lpstr>HazMat Team </vt:lpstr>
      <vt:lpstr>Nuisance Spills</vt:lpstr>
      <vt:lpstr>Hazardous Spills</vt:lpstr>
      <vt:lpstr>Preventing Spills</vt:lpstr>
      <vt:lpstr>Preparing Hazards</vt:lpstr>
      <vt:lpstr>Hazards</vt:lpstr>
      <vt:lpstr>Know Your Hazards</vt:lpstr>
      <vt:lpstr>Toxic Materials</vt:lpstr>
      <vt:lpstr>Flammability Hazards</vt:lpstr>
      <vt:lpstr>Caustic Chemicals</vt:lpstr>
      <vt:lpstr>Biological Materials</vt:lpstr>
      <vt:lpstr>Chemical Spill Response </vt:lpstr>
      <vt:lpstr>Chemical Spill Response </vt:lpstr>
      <vt:lpstr>Biological Spill Response</vt:lpstr>
      <vt:lpstr>Radioactive Spill Response</vt:lpstr>
      <vt:lpstr>Vapor Pressure</vt:lpstr>
      <vt:lpstr>Non-Volatile Materials</vt:lpstr>
      <vt:lpstr>Radioactive Spill Clean-up Procedures</vt:lpstr>
      <vt:lpstr>Radioactive Spill Clean Up</vt:lpstr>
      <vt:lpstr>Estimating Potential Hazards</vt:lpstr>
      <vt:lpstr>To Summarize</vt:lpstr>
      <vt:lpstr>Waste Management</vt:lpstr>
      <vt:lpstr>Waste Standards</vt:lpstr>
      <vt:lpstr>Waste Reduction</vt:lpstr>
      <vt:lpstr>Waste Reduction</vt:lpstr>
      <vt:lpstr>Recycling Program</vt:lpstr>
      <vt:lpstr>Your Responsibilities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12</cp:revision>
  <dcterms:created xsi:type="dcterms:W3CDTF">2020-08-17T20:51:31Z</dcterms:created>
  <dcterms:modified xsi:type="dcterms:W3CDTF">2020-08-17T21:43:17Z</dcterms:modified>
</cp:coreProperties>
</file>