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0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8/17/20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8/17/20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244A58"/>
                </a:solidFill>
                <a:latin typeface="Arial Black"/>
                <a:cs typeface="Arial Black"/>
              </a:rPr>
              <a:t>New Employee Orientation</a:t>
            </a:r>
            <a:endParaRPr lang="en-US" sz="4800" dirty="0">
              <a:solidFill>
                <a:srgbClr val="244A58"/>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chemeClr val="accent2">
                    <a:lumMod val="75000"/>
                  </a:schemeClr>
                </a:solidFill>
              </a:rPr>
              <a:t>[</a:t>
            </a:r>
            <a:r>
              <a:rPr lang="en-US" i="1" dirty="0" smtClean="0">
                <a:solidFill>
                  <a:schemeClr val="accent2">
                    <a:lumMod val="75000"/>
                  </a:schemeClr>
                </a:solidFill>
              </a:rPr>
              <a:t>Your Company Name</a:t>
            </a:r>
            <a:r>
              <a:rPr lang="en-US" dirty="0" smtClean="0">
                <a:solidFill>
                  <a:schemeClr val="accent2">
                    <a:lumMod val="75000"/>
                  </a:schemeClr>
                </a:solidFill>
              </a:rPr>
              <a:t>]</a:t>
            </a:r>
          </a:p>
          <a:p>
            <a:r>
              <a:rPr lang="en-US" dirty="0" smtClean="0">
                <a:solidFill>
                  <a:schemeClr val="accent2">
                    <a:lumMod val="75000"/>
                  </a:schemeClr>
                </a:solidFill>
              </a:rPr>
              <a:t>[</a:t>
            </a:r>
            <a:r>
              <a:rPr lang="en-US" i="1" dirty="0" smtClean="0">
                <a:solidFill>
                  <a:schemeClr val="accent2">
                    <a:lumMod val="75000"/>
                  </a:schemeClr>
                </a:solidFill>
              </a:rPr>
              <a:t>Year</a:t>
            </a:r>
            <a:r>
              <a:rPr lang="en-US" dirty="0" smtClean="0">
                <a:solidFill>
                  <a:schemeClr val="accent2">
                    <a:lumMod val="75000"/>
                  </a:schemeClr>
                </a:solidFill>
              </a:rPr>
              <a:t>]</a:t>
            </a:r>
            <a:endParaRPr lang="en-US" dirty="0">
              <a:solidFill>
                <a:schemeClr val="accent2">
                  <a:lumMod val="75000"/>
                </a:schemeClr>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244A58"/>
                </a:solidFill>
              </a:rPr>
              <a:t>[</a:t>
            </a:r>
            <a:r>
              <a:rPr lang="en-US" sz="3200" i="1" dirty="0" smtClean="0">
                <a:solidFill>
                  <a:srgbClr val="244A58"/>
                </a:solidFill>
              </a:rPr>
              <a:t>Company Logo</a:t>
            </a:r>
            <a:r>
              <a:rPr lang="en-US" sz="3200" dirty="0" smtClean="0">
                <a:solidFill>
                  <a:srgbClr val="244A58"/>
                </a:solidFill>
              </a:rPr>
              <a:t>]</a:t>
            </a:r>
            <a:endParaRPr lang="en-US" sz="3200" dirty="0">
              <a:solidFill>
                <a:srgbClr val="244A58"/>
              </a:solidFill>
            </a:endParaRPr>
          </a:p>
        </p:txBody>
      </p:sp>
    </p:spTree>
    <p:extLst>
      <p:ext uri="{BB962C8B-B14F-4D97-AF65-F5344CB8AC3E}">
        <p14:creationId xmlns:p14="http://schemas.microsoft.com/office/powerpoint/2010/main" val="129094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Hygiene</a:t>
            </a:r>
            <a:endParaRPr lang="en-US" dirty="0">
              <a:latin typeface="+mj-lt"/>
            </a:endParaRPr>
          </a:p>
        </p:txBody>
      </p:sp>
      <p:sp>
        <p:nvSpPr>
          <p:cNvPr id="3" name="Content Placeholder 2"/>
          <p:cNvSpPr>
            <a:spLocks noGrp="1"/>
          </p:cNvSpPr>
          <p:nvPr>
            <p:ph idx="1"/>
          </p:nvPr>
        </p:nvSpPr>
        <p:spPr>
          <a:xfrm>
            <a:off x="792162" y="1761565"/>
            <a:ext cx="7570787" cy="4752199"/>
          </a:xfrm>
        </p:spPr>
        <p:txBody>
          <a:bodyPr>
            <a:normAutofit fontScale="92500" lnSpcReduction="20000"/>
          </a:bodyPr>
          <a:lstStyle/>
          <a:p>
            <a:pPr>
              <a:spcBef>
                <a:spcPts val="1200"/>
              </a:spcBef>
            </a:pPr>
            <a:r>
              <a:rPr lang="en-US" dirty="0"/>
              <a:t>As an employee of this company, you are required to maintain the following hygiene:</a:t>
            </a:r>
          </a:p>
          <a:p>
            <a:pPr lvl="1">
              <a:spcBef>
                <a:spcPts val="1200"/>
              </a:spcBef>
            </a:pPr>
            <a:r>
              <a:rPr lang="en-US" dirty="0"/>
              <a:t>Shower daily</a:t>
            </a:r>
          </a:p>
          <a:p>
            <a:pPr lvl="1">
              <a:spcBef>
                <a:spcPts val="1200"/>
              </a:spcBef>
            </a:pPr>
            <a:r>
              <a:rPr lang="en-US" dirty="0"/>
              <a:t>Maintain good oral hygiene daily</a:t>
            </a:r>
          </a:p>
          <a:p>
            <a:pPr lvl="1">
              <a:spcBef>
                <a:spcPts val="1200"/>
              </a:spcBef>
            </a:pPr>
            <a:r>
              <a:rPr lang="en-US" dirty="0"/>
              <a:t>Use deodorant daily</a:t>
            </a:r>
          </a:p>
          <a:p>
            <a:pPr lvl="1">
              <a:spcBef>
                <a:spcPts val="1200"/>
              </a:spcBef>
            </a:pPr>
            <a:r>
              <a:rPr lang="en-US" dirty="0"/>
              <a:t>Depending on your position, you may be allowed to wear perfume or cologne in modest amounts.  Check with your manager if it is appropriate for your position.  </a:t>
            </a:r>
            <a:endParaRPr lang="en-US" dirty="0" smtClean="0"/>
          </a:p>
          <a:p>
            <a:pPr lvl="1">
              <a:spcBef>
                <a:spcPts val="1200"/>
              </a:spcBef>
            </a:pPr>
            <a:r>
              <a:rPr lang="en-US" dirty="0" smtClean="0"/>
              <a:t>Excess </a:t>
            </a:r>
            <a:r>
              <a:rPr lang="en-US" dirty="0"/>
              <a:t>perfume or cologne that is uncomfortable that makes it difficult to breathe for those around you will require you to go home to wash off the excess.</a:t>
            </a:r>
          </a:p>
          <a:p>
            <a:endParaRPr lang="en-US" dirty="0"/>
          </a:p>
        </p:txBody>
      </p:sp>
    </p:spTree>
    <p:extLst>
      <p:ext uri="{BB962C8B-B14F-4D97-AF65-F5344CB8AC3E}">
        <p14:creationId xmlns:p14="http://schemas.microsoft.com/office/powerpoint/2010/main" val="95584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Dress</a:t>
            </a:r>
            <a:endParaRPr lang="en-US" dirty="0">
              <a:latin typeface="+mj-lt"/>
            </a:endParaRPr>
          </a:p>
        </p:txBody>
      </p:sp>
      <p:sp>
        <p:nvSpPr>
          <p:cNvPr id="3" name="Content Placeholder 2"/>
          <p:cNvSpPr>
            <a:spLocks noGrp="1"/>
          </p:cNvSpPr>
          <p:nvPr>
            <p:ph idx="1"/>
          </p:nvPr>
        </p:nvSpPr>
        <p:spPr>
          <a:xfrm>
            <a:off x="792162" y="1862165"/>
            <a:ext cx="7570787" cy="4613876"/>
          </a:xfrm>
        </p:spPr>
        <p:txBody>
          <a:bodyPr>
            <a:normAutofit fontScale="85000" lnSpcReduction="20000"/>
          </a:bodyPr>
          <a:lstStyle/>
          <a:p>
            <a:pPr>
              <a:spcBef>
                <a:spcPts val="1200"/>
              </a:spcBef>
            </a:pPr>
            <a:r>
              <a:rPr lang="en-US" dirty="0"/>
              <a:t>Different jobs require different dress codes.  </a:t>
            </a:r>
          </a:p>
          <a:p>
            <a:pPr>
              <a:spcBef>
                <a:spcPts val="1200"/>
              </a:spcBef>
            </a:pPr>
            <a:r>
              <a:rPr lang="en-US" dirty="0"/>
              <a:t>For this company, all employees are expected to abide to the following dress parameters.</a:t>
            </a:r>
          </a:p>
          <a:p>
            <a:pPr lvl="0">
              <a:spcBef>
                <a:spcPts val="1200"/>
              </a:spcBef>
            </a:pPr>
            <a:r>
              <a:rPr lang="en-US" dirty="0"/>
              <a:t>No see through shirts or pants</a:t>
            </a:r>
          </a:p>
          <a:p>
            <a:pPr lvl="0">
              <a:spcBef>
                <a:spcPts val="1200"/>
              </a:spcBef>
            </a:pPr>
            <a:r>
              <a:rPr lang="en-US" dirty="0"/>
              <a:t>No low cut shirts or blouses</a:t>
            </a:r>
          </a:p>
          <a:p>
            <a:pPr lvl="0">
              <a:spcBef>
                <a:spcPts val="1200"/>
              </a:spcBef>
            </a:pPr>
            <a:r>
              <a:rPr lang="en-US" dirty="0"/>
              <a:t>No tight fitting clothing</a:t>
            </a:r>
          </a:p>
          <a:p>
            <a:pPr lvl="0">
              <a:spcBef>
                <a:spcPts val="1200"/>
              </a:spcBef>
            </a:pPr>
            <a:r>
              <a:rPr lang="en-US" dirty="0"/>
              <a:t>Clothes should be clean and free of animal hair.</a:t>
            </a:r>
          </a:p>
          <a:p>
            <a:pPr lvl="0">
              <a:spcBef>
                <a:spcPts val="1200"/>
              </a:spcBef>
            </a:pPr>
            <a:r>
              <a:rPr lang="en-US" dirty="0"/>
              <a:t>Half inch heals may be worn, but high heels or stilettos are not permitted.</a:t>
            </a:r>
          </a:p>
          <a:p>
            <a:pPr lvl="0">
              <a:spcBef>
                <a:spcPts val="1200"/>
              </a:spcBef>
            </a:pPr>
            <a:r>
              <a:rPr lang="en-US" dirty="0"/>
              <a:t>If you wear a uniform, a clean, laundered, and non-wrinkled set should be worn each </a:t>
            </a:r>
            <a:r>
              <a:rPr lang="en-US" dirty="0" smtClean="0"/>
              <a:t>day</a:t>
            </a:r>
            <a:endParaRPr lang="en-US" dirty="0"/>
          </a:p>
        </p:txBody>
      </p:sp>
    </p:spTree>
    <p:extLst>
      <p:ext uri="{BB962C8B-B14F-4D97-AF65-F5344CB8AC3E}">
        <p14:creationId xmlns:p14="http://schemas.microsoft.com/office/powerpoint/2010/main" val="1114944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Accessories</a:t>
            </a:r>
            <a:endParaRPr lang="en-US" dirty="0">
              <a:latin typeface="+mj-lt"/>
            </a:endParaRPr>
          </a:p>
        </p:txBody>
      </p:sp>
      <p:sp>
        <p:nvSpPr>
          <p:cNvPr id="3" name="Content Placeholder 2"/>
          <p:cNvSpPr>
            <a:spLocks noGrp="1"/>
          </p:cNvSpPr>
          <p:nvPr>
            <p:ph idx="1"/>
          </p:nvPr>
        </p:nvSpPr>
        <p:spPr/>
        <p:txBody>
          <a:bodyPr>
            <a:normAutofit fontScale="85000" lnSpcReduction="20000"/>
          </a:bodyPr>
          <a:lstStyle/>
          <a:p>
            <a:pPr lvl="0"/>
            <a:r>
              <a:rPr lang="en-US" dirty="0"/>
              <a:t>No clanking jewelry</a:t>
            </a:r>
          </a:p>
          <a:p>
            <a:pPr lvl="0"/>
            <a:r>
              <a:rPr lang="en-US" dirty="0"/>
              <a:t>No excessive jewelry or large jewelry items such as large earring or rings.</a:t>
            </a:r>
          </a:p>
          <a:p>
            <a:pPr lvl="0"/>
            <a:r>
              <a:rPr lang="en-US" dirty="0"/>
              <a:t>No facial jewelry except earrings (no nose rings, tongue rings, eyebrow rings, etc)</a:t>
            </a:r>
          </a:p>
          <a:p>
            <a:pPr lvl="0"/>
            <a:r>
              <a:rPr lang="en-US" dirty="0"/>
              <a:t>If you have a tattoo, it may need to be covered.  Clarify with your manager if this is required.</a:t>
            </a:r>
          </a:p>
          <a:p>
            <a:pPr lvl="0"/>
            <a:r>
              <a:rPr lang="en-US" dirty="0"/>
              <a:t>Depending on your position, hair may need to be pulled back.  Clarify with your manager if this is required</a:t>
            </a:r>
            <a:r>
              <a:rPr lang="en-US" dirty="0" smtClean="0"/>
              <a:t>.</a:t>
            </a:r>
            <a:endParaRPr lang="en-US" dirty="0"/>
          </a:p>
        </p:txBody>
      </p:sp>
    </p:spTree>
    <p:extLst>
      <p:ext uri="{BB962C8B-B14F-4D97-AF65-F5344CB8AC3E}">
        <p14:creationId xmlns:p14="http://schemas.microsoft.com/office/powerpoint/2010/main" val="1266067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Smoking</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This </a:t>
            </a:r>
            <a:r>
              <a:rPr lang="en-US" dirty="0"/>
              <a:t>is a nonsmoking workplace.  </a:t>
            </a:r>
          </a:p>
          <a:p>
            <a:r>
              <a:rPr lang="en-US" dirty="0"/>
              <a:t>This includes no smoking on breaks outside the building.</a:t>
            </a:r>
          </a:p>
          <a:p>
            <a:endParaRPr lang="en-US" dirty="0"/>
          </a:p>
        </p:txBody>
      </p:sp>
    </p:spTree>
    <p:extLst>
      <p:ext uri="{BB962C8B-B14F-4D97-AF65-F5344CB8AC3E}">
        <p14:creationId xmlns:p14="http://schemas.microsoft.com/office/powerpoint/2010/main" val="2588640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Drug &amp; Alcohol </a:t>
            </a:r>
            <a:r>
              <a:rPr lang="en-US" dirty="0">
                <a:latin typeface="+mj-lt"/>
              </a:rPr>
              <a:t>U</a:t>
            </a:r>
            <a:r>
              <a:rPr lang="en-US" dirty="0" smtClean="0">
                <a:latin typeface="+mj-lt"/>
              </a:rPr>
              <a:t>se</a:t>
            </a:r>
            <a:endParaRPr lang="en-US" dirty="0">
              <a:latin typeface="+mj-lt"/>
            </a:endParaRPr>
          </a:p>
        </p:txBody>
      </p:sp>
      <p:sp>
        <p:nvSpPr>
          <p:cNvPr id="3" name="Content Placeholder 2"/>
          <p:cNvSpPr>
            <a:spLocks noGrp="1"/>
          </p:cNvSpPr>
          <p:nvPr>
            <p:ph idx="1"/>
          </p:nvPr>
        </p:nvSpPr>
        <p:spPr>
          <a:xfrm>
            <a:off x="792162" y="1761565"/>
            <a:ext cx="7570787" cy="4613876"/>
          </a:xfrm>
        </p:spPr>
        <p:txBody>
          <a:bodyPr>
            <a:normAutofit fontScale="85000" lnSpcReduction="10000"/>
          </a:bodyPr>
          <a:lstStyle/>
          <a:p>
            <a:pPr lvl="0"/>
            <a:r>
              <a:rPr lang="en-US" dirty="0"/>
              <a:t>This is a drug free workplace</a:t>
            </a:r>
          </a:p>
          <a:p>
            <a:pPr lvl="0"/>
            <a:r>
              <a:rPr lang="en-US" dirty="0"/>
              <a:t>Anyone coming to work under the influence of alcohol or drugs will be sent to the emergency room at their expense.</a:t>
            </a:r>
          </a:p>
          <a:p>
            <a:pPr lvl="0"/>
            <a:r>
              <a:rPr lang="en-US" dirty="0"/>
              <a:t>As part of your agreement to work for this company, you agree to random or spontaneous drug testing. </a:t>
            </a:r>
          </a:p>
          <a:p>
            <a:pPr lvl="0"/>
            <a:r>
              <a:rPr lang="en-US" dirty="0"/>
              <a:t>If your behavior, demeanor, or physical presentation is characteristic of someone under the influence, you will be required to submit to a drug screen.</a:t>
            </a:r>
          </a:p>
          <a:p>
            <a:pPr lvl="0"/>
            <a:r>
              <a:rPr lang="en-US" dirty="0"/>
              <a:t>If you refuse, you will be terminated on the spot</a:t>
            </a:r>
            <a:r>
              <a:rPr lang="en-US" dirty="0" smtClean="0"/>
              <a:t>.</a:t>
            </a:r>
            <a:endParaRPr lang="en-US" dirty="0"/>
          </a:p>
        </p:txBody>
      </p:sp>
    </p:spTree>
    <p:extLst>
      <p:ext uri="{BB962C8B-B14F-4D97-AF65-F5344CB8AC3E}">
        <p14:creationId xmlns:p14="http://schemas.microsoft.com/office/powerpoint/2010/main" val="399249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Computer Use</a:t>
            </a:r>
            <a:endParaRPr lang="en-US" dirty="0">
              <a:latin typeface="+mj-lt"/>
            </a:endParaRPr>
          </a:p>
        </p:txBody>
      </p:sp>
      <p:sp>
        <p:nvSpPr>
          <p:cNvPr id="3" name="Content Placeholder 2"/>
          <p:cNvSpPr>
            <a:spLocks noGrp="1"/>
          </p:cNvSpPr>
          <p:nvPr>
            <p:ph idx="1"/>
          </p:nvPr>
        </p:nvSpPr>
        <p:spPr>
          <a:xfrm>
            <a:off x="792162" y="1761565"/>
            <a:ext cx="7570787" cy="4613876"/>
          </a:xfrm>
        </p:spPr>
        <p:txBody>
          <a:bodyPr>
            <a:normAutofit fontScale="85000" lnSpcReduction="20000"/>
          </a:bodyPr>
          <a:lstStyle/>
          <a:p>
            <a:pPr lvl="0"/>
            <a:r>
              <a:rPr lang="en-US" dirty="0"/>
              <a:t>Computer use is for work related activities only.</a:t>
            </a:r>
          </a:p>
          <a:p>
            <a:pPr lvl="0"/>
            <a:r>
              <a:rPr lang="en-US" dirty="0"/>
              <a:t>Computer usage will be regularly and randomly audited.</a:t>
            </a:r>
          </a:p>
          <a:p>
            <a:pPr lvl="0"/>
            <a:r>
              <a:rPr lang="en-US" dirty="0"/>
              <a:t>You are not to provide your login information to anyone</a:t>
            </a:r>
          </a:p>
          <a:p>
            <a:pPr lvl="0"/>
            <a:r>
              <a:rPr lang="en-US" dirty="0"/>
              <a:t>If someone logs into a computer under your information and violates an policy or law, you will be held liable</a:t>
            </a:r>
          </a:p>
          <a:p>
            <a:pPr lvl="0"/>
            <a:r>
              <a:rPr lang="en-US" dirty="0"/>
              <a:t>When you are away from your workstation, regardless of the length of time, you must log out of your computer</a:t>
            </a:r>
            <a:r>
              <a:rPr lang="en-US" dirty="0" smtClean="0"/>
              <a:t>.</a:t>
            </a:r>
            <a:endParaRPr lang="en-US" dirty="0"/>
          </a:p>
        </p:txBody>
      </p:sp>
    </p:spTree>
    <p:extLst>
      <p:ext uri="{BB962C8B-B14F-4D97-AF65-F5344CB8AC3E}">
        <p14:creationId xmlns:p14="http://schemas.microsoft.com/office/powerpoint/2010/main" val="92698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Cell Phone Use</a:t>
            </a:r>
            <a:endParaRPr lang="en-US" dirty="0">
              <a:latin typeface="+mj-lt"/>
            </a:endParaRPr>
          </a:p>
        </p:txBody>
      </p:sp>
      <p:sp>
        <p:nvSpPr>
          <p:cNvPr id="3" name="Content Placeholder 2"/>
          <p:cNvSpPr>
            <a:spLocks noGrp="1"/>
          </p:cNvSpPr>
          <p:nvPr>
            <p:ph idx="1"/>
          </p:nvPr>
        </p:nvSpPr>
        <p:spPr>
          <a:xfrm>
            <a:off x="792162" y="2000487"/>
            <a:ext cx="7570787" cy="4186331"/>
          </a:xfrm>
        </p:spPr>
        <p:txBody>
          <a:bodyPr>
            <a:normAutofit/>
          </a:bodyPr>
          <a:lstStyle/>
          <a:p>
            <a:r>
              <a:rPr lang="en-US" dirty="0"/>
              <a:t>Cell phones are not permitted to be used during work </a:t>
            </a:r>
            <a:r>
              <a:rPr lang="en-US" dirty="0" smtClean="0"/>
              <a:t>hours</a:t>
            </a:r>
            <a:endParaRPr lang="en-US" dirty="0"/>
          </a:p>
          <a:p>
            <a:r>
              <a:rPr lang="en-US" dirty="0"/>
              <a:t>If a loved one needs to contact you for an emergency, they should call the workplace to your desk, or to reception, and someone will inform you of an emergency and you will be able to contact your loved one through a workplace phone.</a:t>
            </a:r>
          </a:p>
          <a:p>
            <a:endParaRPr lang="en-US" dirty="0"/>
          </a:p>
        </p:txBody>
      </p:sp>
    </p:spTree>
    <p:extLst>
      <p:ext uri="{BB962C8B-B14F-4D97-AF65-F5344CB8AC3E}">
        <p14:creationId xmlns:p14="http://schemas.microsoft.com/office/powerpoint/2010/main" val="1681676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Use of Social Media</a:t>
            </a:r>
            <a:endParaRPr lang="en-US" dirty="0">
              <a:latin typeface="+mj-lt"/>
            </a:endParaRPr>
          </a:p>
        </p:txBody>
      </p:sp>
      <p:sp>
        <p:nvSpPr>
          <p:cNvPr id="3" name="Content Placeholder 2"/>
          <p:cNvSpPr>
            <a:spLocks noGrp="1"/>
          </p:cNvSpPr>
          <p:nvPr>
            <p:ph idx="1"/>
          </p:nvPr>
        </p:nvSpPr>
        <p:spPr>
          <a:xfrm>
            <a:off x="792162" y="1761565"/>
            <a:ext cx="7570787" cy="4764774"/>
          </a:xfrm>
        </p:spPr>
        <p:txBody>
          <a:bodyPr>
            <a:normAutofit fontScale="85000" lnSpcReduction="20000"/>
          </a:bodyPr>
          <a:lstStyle/>
          <a:p>
            <a:pPr lvl="0"/>
            <a:r>
              <a:rPr lang="en-US" dirty="0"/>
              <a:t>Use of social media is not permitted during work hours or on work computers</a:t>
            </a:r>
          </a:p>
          <a:p>
            <a:pPr lvl="0"/>
            <a:r>
              <a:rPr lang="en-US" dirty="0"/>
              <a:t>You are permitted to access social media during your breaks on your personal device (i.e. cell phone, laptop)</a:t>
            </a:r>
          </a:p>
          <a:p>
            <a:pPr lvl="0"/>
            <a:r>
              <a:rPr lang="en-US" dirty="0"/>
              <a:t>As an employee you are a representative of the company. Be aware that your behavior, comments, and posting on social media are not independent of your employment.</a:t>
            </a:r>
          </a:p>
          <a:p>
            <a:pPr lvl="0"/>
            <a:r>
              <a:rPr lang="en-US" dirty="0"/>
              <a:t>Postings or comments that demonstrate bigotry, racism, or other forms of intolerance, or that may reflect negatively on the company, are grounds for disciplinary action and termination</a:t>
            </a:r>
            <a:r>
              <a:rPr lang="en-US" dirty="0" smtClean="0"/>
              <a:t>.</a:t>
            </a:r>
            <a:endParaRPr lang="en-US" dirty="0"/>
          </a:p>
        </p:txBody>
      </p:sp>
    </p:spTree>
    <p:extLst>
      <p:ext uri="{BB962C8B-B14F-4D97-AF65-F5344CB8AC3E}">
        <p14:creationId xmlns:p14="http://schemas.microsoft.com/office/powerpoint/2010/main" val="3866853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Gifts and Gratuities</a:t>
            </a:r>
            <a:endParaRPr lang="en-US" dirty="0">
              <a:latin typeface="+mj-lt"/>
            </a:endParaRPr>
          </a:p>
        </p:txBody>
      </p:sp>
      <p:sp>
        <p:nvSpPr>
          <p:cNvPr id="3" name="Content Placeholder 2"/>
          <p:cNvSpPr>
            <a:spLocks noGrp="1"/>
          </p:cNvSpPr>
          <p:nvPr>
            <p:ph idx="1"/>
          </p:nvPr>
        </p:nvSpPr>
        <p:spPr>
          <a:xfrm>
            <a:off x="792162" y="1761565"/>
            <a:ext cx="7570787" cy="4865372"/>
          </a:xfrm>
        </p:spPr>
        <p:txBody>
          <a:bodyPr>
            <a:normAutofit fontScale="47500" lnSpcReduction="20000"/>
          </a:bodyPr>
          <a:lstStyle/>
          <a:p>
            <a:pPr marL="0" indent="0" algn="ctr">
              <a:spcBef>
                <a:spcPts val="0"/>
              </a:spcBef>
              <a:buNone/>
            </a:pPr>
            <a:r>
              <a:rPr lang="en-US" dirty="0"/>
              <a:t>[</a:t>
            </a:r>
            <a:r>
              <a:rPr lang="en-US" i="1" dirty="0"/>
              <a:t>Determine which option best represents your company</a:t>
            </a:r>
            <a:r>
              <a:rPr lang="en-US" dirty="0"/>
              <a:t>]</a:t>
            </a:r>
          </a:p>
          <a:p>
            <a:pPr marL="0" indent="0">
              <a:spcBef>
                <a:spcPts val="0"/>
              </a:spcBef>
              <a:buNone/>
            </a:pPr>
            <a:r>
              <a:rPr lang="en-US" dirty="0"/>
              <a:t> </a:t>
            </a:r>
          </a:p>
          <a:p>
            <a:pPr marL="0" indent="0">
              <a:spcBef>
                <a:spcPts val="0"/>
              </a:spcBef>
              <a:buNone/>
            </a:pPr>
            <a:r>
              <a:rPr lang="en-US" dirty="0"/>
              <a:t>Option 1</a:t>
            </a:r>
          </a:p>
          <a:p>
            <a:pPr>
              <a:spcBef>
                <a:spcPts val="0"/>
              </a:spcBef>
            </a:pPr>
            <a:r>
              <a:rPr lang="en-US" dirty="0"/>
              <a:t>Gifts and gratuities are not permitted at the company.  You are being paid to provide a service.  Accepting gifts are grounds for disciplinary action.</a:t>
            </a:r>
          </a:p>
          <a:p>
            <a:pPr>
              <a:spcBef>
                <a:spcPts val="0"/>
              </a:spcBef>
            </a:pPr>
            <a:r>
              <a:rPr lang="en-US" dirty="0"/>
              <a:t>Soliciting, implying or suggesting that a gratuity is required is grounds for disciplinary action.</a:t>
            </a:r>
          </a:p>
          <a:p>
            <a:pPr marL="0" indent="0">
              <a:spcBef>
                <a:spcPts val="0"/>
              </a:spcBef>
              <a:buNone/>
            </a:pPr>
            <a:r>
              <a:rPr lang="en-US" dirty="0"/>
              <a:t> </a:t>
            </a:r>
          </a:p>
          <a:p>
            <a:pPr marL="0" indent="0">
              <a:spcBef>
                <a:spcPts val="0"/>
              </a:spcBef>
              <a:buNone/>
            </a:pPr>
            <a:r>
              <a:rPr lang="en-US" dirty="0"/>
              <a:t>Option 2</a:t>
            </a:r>
          </a:p>
          <a:p>
            <a:pPr>
              <a:spcBef>
                <a:spcPts val="0"/>
              </a:spcBef>
            </a:pPr>
            <a:r>
              <a:rPr lang="en-US" dirty="0"/>
              <a:t>You are permitted to accept gratuities should the customer of their own volition offer one.  Any solicitation, implication, or suggestion that a gratuity is in any way required, expected, or beneficial for better service is prohibited.</a:t>
            </a:r>
          </a:p>
          <a:p>
            <a:pPr>
              <a:spcBef>
                <a:spcPts val="0"/>
              </a:spcBef>
            </a:pPr>
            <a:r>
              <a:rPr lang="en-US" dirty="0"/>
              <a:t>Any complaint by a customer of such behavior will be addressed with disciplinary action.</a:t>
            </a:r>
          </a:p>
          <a:p>
            <a:pPr marL="0" indent="0">
              <a:spcBef>
                <a:spcPts val="0"/>
              </a:spcBef>
              <a:buNone/>
            </a:pPr>
            <a:endParaRPr lang="en-US" dirty="0"/>
          </a:p>
          <a:p>
            <a:pPr marL="0" indent="0">
              <a:spcBef>
                <a:spcPts val="0"/>
              </a:spcBef>
              <a:buNone/>
            </a:pPr>
            <a:r>
              <a:rPr lang="en-US" dirty="0"/>
              <a:t>Option3</a:t>
            </a:r>
          </a:p>
          <a:p>
            <a:pPr>
              <a:spcBef>
                <a:spcPts val="0"/>
              </a:spcBef>
            </a:pPr>
            <a:r>
              <a:rPr lang="en-US" dirty="0"/>
              <a:t>It is understand that employees make the majority of their income through gratuities at this company.  Although it is not legally required, if a customer has refused to provide an appropriate gratuity, they have the legal right to do so.  However, you may inform your manager who may either speak with the customer as to why no gratuity was left, or may ban the customer from further patronizing the establishment.</a:t>
            </a:r>
          </a:p>
          <a:p>
            <a:pPr marL="0" indent="0">
              <a:spcBef>
                <a:spcPts val="0"/>
              </a:spcBef>
              <a:buNone/>
            </a:pPr>
            <a:r>
              <a:rPr lang="en-US" dirty="0"/>
              <a:t> </a:t>
            </a:r>
          </a:p>
          <a:p>
            <a:pPr marL="0" indent="0">
              <a:spcBef>
                <a:spcPts val="0"/>
              </a:spcBef>
              <a:buNone/>
            </a:pPr>
            <a:r>
              <a:rPr lang="en-US" dirty="0"/>
              <a:t>Option 4</a:t>
            </a:r>
          </a:p>
          <a:p>
            <a:pPr>
              <a:spcBef>
                <a:spcPts val="0"/>
              </a:spcBef>
            </a:pPr>
            <a:r>
              <a:rPr lang="en-US" dirty="0"/>
              <a:t>The company does not permit employees to accept money gratuities from customers.  However, small gifts that are meant as gestures of appreciate by customers are permitted.  Some examples of these types of gifts can include:</a:t>
            </a:r>
          </a:p>
          <a:p>
            <a:pPr lvl="0">
              <a:spcBef>
                <a:spcPts val="0"/>
              </a:spcBef>
            </a:pPr>
            <a:r>
              <a:rPr lang="en-US" dirty="0"/>
              <a:t>Food items such as cupcakes, cookies, candies, fruit basket</a:t>
            </a:r>
          </a:p>
          <a:p>
            <a:pPr lvl="0">
              <a:spcBef>
                <a:spcPts val="0"/>
              </a:spcBef>
            </a:pPr>
            <a:r>
              <a:rPr lang="en-US" dirty="0"/>
              <a:t>Items that can be shared with the workplace such as break room supplies or decorations that can be hung or displayed.</a:t>
            </a:r>
          </a:p>
          <a:p>
            <a:pPr>
              <a:spcBef>
                <a:spcPts val="0"/>
              </a:spcBef>
            </a:pPr>
            <a:r>
              <a:rPr lang="en-US" dirty="0"/>
              <a:t>If you are unsure if a gift can be accepted, check with your manager first </a:t>
            </a:r>
            <a:r>
              <a:rPr lang="en-US" i="1" dirty="0"/>
              <a:t>before</a:t>
            </a:r>
            <a:r>
              <a:rPr lang="en-US" dirty="0"/>
              <a:t> accepting.   If you accept the gist, and it is inappropriate, you will face disciplinary action</a:t>
            </a:r>
            <a:r>
              <a:rPr lang="en-US" dirty="0" smtClean="0"/>
              <a:t>.</a:t>
            </a:r>
            <a:endParaRPr lang="en-US" dirty="0"/>
          </a:p>
        </p:txBody>
      </p:sp>
    </p:spTree>
    <p:extLst>
      <p:ext uri="{BB962C8B-B14F-4D97-AF65-F5344CB8AC3E}">
        <p14:creationId xmlns:p14="http://schemas.microsoft.com/office/powerpoint/2010/main" val="1752673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Confidentiality</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Our </a:t>
            </a:r>
            <a:r>
              <a:rPr lang="en-US" dirty="0"/>
              <a:t>company holds the confidentiality and privacy of our customers in high regard. </a:t>
            </a:r>
          </a:p>
          <a:p>
            <a:r>
              <a:rPr lang="en-US" dirty="0"/>
              <a:t>You are not permitted to discuss customers presence or purchases with other customers or employees.</a:t>
            </a:r>
          </a:p>
          <a:p>
            <a:endParaRPr lang="en-US" dirty="0"/>
          </a:p>
        </p:txBody>
      </p:sp>
    </p:spTree>
    <p:extLst>
      <p:ext uri="{BB962C8B-B14F-4D97-AF65-F5344CB8AC3E}">
        <p14:creationId xmlns:p14="http://schemas.microsoft.com/office/powerpoint/2010/main" val="35516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normAutofit/>
          </a:bodyPr>
          <a:lstStyle/>
          <a:p>
            <a:r>
              <a:rPr lang="en-US" sz="5400" dirty="0"/>
              <a:t>General Work Policies </a:t>
            </a:r>
            <a:endParaRPr lang="en-US" sz="5400" dirty="0">
              <a:solidFill>
                <a:srgbClr val="244A58"/>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244A58"/>
                </a:solidFill>
              </a:rPr>
              <a:t>[</a:t>
            </a:r>
            <a:r>
              <a:rPr lang="en-US" i="1" dirty="0" smtClean="0">
                <a:solidFill>
                  <a:srgbClr val="244A58"/>
                </a:solidFill>
              </a:rPr>
              <a:t>Your Company Name</a:t>
            </a:r>
            <a:r>
              <a:rPr lang="en-US" dirty="0" smtClean="0">
                <a:solidFill>
                  <a:srgbClr val="244A58"/>
                </a:solidFill>
              </a:rPr>
              <a:t>]</a:t>
            </a:r>
          </a:p>
          <a:p>
            <a:r>
              <a:rPr lang="en-US" dirty="0" smtClean="0">
                <a:solidFill>
                  <a:srgbClr val="244A58"/>
                </a:solidFill>
              </a:rPr>
              <a:t>[</a:t>
            </a:r>
            <a:r>
              <a:rPr lang="en-US" i="1" dirty="0" smtClean="0">
                <a:solidFill>
                  <a:srgbClr val="244A58"/>
                </a:solidFill>
              </a:rPr>
              <a:t>Year</a:t>
            </a:r>
            <a:r>
              <a:rPr lang="en-US" dirty="0" smtClean="0">
                <a:solidFill>
                  <a:srgbClr val="244A58"/>
                </a:solidFill>
              </a:rPr>
              <a:t>]</a:t>
            </a:r>
            <a:endParaRPr lang="en-US" dirty="0">
              <a:solidFill>
                <a:srgbClr val="244A58"/>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244A58"/>
                </a:solidFill>
              </a:rPr>
              <a:t>[</a:t>
            </a:r>
            <a:r>
              <a:rPr lang="en-US" sz="3200" i="1" dirty="0" smtClean="0">
                <a:solidFill>
                  <a:srgbClr val="244A58"/>
                </a:solidFill>
              </a:rPr>
              <a:t>Company Logo</a:t>
            </a:r>
            <a:r>
              <a:rPr lang="en-US" sz="3200" dirty="0" smtClean="0">
                <a:solidFill>
                  <a:srgbClr val="244A58"/>
                </a:solidFill>
              </a:rPr>
              <a:t>]</a:t>
            </a:r>
            <a:endParaRPr lang="en-US" sz="3200" dirty="0">
              <a:solidFill>
                <a:srgbClr val="244A58"/>
              </a:solidFill>
            </a:endParaRPr>
          </a:p>
        </p:txBody>
      </p:sp>
    </p:spTree>
    <p:extLst>
      <p:ext uri="{BB962C8B-B14F-4D97-AF65-F5344CB8AC3E}">
        <p14:creationId xmlns:p14="http://schemas.microsoft.com/office/powerpoint/2010/main" val="893660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Complaints and </a:t>
            </a:r>
            <a:r>
              <a:rPr lang="en-US" dirty="0" smtClean="0">
                <a:latin typeface="+mj-lt"/>
              </a:rPr>
              <a:t>Grievances</a:t>
            </a:r>
            <a:endParaRPr lang="en-US" dirty="0">
              <a:latin typeface="+mj-lt"/>
            </a:endParaRPr>
          </a:p>
        </p:txBody>
      </p:sp>
      <p:sp>
        <p:nvSpPr>
          <p:cNvPr id="3" name="Content Placeholder 2"/>
          <p:cNvSpPr>
            <a:spLocks noGrp="1"/>
          </p:cNvSpPr>
          <p:nvPr>
            <p:ph idx="1"/>
          </p:nvPr>
        </p:nvSpPr>
        <p:spPr>
          <a:xfrm>
            <a:off x="792162" y="1837015"/>
            <a:ext cx="7570787" cy="4588726"/>
          </a:xfrm>
        </p:spPr>
        <p:txBody>
          <a:bodyPr>
            <a:normAutofit fontScale="70000" lnSpcReduction="20000"/>
          </a:bodyPr>
          <a:lstStyle/>
          <a:p>
            <a:pPr lvl="0">
              <a:spcBef>
                <a:spcPts val="1200"/>
              </a:spcBef>
            </a:pPr>
            <a:r>
              <a:rPr lang="en-US" dirty="0"/>
              <a:t>A complaint is an informal representation of a problem.</a:t>
            </a:r>
          </a:p>
          <a:p>
            <a:pPr lvl="0">
              <a:spcBef>
                <a:spcPts val="1200"/>
              </a:spcBef>
            </a:pPr>
            <a:r>
              <a:rPr lang="en-US" dirty="0"/>
              <a:t>A grievance is a formal complaint submitted to the company through required channels.</a:t>
            </a:r>
          </a:p>
          <a:p>
            <a:pPr lvl="0">
              <a:spcBef>
                <a:spcPts val="1200"/>
              </a:spcBef>
            </a:pPr>
            <a:r>
              <a:rPr lang="en-US" dirty="0"/>
              <a:t>Any employee has the right to make a grievance.</a:t>
            </a:r>
          </a:p>
          <a:p>
            <a:pPr lvl="0">
              <a:spcBef>
                <a:spcPts val="1200"/>
              </a:spcBef>
            </a:pPr>
            <a:r>
              <a:rPr lang="en-US" dirty="0"/>
              <a:t>Employees are encouraged to lodge complaints with management to hopes of resolving matters quickly and easily.</a:t>
            </a:r>
          </a:p>
          <a:p>
            <a:pPr lvl="0">
              <a:spcBef>
                <a:spcPts val="1200"/>
              </a:spcBef>
            </a:pPr>
            <a:r>
              <a:rPr lang="en-US" dirty="0"/>
              <a:t>However, no employee is ever discouraged from addressing any issue they have with the company, its policies, or issues with coworkers.</a:t>
            </a:r>
          </a:p>
          <a:p>
            <a:pPr lvl="0">
              <a:spcBef>
                <a:spcPts val="1200"/>
              </a:spcBef>
            </a:pPr>
            <a:r>
              <a:rPr lang="en-US" dirty="0"/>
              <a:t>The company wants to be sure its employees are happy and feel heard.  Any employee that has a concern, complaint, or grievance is strongly encouraged to make their issue known.</a:t>
            </a:r>
          </a:p>
          <a:p>
            <a:pPr lvl="0">
              <a:spcBef>
                <a:spcPts val="1200"/>
              </a:spcBef>
            </a:pPr>
            <a:r>
              <a:rPr lang="en-US" dirty="0"/>
              <a:t>The company cannot help improve things if it doesn’t know about them</a:t>
            </a:r>
            <a:r>
              <a:rPr lang="en-US" dirty="0" smtClean="0"/>
              <a:t>.</a:t>
            </a:r>
            <a:endParaRPr lang="en-US" dirty="0"/>
          </a:p>
        </p:txBody>
      </p:sp>
    </p:spTree>
    <p:extLst>
      <p:ext uri="{BB962C8B-B14F-4D97-AF65-F5344CB8AC3E}">
        <p14:creationId xmlns:p14="http://schemas.microsoft.com/office/powerpoint/2010/main" val="3996616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44A58"/>
                </a:solidFill>
                <a:latin typeface="+mj-lt"/>
              </a:rPr>
              <a:t>Rules For A Reason</a:t>
            </a:r>
            <a:endParaRPr lang="en-US" dirty="0">
              <a:solidFill>
                <a:srgbClr val="244A58"/>
              </a:solidFill>
              <a:latin typeface="+mj-lt"/>
            </a:endParaRPr>
          </a:p>
        </p:txBody>
      </p:sp>
      <p:sp>
        <p:nvSpPr>
          <p:cNvPr id="3" name="Content Placeholder 2"/>
          <p:cNvSpPr>
            <a:spLocks noGrp="1"/>
          </p:cNvSpPr>
          <p:nvPr>
            <p:ph idx="1"/>
          </p:nvPr>
        </p:nvSpPr>
        <p:spPr>
          <a:xfrm>
            <a:off x="792162" y="1950190"/>
            <a:ext cx="7570787" cy="4289611"/>
          </a:xfrm>
        </p:spPr>
        <p:txBody>
          <a:bodyPr>
            <a:normAutofit fontScale="92500" lnSpcReduction="20000"/>
          </a:bodyPr>
          <a:lstStyle/>
          <a:p>
            <a:r>
              <a:rPr lang="en-US" dirty="0"/>
              <a:t>Clear and consistent policies lead to efficient workflows and a happy workforce. Workplaces with lax or nonexistent policies quickly become chaotic.</a:t>
            </a:r>
          </a:p>
          <a:p>
            <a:r>
              <a:rPr lang="en-US" dirty="0"/>
              <a:t>The key to an orderly workplace is the implementation of standards for on-the-job behavior. </a:t>
            </a:r>
          </a:p>
          <a:p>
            <a:r>
              <a:rPr lang="en-US" dirty="0"/>
              <a:t>General work rules create parameters for behavior </a:t>
            </a:r>
          </a:p>
          <a:p>
            <a:r>
              <a:rPr lang="en-US" dirty="0"/>
              <a:t>Consequences are in place for those that violate the </a:t>
            </a:r>
            <a:r>
              <a:rPr lang="en-US" dirty="0" smtClean="0"/>
              <a:t>rules</a:t>
            </a:r>
            <a:endParaRPr lang="en-US" dirty="0"/>
          </a:p>
        </p:txBody>
      </p:sp>
    </p:spTree>
    <p:extLst>
      <p:ext uri="{BB962C8B-B14F-4D97-AF65-F5344CB8AC3E}">
        <p14:creationId xmlns:p14="http://schemas.microsoft.com/office/powerpoint/2010/main" val="599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Code of Conduct </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Code of Conduct provides the major areas of behavior that are expected of you</a:t>
            </a:r>
          </a:p>
          <a:p>
            <a:r>
              <a:rPr lang="en-US" dirty="0"/>
              <a:t>The Code of Ethics provides standards for such behavior that reflect the company’s values</a:t>
            </a:r>
          </a:p>
          <a:p>
            <a:endParaRPr lang="en-US" dirty="0"/>
          </a:p>
        </p:txBody>
      </p:sp>
    </p:spTree>
    <p:extLst>
      <p:ext uri="{BB962C8B-B14F-4D97-AF65-F5344CB8AC3E}">
        <p14:creationId xmlns:p14="http://schemas.microsoft.com/office/powerpoint/2010/main" val="263549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ID Badge</a:t>
            </a:r>
            <a:endParaRPr lang="en-US" dirty="0">
              <a:latin typeface="+mj-lt"/>
            </a:endParaRPr>
          </a:p>
        </p:txBody>
      </p:sp>
      <p:sp>
        <p:nvSpPr>
          <p:cNvPr id="3" name="Content Placeholder 2"/>
          <p:cNvSpPr>
            <a:spLocks noGrp="1"/>
          </p:cNvSpPr>
          <p:nvPr>
            <p:ph idx="1"/>
          </p:nvPr>
        </p:nvSpPr>
        <p:spPr>
          <a:xfrm>
            <a:off x="792162" y="1761565"/>
            <a:ext cx="7570787" cy="4613876"/>
          </a:xfrm>
        </p:spPr>
        <p:txBody>
          <a:bodyPr>
            <a:normAutofit fontScale="92500" lnSpcReduction="10000"/>
          </a:bodyPr>
          <a:lstStyle/>
          <a:p>
            <a:pPr lvl="0"/>
            <a:r>
              <a:rPr lang="en-US" dirty="0"/>
              <a:t>All employees are required to wear their ID badges at all times</a:t>
            </a:r>
          </a:p>
          <a:p>
            <a:pPr lvl="0"/>
            <a:r>
              <a:rPr lang="en-US" dirty="0"/>
              <a:t>If an employee forgets his/her ID badge, he/she will be sent home to retrieve it.  That employee will be docked pay for the time it takes for that employee to go home and retrieve his/her ID badge</a:t>
            </a:r>
          </a:p>
          <a:p>
            <a:pPr lvl="0"/>
            <a:r>
              <a:rPr lang="en-US" dirty="0"/>
              <a:t>ID badges must be worn above the waist</a:t>
            </a:r>
          </a:p>
          <a:p>
            <a:pPr lvl="0"/>
            <a:r>
              <a:rPr lang="en-US" dirty="0"/>
              <a:t>ID badges must have the ID side facing forward, not turned </a:t>
            </a:r>
            <a:r>
              <a:rPr lang="en-US" dirty="0" smtClean="0"/>
              <a:t>over</a:t>
            </a:r>
            <a:endParaRPr lang="en-US" dirty="0"/>
          </a:p>
        </p:txBody>
      </p:sp>
    </p:spTree>
    <p:extLst>
      <p:ext uri="{BB962C8B-B14F-4D97-AF65-F5344CB8AC3E}">
        <p14:creationId xmlns:p14="http://schemas.microsoft.com/office/powerpoint/2010/main" val="262203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Attendance</a:t>
            </a:r>
            <a:endParaRPr lang="en-US" dirty="0">
              <a:latin typeface="+mj-lt"/>
            </a:endParaRPr>
          </a:p>
        </p:txBody>
      </p:sp>
      <p:sp>
        <p:nvSpPr>
          <p:cNvPr id="3" name="Content Placeholder 2"/>
          <p:cNvSpPr>
            <a:spLocks noGrp="1"/>
          </p:cNvSpPr>
          <p:nvPr>
            <p:ph idx="1"/>
          </p:nvPr>
        </p:nvSpPr>
        <p:spPr>
          <a:xfrm>
            <a:off x="792162" y="1761565"/>
            <a:ext cx="7570787" cy="4651600"/>
          </a:xfrm>
        </p:spPr>
        <p:txBody>
          <a:bodyPr>
            <a:normAutofit fontScale="92500" lnSpcReduction="10000"/>
          </a:bodyPr>
          <a:lstStyle/>
          <a:p>
            <a:pPr lvl="0"/>
            <a:r>
              <a:rPr lang="en-US" dirty="0"/>
              <a:t>You are expected to begin working when your shift begins.  If you start at 9am, then you should be at your workstation at 9am beginning work, not arriving, putting you bags down, hanging your coat, getting your coffee, etc.</a:t>
            </a:r>
          </a:p>
          <a:p>
            <a:pPr lvl="0"/>
            <a:r>
              <a:rPr lang="en-US" dirty="0"/>
              <a:t>When ending your day, you are expected to end work at the end of your shift.  You should not be packing up your things, putting on your coat, and standing by the door.</a:t>
            </a:r>
          </a:p>
          <a:p>
            <a:pPr lvl="0"/>
            <a:r>
              <a:rPr lang="en-US" dirty="0"/>
              <a:t>You are being paid for 8 hours, you are expected to work for 8 hours, not 7 hours and 40 minutes</a:t>
            </a:r>
            <a:r>
              <a:rPr lang="en-US" dirty="0" smtClean="0"/>
              <a:t>.</a:t>
            </a:r>
            <a:endParaRPr lang="en-US" dirty="0"/>
          </a:p>
        </p:txBody>
      </p:sp>
    </p:spTree>
    <p:extLst>
      <p:ext uri="{BB962C8B-B14F-4D97-AF65-F5344CB8AC3E}">
        <p14:creationId xmlns:p14="http://schemas.microsoft.com/office/powerpoint/2010/main" val="860013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Time Clock</a:t>
            </a:r>
            <a:endParaRPr lang="en-US" dirty="0">
              <a:latin typeface="+mj-lt"/>
            </a:endParaRPr>
          </a:p>
        </p:txBody>
      </p:sp>
      <p:sp>
        <p:nvSpPr>
          <p:cNvPr id="3" name="Content Placeholder 2"/>
          <p:cNvSpPr>
            <a:spLocks noGrp="1"/>
          </p:cNvSpPr>
          <p:nvPr>
            <p:ph idx="1"/>
          </p:nvPr>
        </p:nvSpPr>
        <p:spPr>
          <a:xfrm>
            <a:off x="792162" y="1761565"/>
            <a:ext cx="7570787" cy="4664175"/>
          </a:xfrm>
        </p:spPr>
        <p:txBody>
          <a:bodyPr>
            <a:normAutofit fontScale="85000" lnSpcReduction="10000"/>
          </a:bodyPr>
          <a:lstStyle/>
          <a:p>
            <a:pPr lvl="0"/>
            <a:r>
              <a:rPr lang="en-US" dirty="0"/>
              <a:t>The time clock is meant to hold both you and the company accountable.  It ensures you have been provided appropriate break times as required by law, and ensures you are paid for the hours you’ve worked.</a:t>
            </a:r>
          </a:p>
          <a:p>
            <a:pPr lvl="0"/>
            <a:r>
              <a:rPr lang="en-US" dirty="0"/>
              <a:t>You may clock in no earlier that 15 minutes before your shift</a:t>
            </a:r>
          </a:p>
          <a:p>
            <a:pPr lvl="0"/>
            <a:r>
              <a:rPr lang="en-US" dirty="0"/>
              <a:t>If you clock out after 15 minutes after your shift, you must obtain approval from your manager for overtime.</a:t>
            </a:r>
          </a:p>
          <a:p>
            <a:pPr lvl="0"/>
            <a:r>
              <a:rPr lang="en-US" dirty="0"/>
              <a:t>If you forget to clock the times for your breaks or lunch, inform a manager so the time can be entered</a:t>
            </a:r>
            <a:r>
              <a:rPr lang="en-US" dirty="0" smtClean="0"/>
              <a:t>.</a:t>
            </a:r>
            <a:endParaRPr lang="en-US" dirty="0"/>
          </a:p>
        </p:txBody>
      </p:sp>
    </p:spTree>
    <p:extLst>
      <p:ext uri="{BB962C8B-B14F-4D97-AF65-F5344CB8AC3E}">
        <p14:creationId xmlns:p14="http://schemas.microsoft.com/office/powerpoint/2010/main" val="159757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PTO</a:t>
            </a:r>
            <a:endParaRPr lang="en-US" dirty="0">
              <a:latin typeface="+mj-lt"/>
            </a:endParaRPr>
          </a:p>
        </p:txBody>
      </p:sp>
      <p:sp>
        <p:nvSpPr>
          <p:cNvPr id="3" name="Content Placeholder 2"/>
          <p:cNvSpPr>
            <a:spLocks noGrp="1"/>
          </p:cNvSpPr>
          <p:nvPr>
            <p:ph idx="1"/>
          </p:nvPr>
        </p:nvSpPr>
        <p:spPr>
          <a:xfrm>
            <a:off x="792162" y="1572940"/>
            <a:ext cx="7570787" cy="5096435"/>
          </a:xfrm>
        </p:spPr>
        <p:txBody>
          <a:bodyPr>
            <a:normAutofit fontScale="70000" lnSpcReduction="20000"/>
          </a:bodyPr>
          <a:lstStyle/>
          <a:p>
            <a:pPr>
              <a:spcBef>
                <a:spcPts val="600"/>
              </a:spcBef>
            </a:pPr>
            <a:r>
              <a:rPr lang="en-US" dirty="0"/>
              <a:t>Paid Time Off (PTO) includes:</a:t>
            </a:r>
          </a:p>
          <a:p>
            <a:pPr lvl="0">
              <a:spcBef>
                <a:spcPts val="600"/>
              </a:spcBef>
            </a:pPr>
            <a:r>
              <a:rPr lang="en-US" dirty="0"/>
              <a:t>Vacation Time</a:t>
            </a:r>
          </a:p>
          <a:p>
            <a:pPr lvl="0">
              <a:spcBef>
                <a:spcPts val="600"/>
              </a:spcBef>
            </a:pPr>
            <a:r>
              <a:rPr lang="en-US" dirty="0"/>
              <a:t>Sick Time</a:t>
            </a:r>
          </a:p>
          <a:p>
            <a:pPr lvl="0">
              <a:spcBef>
                <a:spcPts val="600"/>
              </a:spcBef>
            </a:pPr>
            <a:r>
              <a:rPr lang="en-US" dirty="0"/>
              <a:t>Personal Time</a:t>
            </a:r>
          </a:p>
          <a:p>
            <a:pPr>
              <a:spcBef>
                <a:spcPts val="600"/>
              </a:spcBef>
            </a:pPr>
            <a:r>
              <a:rPr lang="en-US" dirty="0"/>
              <a:t>Hours of time off are accrued per pay period</a:t>
            </a:r>
          </a:p>
          <a:p>
            <a:pPr>
              <a:spcBef>
                <a:spcPts val="600"/>
              </a:spcBef>
            </a:pPr>
            <a:r>
              <a:rPr lang="en-US" dirty="0"/>
              <a:t>Hours are not rolled over into the next calendar year.  It is a use it or lose it policy.</a:t>
            </a:r>
          </a:p>
          <a:p>
            <a:pPr>
              <a:spcBef>
                <a:spcPts val="600"/>
              </a:spcBef>
            </a:pPr>
            <a:r>
              <a:rPr lang="en-US" dirty="0"/>
              <a:t>Any time off must be requested 1 month in advance and approved by your manager.</a:t>
            </a:r>
          </a:p>
          <a:p>
            <a:pPr>
              <a:spcBef>
                <a:spcPts val="600"/>
              </a:spcBef>
            </a:pPr>
            <a:r>
              <a:rPr lang="en-US" dirty="0"/>
              <a:t>If you are off due to illness or emergency, a doctor’s note must be submitted upon your return verifying cause for the time you took off.</a:t>
            </a:r>
          </a:p>
          <a:p>
            <a:pPr>
              <a:spcBef>
                <a:spcPts val="600"/>
              </a:spcBef>
            </a:pPr>
            <a:r>
              <a:rPr lang="en-US" dirty="0"/>
              <a:t>Emergencies</a:t>
            </a:r>
          </a:p>
          <a:p>
            <a:pPr>
              <a:spcBef>
                <a:spcPts val="600"/>
              </a:spcBef>
            </a:pPr>
            <a:r>
              <a:rPr lang="en-US" dirty="0"/>
              <a:t>If you are sick or have an emergency and cannot come to work, you are instructed to inform your manager as early as possible.  </a:t>
            </a:r>
          </a:p>
          <a:p>
            <a:pPr>
              <a:spcBef>
                <a:spcPts val="600"/>
              </a:spcBef>
            </a:pPr>
            <a:r>
              <a:rPr lang="en-US" dirty="0"/>
              <a:t>Be considerate of the efforts needed for others to accommodate you not being at work performing your role</a:t>
            </a:r>
            <a:r>
              <a:rPr lang="en-US" dirty="0" smtClean="0"/>
              <a:t>.</a:t>
            </a:r>
            <a:endParaRPr lang="en-US" dirty="0"/>
          </a:p>
        </p:txBody>
      </p:sp>
    </p:spTree>
    <p:extLst>
      <p:ext uri="{BB962C8B-B14F-4D97-AF65-F5344CB8AC3E}">
        <p14:creationId xmlns:p14="http://schemas.microsoft.com/office/powerpoint/2010/main" val="1013937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Breaks</a:t>
            </a:r>
            <a:endParaRPr lang="en-US" dirty="0">
              <a:latin typeface="+mj-lt"/>
            </a:endParaRPr>
          </a:p>
        </p:txBody>
      </p:sp>
      <p:sp>
        <p:nvSpPr>
          <p:cNvPr id="3" name="Content Placeholder 2"/>
          <p:cNvSpPr>
            <a:spLocks noGrp="1"/>
          </p:cNvSpPr>
          <p:nvPr>
            <p:ph idx="1"/>
          </p:nvPr>
        </p:nvSpPr>
        <p:spPr>
          <a:xfrm>
            <a:off x="792162" y="1950190"/>
            <a:ext cx="7570787" cy="4289611"/>
          </a:xfrm>
        </p:spPr>
        <p:txBody>
          <a:bodyPr/>
          <a:lstStyle/>
          <a:p>
            <a:r>
              <a:rPr lang="en-US" dirty="0"/>
              <a:t>By law, you are required to take a 15-minute break every 4 hours, and take an additional 30 minute break in an 8 hour shift.</a:t>
            </a:r>
          </a:p>
          <a:p>
            <a:r>
              <a:rPr lang="en-US" dirty="0"/>
              <a:t>Depending on your position, you may take two 15-minute breaks and a 30-minute lunch break or a full hour lunch break.  </a:t>
            </a:r>
            <a:endParaRPr lang="en-US" dirty="0" smtClean="0"/>
          </a:p>
          <a:p>
            <a:r>
              <a:rPr lang="en-US" dirty="0" smtClean="0"/>
              <a:t>Clarify </a:t>
            </a:r>
            <a:r>
              <a:rPr lang="en-US" dirty="0"/>
              <a:t>with your manager how you should be taking your breaks.</a:t>
            </a:r>
          </a:p>
          <a:p>
            <a:endParaRPr lang="en-US" dirty="0"/>
          </a:p>
        </p:txBody>
      </p:sp>
    </p:spTree>
    <p:extLst>
      <p:ext uri="{BB962C8B-B14F-4D97-AF65-F5344CB8AC3E}">
        <p14:creationId xmlns:p14="http://schemas.microsoft.com/office/powerpoint/2010/main" val="292532065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15</TotalTime>
  <Words>1387</Words>
  <Application>Microsoft Macintosh PowerPoint</Application>
  <PresentationFormat>On-screen Show (4:3)</PresentationFormat>
  <Paragraphs>124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Infusion</vt:lpstr>
      <vt:lpstr>New Employee Orientation</vt:lpstr>
      <vt:lpstr>General Work Policies </vt:lpstr>
      <vt:lpstr>Rules For A Reason</vt:lpstr>
      <vt:lpstr>Code of Conduct </vt:lpstr>
      <vt:lpstr>ID Badge</vt:lpstr>
      <vt:lpstr>Attendance</vt:lpstr>
      <vt:lpstr>Time Clock</vt:lpstr>
      <vt:lpstr>PTO</vt:lpstr>
      <vt:lpstr>Breaks</vt:lpstr>
      <vt:lpstr>Hygiene</vt:lpstr>
      <vt:lpstr>Dress</vt:lpstr>
      <vt:lpstr>Accessories</vt:lpstr>
      <vt:lpstr>Smoking</vt:lpstr>
      <vt:lpstr>Drug &amp; Alcohol Use</vt:lpstr>
      <vt:lpstr>Computer Use</vt:lpstr>
      <vt:lpstr>Cell Phone Use</vt:lpstr>
      <vt:lpstr>Use of Social Media</vt:lpstr>
      <vt:lpstr>Gifts and Gratuities</vt:lpstr>
      <vt:lpstr>Confidentiality</vt:lpstr>
      <vt:lpstr>Complaints and Grievances</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3</cp:revision>
  <dcterms:created xsi:type="dcterms:W3CDTF">2020-08-17T16:40:21Z</dcterms:created>
  <dcterms:modified xsi:type="dcterms:W3CDTF">2020-08-17T16:55:26Z</dcterms:modified>
</cp:coreProperties>
</file>