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9493" autoAdjust="0"/>
  </p:normalViewPr>
  <p:slideViewPr>
    <p:cSldViewPr snapToGrid="0" snapToObjects="1">
      <p:cViewPr varScale="1">
        <p:scale>
          <a:sx n="97" d="100"/>
          <a:sy n="97" d="100"/>
        </p:scale>
        <p:origin x="-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025015"/>
            <a:ext cx="5446713" cy="2766491"/>
          </a:xfrm>
        </p:spPr>
        <p:txBody>
          <a:bodyPr/>
          <a:lstStyle/>
          <a:p>
            <a:r>
              <a:rPr lang="en-US" sz="4800" dirty="0" smtClean="0">
                <a:solidFill>
                  <a:srgbClr val="42FBFF"/>
                </a:solidFill>
                <a:latin typeface="Arial Black"/>
                <a:cs typeface="Arial Black"/>
              </a:rPr>
              <a:t>New Employee Orientation</a:t>
            </a:r>
            <a:endParaRPr lang="en-US" sz="4800" dirty="0">
              <a:solidFill>
                <a:srgbClr val="42FBFF"/>
              </a:solidFill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6116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42FBFF"/>
                </a:solidFill>
              </a:rPr>
              <a:t>[</a:t>
            </a:r>
            <a:r>
              <a:rPr lang="en-US" i="1" dirty="0" smtClean="0">
                <a:solidFill>
                  <a:srgbClr val="42FBFF"/>
                </a:solidFill>
              </a:rPr>
              <a:t>Your Company Name</a:t>
            </a:r>
            <a:r>
              <a:rPr lang="en-US" dirty="0" smtClean="0">
                <a:solidFill>
                  <a:srgbClr val="42FBFF"/>
                </a:solidFill>
              </a:rPr>
              <a:t>]</a:t>
            </a:r>
          </a:p>
          <a:p>
            <a:r>
              <a:rPr lang="en-US" dirty="0" smtClean="0">
                <a:solidFill>
                  <a:srgbClr val="42FBFF"/>
                </a:solidFill>
              </a:rPr>
              <a:t>[</a:t>
            </a:r>
            <a:r>
              <a:rPr lang="en-US" i="1" dirty="0" smtClean="0">
                <a:solidFill>
                  <a:srgbClr val="42FBFF"/>
                </a:solidFill>
              </a:rPr>
              <a:t>Year</a:t>
            </a:r>
            <a:r>
              <a:rPr lang="en-US" dirty="0" smtClean="0">
                <a:solidFill>
                  <a:srgbClr val="42FBFF"/>
                </a:solidFill>
              </a:rPr>
              <a:t>]</a:t>
            </a:r>
            <a:endParaRPr lang="en-US" dirty="0">
              <a:solidFill>
                <a:srgbClr val="42FB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42FBFF"/>
                </a:solidFill>
              </a:rPr>
              <a:t>[</a:t>
            </a:r>
            <a:r>
              <a:rPr lang="en-US" sz="3200" i="1" dirty="0" smtClean="0">
                <a:solidFill>
                  <a:srgbClr val="42FBFF"/>
                </a:solidFill>
              </a:rPr>
              <a:t>Company Logo</a:t>
            </a:r>
            <a:r>
              <a:rPr lang="en-US" sz="3200" dirty="0" smtClean="0">
                <a:solidFill>
                  <a:srgbClr val="42FBFF"/>
                </a:solidFill>
              </a:rPr>
              <a:t>]</a:t>
            </a:r>
            <a:endParaRPr lang="en-US" sz="3200" dirty="0">
              <a:solidFill>
                <a:srgbClr val="42FB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91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2FBFF"/>
                </a:solidFill>
              </a:rPr>
              <a:t>Time Off Requests</a:t>
            </a:r>
            <a:endParaRPr lang="en-US" dirty="0">
              <a:solidFill>
                <a:srgbClr val="42FB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97257"/>
            <a:ext cx="7570787" cy="4289611"/>
          </a:xfrm>
        </p:spPr>
        <p:txBody>
          <a:bodyPr/>
          <a:lstStyle/>
          <a:p>
            <a:r>
              <a:rPr lang="en-US" dirty="0"/>
              <a:t>If you are making a time off request, you need to inform your manager within [</a:t>
            </a:r>
            <a:r>
              <a:rPr lang="en-US" i="1" dirty="0"/>
              <a:t>30</a:t>
            </a:r>
            <a:r>
              <a:rPr lang="en-US" dirty="0"/>
              <a:t>] days of the date(s) you are requesting off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there are multiple requests or recurrent requests, it is recommended to work with your manager to set a fixed schedule that will accommodate your needs.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501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2FBFF"/>
                </a:solidFill>
              </a:rPr>
              <a:t>Overtime</a:t>
            </a:r>
            <a:endParaRPr lang="en-US" dirty="0">
              <a:solidFill>
                <a:srgbClr val="42FB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97257"/>
            <a:ext cx="7570787" cy="4289611"/>
          </a:xfrm>
        </p:spPr>
        <p:txBody>
          <a:bodyPr>
            <a:normAutofit/>
          </a:bodyPr>
          <a:lstStyle/>
          <a:p>
            <a:r>
              <a:rPr lang="en-US" dirty="0"/>
              <a:t>As required by law, all staff working more than 40 hours per week are compensated at 1.5x their hourly rate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Salaried employees do not qualify for overtime pay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overtime compensation is paid out on the following payroll disbursement.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0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2FBFF"/>
                </a:solidFill>
              </a:rPr>
              <a:t>Scheduling</a:t>
            </a:r>
            <a:endParaRPr lang="en-US" dirty="0">
              <a:solidFill>
                <a:srgbClr val="42FB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049633"/>
            <a:ext cx="7570787" cy="4289611"/>
          </a:xfrm>
        </p:spPr>
        <p:txBody>
          <a:bodyPr/>
          <a:lstStyle/>
          <a:p>
            <a:r>
              <a:rPr lang="en-US" dirty="0"/>
              <a:t>Your schedule may be fixed or varied depending on your position.</a:t>
            </a:r>
          </a:p>
          <a:p>
            <a:r>
              <a:rPr lang="en-US" dirty="0"/>
              <a:t>Schedules are made out [</a:t>
            </a:r>
            <a:r>
              <a:rPr lang="en-US" i="1" dirty="0"/>
              <a:t>30</a:t>
            </a:r>
            <a:r>
              <a:rPr lang="en-US" dirty="0"/>
              <a:t>] days in advance.</a:t>
            </a:r>
          </a:p>
          <a:p>
            <a:r>
              <a:rPr lang="en-US" dirty="0"/>
              <a:t>Scheduling requests must be made [</a:t>
            </a:r>
            <a:r>
              <a:rPr lang="en-US" i="1" dirty="0"/>
              <a:t>45</a:t>
            </a:r>
            <a:r>
              <a:rPr lang="en-US" dirty="0"/>
              <a:t>] days in advance to allow the scheduler to ensure there is sufficient coverage before approving the request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62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2FBFF"/>
                </a:solidFill>
              </a:rPr>
              <a:t>Direct </a:t>
            </a:r>
            <a:r>
              <a:rPr lang="en-US" dirty="0" smtClean="0">
                <a:solidFill>
                  <a:srgbClr val="42FBFF"/>
                </a:solidFill>
              </a:rPr>
              <a:t>Deposit</a:t>
            </a:r>
            <a:endParaRPr lang="en-US" dirty="0">
              <a:solidFill>
                <a:srgbClr val="42FB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18693"/>
            <a:ext cx="7570787" cy="458904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Option 1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company does not provide direct deposit at this </a:t>
            </a:r>
            <a:r>
              <a:rPr lang="en-US" sz="2000" dirty="0" smtClean="0"/>
              <a:t>time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400" dirty="0"/>
              <a:t>Option 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Staff are encouraged to enroll in direct deposit.  Your manager or the payroll office can provide the form.  You will need a voided check or a bank account direct deposit form from your bank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400" dirty="0"/>
              <a:t>Option 3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All employees are required to enroll in direct deposit. 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form for direct deposit can be found in your new hire packet.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You will need a voided check or a bank account direct deposit form from your bank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004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2FBFF"/>
                </a:solidFill>
              </a:rPr>
              <a:t>Tax Forms</a:t>
            </a:r>
            <a:endParaRPr lang="en-US" dirty="0">
              <a:solidFill>
                <a:srgbClr val="42FB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44881"/>
            <a:ext cx="7570787" cy="42896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sz="3300" dirty="0" smtClean="0"/>
              <a:t>Depending </a:t>
            </a:r>
            <a:r>
              <a:rPr lang="en-US" sz="3300" dirty="0"/>
              <a:t>on your position you will need to fill out one of 2 forms:</a:t>
            </a:r>
          </a:p>
          <a:p>
            <a:pPr marL="514350" lvl="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I-9 – verifiability to work in the U.S.</a:t>
            </a:r>
          </a:p>
          <a:p>
            <a:pPr marL="514350" lvl="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W-4 – Taxed </a:t>
            </a:r>
            <a:r>
              <a:rPr lang="en-US" dirty="0" smtClean="0"/>
              <a:t>employee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or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W-9 – Independent </a:t>
            </a:r>
            <a:r>
              <a:rPr lang="en-US" dirty="0" smtClean="0"/>
              <a:t>contractor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7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2FBFF"/>
                </a:solidFill>
              </a:rPr>
              <a:t>Tax Forms</a:t>
            </a:r>
            <a:endParaRPr lang="en-US" dirty="0">
              <a:solidFill>
                <a:srgbClr val="42FB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required by law, by January 30</a:t>
            </a:r>
            <a:r>
              <a:rPr lang="en-US" baseline="30000" dirty="0"/>
              <a:t>th</a:t>
            </a:r>
            <a:r>
              <a:rPr lang="en-US" dirty="0"/>
              <a:t> of the new year, the employer is required to issue through a secured online platform or mailed to address in the employees file a summary form of earnings from the previous year for tax filing.</a:t>
            </a:r>
          </a:p>
          <a:p>
            <a:pPr lvl="0"/>
            <a:r>
              <a:rPr lang="en-US" dirty="0"/>
              <a:t>W-2 – Taxed employees</a:t>
            </a:r>
          </a:p>
          <a:p>
            <a:pPr marL="0" indent="0">
              <a:buNone/>
            </a:pPr>
            <a:r>
              <a:rPr lang="en-US" dirty="0" smtClean="0"/>
              <a:t>	or</a:t>
            </a:r>
            <a:endParaRPr lang="en-US" dirty="0"/>
          </a:p>
          <a:p>
            <a:pPr lvl="0"/>
            <a:r>
              <a:rPr lang="en-US" dirty="0"/>
              <a:t>1099 – independent contractors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81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2FBFF"/>
                </a:solidFill>
              </a:rPr>
              <a:t>Contacts</a:t>
            </a:r>
            <a:endParaRPr lang="en-US" dirty="0">
              <a:solidFill>
                <a:srgbClr val="42FB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98546"/>
          </a:xfrm>
        </p:spPr>
        <p:txBody>
          <a:bodyPr>
            <a:normAutofit/>
          </a:bodyPr>
          <a:lstStyle/>
          <a:p>
            <a:r>
              <a:rPr lang="en-US" dirty="0"/>
              <a:t>Any questions about your schedule should be brought to the attention of your manager.</a:t>
            </a:r>
          </a:p>
          <a:p>
            <a:r>
              <a:rPr lang="en-US" dirty="0"/>
              <a:t>Any questions regarding your paycheck should be brought to the attention of payroll</a:t>
            </a:r>
            <a:r>
              <a:rPr lang="en-US" dirty="0" smtClean="0"/>
              <a:t>.</a:t>
            </a:r>
            <a:endParaRPr lang="en-US" sz="1400" dirty="0"/>
          </a:p>
          <a:p>
            <a:r>
              <a:rPr lang="en-US" dirty="0"/>
              <a:t>Payroll office information:</a:t>
            </a:r>
          </a:p>
          <a:p>
            <a:pPr lvl="1"/>
            <a:r>
              <a:rPr lang="en-US" dirty="0"/>
              <a:t>Email:</a:t>
            </a:r>
          </a:p>
          <a:p>
            <a:pPr lvl="1"/>
            <a:r>
              <a:rPr lang="en-US" dirty="0"/>
              <a:t>Phone:</a:t>
            </a:r>
          </a:p>
          <a:p>
            <a:pPr lvl="1"/>
            <a:r>
              <a:rPr lang="en-US" dirty="0"/>
              <a:t>Office Location: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34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544937"/>
            <a:ext cx="5446713" cy="136743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42FBFF"/>
                </a:solidFill>
              </a:rPr>
              <a:t>Payroll</a:t>
            </a:r>
            <a:endParaRPr lang="en-US" sz="4800" dirty="0">
              <a:solidFill>
                <a:srgbClr val="42FB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532060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42FBFF"/>
                </a:solidFill>
              </a:rPr>
              <a:t>[</a:t>
            </a:r>
            <a:r>
              <a:rPr lang="en-US" i="1" dirty="0" smtClean="0">
                <a:solidFill>
                  <a:srgbClr val="42FBFF"/>
                </a:solidFill>
              </a:rPr>
              <a:t>Your Company Name</a:t>
            </a:r>
            <a:r>
              <a:rPr lang="en-US" dirty="0" smtClean="0">
                <a:solidFill>
                  <a:srgbClr val="42FBFF"/>
                </a:solidFill>
              </a:rPr>
              <a:t>]</a:t>
            </a:r>
          </a:p>
          <a:p>
            <a:r>
              <a:rPr lang="en-US" dirty="0" smtClean="0">
                <a:solidFill>
                  <a:srgbClr val="42FBFF"/>
                </a:solidFill>
              </a:rPr>
              <a:t>[</a:t>
            </a:r>
            <a:r>
              <a:rPr lang="en-US" i="1" dirty="0" smtClean="0">
                <a:solidFill>
                  <a:srgbClr val="42FBFF"/>
                </a:solidFill>
              </a:rPr>
              <a:t>Year</a:t>
            </a:r>
            <a:r>
              <a:rPr lang="en-US" dirty="0" smtClean="0">
                <a:solidFill>
                  <a:srgbClr val="42FBFF"/>
                </a:solidFill>
              </a:rPr>
              <a:t>]</a:t>
            </a:r>
            <a:endParaRPr lang="en-US" dirty="0">
              <a:solidFill>
                <a:srgbClr val="42FB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84597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42FBFF"/>
                </a:solidFill>
              </a:rPr>
              <a:t>[</a:t>
            </a:r>
            <a:r>
              <a:rPr lang="en-US" sz="3200" i="1" dirty="0" smtClean="0">
                <a:solidFill>
                  <a:srgbClr val="42FBFF"/>
                </a:solidFill>
              </a:rPr>
              <a:t>Company Logo</a:t>
            </a:r>
            <a:r>
              <a:rPr lang="en-US" sz="3200" dirty="0" smtClean="0">
                <a:solidFill>
                  <a:srgbClr val="42FBFF"/>
                </a:solidFill>
              </a:rPr>
              <a:t>]</a:t>
            </a:r>
            <a:endParaRPr lang="en-US" sz="3200" dirty="0">
              <a:solidFill>
                <a:srgbClr val="42FB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54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2FBFF"/>
                </a:solidFill>
              </a:rPr>
              <a:t>Payroll</a:t>
            </a:r>
            <a:endParaRPr lang="en-US" dirty="0">
              <a:solidFill>
                <a:srgbClr val="42FB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Payroll processes more than just a paycheck.  The different payments processed by payroll include: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Involuntary deductions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Voluntary deductions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Payroll </a:t>
            </a:r>
            <a:r>
              <a:rPr lang="en-US" dirty="0" smtClean="0"/>
              <a:t>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2FBFF"/>
                </a:solidFill>
              </a:rPr>
              <a:t>Involuntary Deductions</a:t>
            </a:r>
            <a:endParaRPr lang="en-US" dirty="0">
              <a:solidFill>
                <a:srgbClr val="42FB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102010"/>
            <a:ext cx="7570787" cy="4104562"/>
          </a:xfrm>
        </p:spPr>
        <p:txBody>
          <a:bodyPr>
            <a:normAutofit/>
          </a:bodyPr>
          <a:lstStyle/>
          <a:p>
            <a:r>
              <a:rPr lang="en-US" dirty="0"/>
              <a:t>These are deductions that are required by law:</a:t>
            </a:r>
          </a:p>
          <a:p>
            <a:pPr lvl="1"/>
            <a:r>
              <a:rPr lang="en-US" dirty="0"/>
              <a:t>Pretax Deductions (</a:t>
            </a:r>
            <a:r>
              <a:rPr lang="en-US" dirty="0" err="1"/>
              <a:t>i.e</a:t>
            </a:r>
            <a:r>
              <a:rPr lang="en-US" dirty="0"/>
              <a:t> . Flexible Spending Accounts, Health Savings Accounts)</a:t>
            </a:r>
          </a:p>
          <a:p>
            <a:pPr lvl="1"/>
            <a:r>
              <a:rPr lang="en-US" dirty="0"/>
              <a:t>FICA – Medicare, Social Security</a:t>
            </a:r>
          </a:p>
          <a:p>
            <a:pPr lvl="1"/>
            <a:r>
              <a:rPr lang="en-US" dirty="0"/>
              <a:t>State and Local Taxes</a:t>
            </a:r>
          </a:p>
          <a:p>
            <a:pPr lvl="1"/>
            <a:r>
              <a:rPr lang="en-US" dirty="0"/>
              <a:t>Federal Taxes (IRS)</a:t>
            </a:r>
          </a:p>
          <a:p>
            <a:pPr lvl="1"/>
            <a:r>
              <a:rPr lang="en-US" dirty="0"/>
              <a:t>Garnishments (i.e. court ordered child support, IRS levy, debt collector)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0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2FBFF"/>
                </a:solidFill>
              </a:rPr>
              <a:t>Voluntary Deductions</a:t>
            </a:r>
            <a:endParaRPr lang="en-US" dirty="0">
              <a:solidFill>
                <a:srgbClr val="42FB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5104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These are deductions that are either chosen by the employee, such as benefits, or required as a result of accepting certain positions, such as union dues or expense accounts.</a:t>
            </a:r>
          </a:p>
          <a:p>
            <a:pPr lvl="1"/>
            <a:r>
              <a:rPr lang="en-US" dirty="0"/>
              <a:t>Benefit premiums</a:t>
            </a:r>
          </a:p>
          <a:p>
            <a:pPr lvl="1"/>
            <a:r>
              <a:rPr lang="en-US" dirty="0"/>
              <a:t>Retirement Plan contribution (i.e. 401K)</a:t>
            </a:r>
          </a:p>
          <a:p>
            <a:pPr lvl="1"/>
            <a:r>
              <a:rPr lang="en-US" dirty="0"/>
              <a:t>Life Insurance</a:t>
            </a:r>
          </a:p>
          <a:p>
            <a:pPr lvl="1"/>
            <a:r>
              <a:rPr lang="en-US" dirty="0"/>
              <a:t>Union Dues</a:t>
            </a:r>
          </a:p>
          <a:p>
            <a:pPr lvl="1"/>
            <a:r>
              <a:rPr lang="en-US" dirty="0"/>
              <a:t>Disability Insurance Premiums</a:t>
            </a:r>
          </a:p>
          <a:p>
            <a:pPr lvl="1"/>
            <a:r>
              <a:rPr lang="en-US" dirty="0"/>
              <a:t>Job expense account repayments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1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2FBFF"/>
                </a:solidFill>
              </a:rPr>
              <a:t>Payroll Information</a:t>
            </a:r>
            <a:endParaRPr lang="en-US" dirty="0">
              <a:solidFill>
                <a:srgbClr val="42FB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58904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Payroll provides information on each pay stub to allow for a financial record of your income for yourself and your tax filing.  Some or all of the following may be provided on your pay stub: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PTO accruals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Wages to date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Gross wages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Net Pay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Itemized deductions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Tax deductions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Pay rate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Total hours worked for that pay </a:t>
            </a:r>
            <a:r>
              <a:rPr lang="en-US" sz="1800" dirty="0" smtClean="0"/>
              <a:t>period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50278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2FBFF"/>
                </a:solidFill>
              </a:rPr>
              <a:t>Pay Frequency</a:t>
            </a:r>
            <a:endParaRPr lang="en-US" dirty="0">
              <a:solidFill>
                <a:srgbClr val="42FB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31787"/>
            <a:ext cx="7570787" cy="451047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Depending on the state wage laws, your position, and the pay arrangement made in your employment contract, you will be paid at certain intervals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you are an hourly employee, you will be paid based on the number of hours worked.  This is tallied through information input into the time clock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you are a salaried employee, each paycheck will be a fixed amount that reflex the amount agreed to in your contract. </a:t>
            </a:r>
          </a:p>
          <a:p>
            <a:r>
              <a:rPr lang="en-US" dirty="0"/>
              <a:t>Pay frequency at this company is biweekly with a payment made by [</a:t>
            </a:r>
            <a:r>
              <a:rPr lang="en-US" i="1" dirty="0"/>
              <a:t>paper check direct deposit</a:t>
            </a:r>
            <a:r>
              <a:rPr lang="en-US" dirty="0"/>
              <a:t>] on [</a:t>
            </a:r>
            <a:r>
              <a:rPr lang="en-US" i="1" dirty="0"/>
              <a:t>Fridays</a:t>
            </a:r>
            <a:r>
              <a:rPr lang="en-US" dirty="0"/>
              <a:t>]. </a:t>
            </a:r>
          </a:p>
          <a:p>
            <a:r>
              <a:rPr lang="en-US" dirty="0"/>
              <a:t>If there is a holiday on payday, then payroll with be dispersed on the previous working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41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2FBFF"/>
                </a:solidFill>
              </a:rPr>
              <a:t>Time Clock</a:t>
            </a:r>
            <a:endParaRPr lang="en-US" dirty="0">
              <a:solidFill>
                <a:srgbClr val="42FB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71069"/>
            <a:ext cx="7570787" cy="42896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you are an hourly employee, your manager or payroll services will provide you with the necessary information to register yourself in the time clock.  Then your manager or a payroll representative will assist you in inputting that information into the time clock to verify the registration and allow you to login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Once you are registered into the time clock, you will be responsible for clicking in and out of your shift and your breaks.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52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2FBFF"/>
                </a:solidFill>
              </a:rPr>
              <a:t>Adjustments</a:t>
            </a:r>
            <a:endParaRPr lang="en-US" dirty="0">
              <a:solidFill>
                <a:srgbClr val="42FB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have to make an adjustment to your hours (i.e. you forgot to clock in), you must inform your manager, and he/she will make the adjustment or inform payroll who will then make the adjustment.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051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41</TotalTime>
  <Words>862</Words>
  <Application>Microsoft Macintosh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Infusion</vt:lpstr>
      <vt:lpstr>New Employee Orientation</vt:lpstr>
      <vt:lpstr>Payroll</vt:lpstr>
      <vt:lpstr>Payroll</vt:lpstr>
      <vt:lpstr>Involuntary Deductions</vt:lpstr>
      <vt:lpstr>Voluntary Deductions</vt:lpstr>
      <vt:lpstr>Payroll Information</vt:lpstr>
      <vt:lpstr>Pay Frequency</vt:lpstr>
      <vt:lpstr>Time Clock</vt:lpstr>
      <vt:lpstr>Adjustments</vt:lpstr>
      <vt:lpstr>Time Off Requests</vt:lpstr>
      <vt:lpstr>Overtime</vt:lpstr>
      <vt:lpstr>Scheduling</vt:lpstr>
      <vt:lpstr>Direct Deposit</vt:lpstr>
      <vt:lpstr>Tax Forms</vt:lpstr>
      <vt:lpstr>Tax Forms</vt:lpstr>
      <vt:lpstr>Contacts</vt:lpstr>
    </vt:vector>
  </TitlesOfParts>
  <Company>Another Way Holdings,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David Memmoli</dc:creator>
  <cp:lastModifiedBy>David Memmoli</cp:lastModifiedBy>
  <cp:revision>6</cp:revision>
  <dcterms:created xsi:type="dcterms:W3CDTF">2020-08-18T01:54:54Z</dcterms:created>
  <dcterms:modified xsi:type="dcterms:W3CDTF">2020-08-18T02:36:35Z</dcterms:modified>
</cp:coreProperties>
</file>