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0" d="100"/>
          <a:sy n="100" d="100"/>
        </p:scale>
        <p:origin x="-112" y="-1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dirty="0"/>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E30E2307-1E40-4E12-8716-25BFDA8E7013}" type="datetime1">
              <a:rPr lang="en-US" smtClean="0"/>
              <a:pPr/>
              <a:t>8/17/20</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Blank.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solidFill>
              <a:schemeClr val="accent1">
                <a:lumMod val="40000"/>
                <a:lumOff val="60000"/>
                <a:alpha val="40000"/>
              </a:schemeClr>
            </a:solidFill>
            <a:miter lim="800000"/>
          </a:ln>
          <a:effectLst>
            <a:innerShdw blurRad="457200">
              <a:schemeClr val="accent1">
                <a:alpha val="80000"/>
              </a:schemeClr>
            </a:innerShdw>
            <a:softEdge rad="3175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8/17/20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4267200" y="0"/>
            <a:ext cx="4876800" cy="6858000"/>
            <a:chOff x="4267200" y="0"/>
            <a:chExt cx="4876800" cy="6858000"/>
          </a:xfrm>
        </p:grpSpPr>
        <p:pic>
          <p:nvPicPr>
            <p:cNvPr id="10" name="Picture 9"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1" name="Picture 10"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noFill/>
            <a:miter lim="800000"/>
          </a:ln>
          <a:effectLst>
            <a:innerShdw blurRad="457200">
              <a:schemeClr val="tx1">
                <a:lumMod val="50000"/>
                <a:lumOff val="50000"/>
                <a:alpha val="80000"/>
              </a:schemeClr>
            </a:innerShdw>
            <a:softEdge rad="1270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9D1D110F-3F4E-48D9-B8AA-5D0E825AFDBA}" type="datetime1">
              <a:rPr lang="en-US" smtClean="0"/>
              <a:pPr/>
              <a:t>8/17/20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E5CFCF5A-EA79-452C-A52C-1A2668C2E7DF}" type="datetime1">
              <a:rPr lang="en-US" smtClean="0"/>
              <a:pPr/>
              <a:t>8/17/20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10"/>
          <p:cNvGrpSpPr/>
          <p:nvPr/>
        </p:nvGrpSpPr>
        <p:grpSpPr>
          <a:xfrm>
            <a:off x="0" y="0"/>
            <a:ext cx="7696200" cy="6858000"/>
            <a:chOff x="0" y="0"/>
            <a:chExt cx="7696200" cy="6858000"/>
          </a:xfrm>
        </p:grpSpPr>
        <p:pic>
          <p:nvPicPr>
            <p:cNvPr id="8" name="Picture 7" descr="Overlay-Blank.jpg"/>
            <p:cNvPicPr>
              <a:picLocks noChangeAspect="1"/>
            </p:cNvPicPr>
            <p:nvPr userDrawn="1"/>
          </p:nvPicPr>
          <p:blipFill>
            <a:blip r:embed="rId2"/>
            <a:srcRect l="1471" r="16862"/>
            <a:stretch>
              <a:fillRect/>
            </a:stretch>
          </p:blipFill>
          <p:spPr>
            <a:xfrm>
              <a:off x="0" y="0"/>
              <a:ext cx="7467600"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7428309" y="0"/>
              <a:ext cx="267891" cy="6858000"/>
            </a:xfrm>
            <a:prstGeom prst="rect">
              <a:avLst/>
            </a:prstGeom>
          </p:spPr>
        </p:pic>
      </p:grpSp>
      <p:sp>
        <p:nvSpPr>
          <p:cNvPr id="2" name="Vertical Title 1"/>
          <p:cNvSpPr>
            <a:spLocks noGrp="1"/>
          </p:cNvSpPr>
          <p:nvPr>
            <p:ph type="title" orient="vert"/>
          </p:nvPr>
        </p:nvSpPr>
        <p:spPr>
          <a:xfrm>
            <a:off x="7620000" y="381001"/>
            <a:ext cx="1447800" cy="5697538"/>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381000" y="381001"/>
            <a:ext cx="6705600" cy="5697537"/>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E5C4C28-BD4B-4892-9A2D-6E19BD753A9A}" type="datetime1">
              <a:rPr lang="en-US" smtClean="0"/>
              <a:pPr/>
              <a:t>8/17/20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1FD9D02-426E-46C9-9EE9-0DE1EF8B2838}" type="datetime1">
              <a:rPr lang="en-US" smtClean="0"/>
              <a:pPr/>
              <a:t>8/17/20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2">
        <a:schemeClr val="bg2"/>
      </p:bgRef>
    </p:bg>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9D1D110F-3F4E-48D9-B8AA-5D0E825AFDBA}" type="datetime1">
              <a:rPr lang="en-US" smtClean="0"/>
              <a:pPr/>
              <a:t>8/17/20</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dirty="0"/>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
        <p:nvSpPr>
          <p:cNvPr id="14" name="Picture Placeholder 13"/>
          <p:cNvSpPr>
            <a:spLocks noGrp="1"/>
          </p:cNvSpPr>
          <p:nvPr>
            <p:ph type="pic" sz="quarter" idx="12"/>
          </p:nvPr>
        </p:nvSpPr>
        <p:spPr>
          <a:xfrm>
            <a:off x="3307977" y="950260"/>
            <a:ext cx="2528046" cy="2528046"/>
          </a:xfrm>
          <a:prstGeom prst="ellipse">
            <a:avLst/>
          </a:prstGeom>
          <a:solidFill>
            <a:schemeClr val="bg1">
              <a:lumMod val="85000"/>
            </a:schemeClr>
          </a:solidFill>
          <a:ln w="101600">
            <a:noFill/>
            <a:miter lim="800000"/>
          </a:ln>
          <a:effectLst>
            <a:innerShdw blurRad="762000">
              <a:schemeClr val="accent1">
                <a:alpha val="80000"/>
              </a:schemeClr>
            </a:innerShdw>
            <a:softEdge rad="317500"/>
          </a:effectLst>
        </p:spPr>
        <p:txBody>
          <a:bodyPr vert="horz" lIns="91440" tIns="45720" rIns="91440" bIns="45720" rtlCol="0">
            <a:normAutofit/>
          </a:bodyPr>
          <a:lstStyle>
            <a:lvl1pPr marL="0" indent="0" algn="ctr" defTabSz="914400" rtl="0" eaLnBrk="1" latinLnBrk="0" hangingPunct="1">
              <a:spcBef>
                <a:spcPts val="2400"/>
              </a:spcBef>
              <a:buClr>
                <a:schemeClr val="accent1">
                  <a:lumMod val="60000"/>
                  <a:lumOff val="40000"/>
                </a:schemeClr>
              </a:buClr>
              <a:buFont typeface="Candara" pitchFamily="34" charset="0"/>
              <a:buNone/>
              <a:defRPr sz="2400" kern="1200">
                <a:solidFill>
                  <a:schemeClr val="tx2"/>
                </a:solidFill>
                <a:latin typeface="+mn-lt"/>
                <a:ea typeface="+mn-ea"/>
                <a:cs typeface="+mn-cs"/>
              </a:defRPr>
            </a:lvl1pPr>
          </a:lstStyle>
          <a:p>
            <a:r>
              <a:rPr lang="en-US" smtClean="0"/>
              <a:t>Drag picture to placeholder or click icon to add</a:t>
            </a:r>
            <a:endParaRPr/>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854200" y="1851212"/>
            <a:ext cx="5446714" cy="1730375"/>
          </a:xfrm>
        </p:spPr>
        <p:txBody>
          <a:bodyPr anchor="b" anchorCtr="0"/>
          <a:lstStyle>
            <a:lvl1pPr algn="ctr">
              <a:lnSpc>
                <a:spcPts val="6800"/>
              </a:lnSpc>
              <a:defRPr sz="6500" b="0" cap="none" baseline="0">
                <a:latin typeface="+mj-lt"/>
              </a:defRPr>
            </a:lvl1pPr>
          </a:lstStyle>
          <a:p>
            <a:r>
              <a:rPr lang="en-US" smtClean="0"/>
              <a:t>Click to edit Master title style</a:t>
            </a:r>
            <a:endParaRPr/>
          </a:p>
        </p:txBody>
      </p:sp>
      <p:sp>
        <p:nvSpPr>
          <p:cNvPr id="3" name="Text Placeholder 2"/>
          <p:cNvSpPr>
            <a:spLocks noGrp="1"/>
          </p:cNvSpPr>
          <p:nvPr>
            <p:ph type="body" idx="1"/>
          </p:nvPr>
        </p:nvSpPr>
        <p:spPr>
          <a:xfrm>
            <a:off x="1854200" y="3576918"/>
            <a:ext cx="5446714" cy="829982"/>
          </a:xfrm>
        </p:spPr>
        <p:txBody>
          <a:bodyPr anchor="t" anchorCtr="0">
            <a:normAutofit/>
          </a:bodyPr>
          <a:lstStyle>
            <a:lvl1pPr marL="0" indent="0" algn="ctr">
              <a:spcBef>
                <a:spcPts val="300"/>
              </a:spcBef>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8/17/20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grpSp>
        <p:nvGrpSpPr>
          <p:cNvPr id="7" name="Group 9"/>
          <p:cNvGrpSpPr/>
          <p:nvPr/>
        </p:nvGrpSpPr>
        <p:grpSpPr>
          <a:xfrm>
            <a:off x="0" y="0"/>
            <a:ext cx="9144000" cy="1191256"/>
            <a:chOff x="0" y="0"/>
            <a:chExt cx="9144000" cy="1191256"/>
          </a:xfrm>
        </p:grpSpPr>
        <p:pic>
          <p:nvPicPr>
            <p:cNvPr id="8" name="Picture 7"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9" name="Picture 8"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grpSp>
        <p:nvGrpSpPr>
          <p:cNvPr id="10" name="Group 10"/>
          <p:cNvGrpSpPr/>
          <p:nvPr/>
        </p:nvGrpSpPr>
        <p:grpSpPr>
          <a:xfrm flipV="1">
            <a:off x="0" y="5666744"/>
            <a:ext cx="9144000" cy="1191256"/>
            <a:chOff x="0" y="0"/>
            <a:chExt cx="9144000" cy="1191256"/>
          </a:xfrm>
        </p:grpSpPr>
        <p:pic>
          <p:nvPicPr>
            <p:cNvPr id="12" name="Picture 11"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13" name="Picture 12"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pic>
        <p:nvPicPr>
          <p:cNvPr id="14" name="Picture 13" descr="HR-Color.png"/>
          <p:cNvPicPr>
            <a:picLocks noChangeAspect="1"/>
          </p:cNvPicPr>
          <p:nvPr/>
        </p:nvPicPr>
        <p:blipFill>
          <a:blip r:embed="rId4"/>
          <a:stretch>
            <a:fillRect/>
          </a:stretch>
        </p:blipFill>
        <p:spPr>
          <a:xfrm>
            <a:off x="1554480" y="3258805"/>
            <a:ext cx="6035040" cy="34039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7"/>
          <p:cNvGrpSpPr/>
          <p:nvPr/>
        </p:nvGrpSpPr>
        <p:grpSpPr>
          <a:xfrm>
            <a:off x="0" y="1372650"/>
            <a:ext cx="9144000" cy="5485350"/>
            <a:chOff x="0" y="1372650"/>
            <a:chExt cx="9144000" cy="5485350"/>
          </a:xfrm>
        </p:grpSpPr>
        <p:pic>
          <p:nvPicPr>
            <p:cNvPr id="9" name="Picture 8"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0" name="Picture 9"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92162"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66534"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E1FAA6B6-10E5-4810-BC9F-DA72D8452E73}" type="datetime1">
              <a:rPr lang="en-US" smtClean="0"/>
              <a:pPr/>
              <a:t>8/17/20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0" y="1372650"/>
            <a:ext cx="9144000" cy="5485350"/>
            <a:chOff x="0" y="1372650"/>
            <a:chExt cx="9144000" cy="5485350"/>
          </a:xfrm>
        </p:grpSpPr>
        <p:pic>
          <p:nvPicPr>
            <p:cNvPr id="11" name="Picture 10"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2" name="Picture 11"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7240"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7240"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66048"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66048"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6D18D072-EF12-4AA2-BD71-ABC68B06D0E2}" type="datetime1">
              <a:rPr lang="en-US" smtClean="0"/>
              <a:pPr/>
              <a:t>8/17/20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a:p>
        </p:txBody>
      </p:sp>
      <p:pic>
        <p:nvPicPr>
          <p:cNvPr id="14" name="Picture 13" descr="Overlay-HorizontalBridge.jpg"/>
          <p:cNvPicPr>
            <a:picLocks noChangeAspect="1"/>
          </p:cNvPicPr>
          <p:nvPr/>
        </p:nvPicPr>
        <p:blipFill>
          <a:blip r:embed="rId3"/>
          <a:srcRect t="23425" r="61031" b="39764"/>
          <a:stretch>
            <a:fillRect/>
          </a:stretch>
        </p:blipFill>
        <p:spPr>
          <a:xfrm>
            <a:off x="4766048" y="2460812"/>
            <a:ext cx="3563348" cy="98613"/>
          </a:xfrm>
          <a:prstGeom prst="rect">
            <a:avLst/>
          </a:prstGeom>
          <a:solidFill>
            <a:schemeClr val="bg2">
              <a:lumMod val="40000"/>
              <a:lumOff val="60000"/>
            </a:schemeClr>
          </a:solidFill>
        </p:spPr>
      </p:pic>
      <p:pic>
        <p:nvPicPr>
          <p:cNvPr id="15" name="Picture 14" descr="Overlay-HorizontalBridge.jpg"/>
          <p:cNvPicPr>
            <a:picLocks noChangeAspect="1"/>
          </p:cNvPicPr>
          <p:nvPr/>
        </p:nvPicPr>
        <p:blipFill>
          <a:blip r:embed="rId3"/>
          <a:srcRect t="23425" r="61031" b="39764"/>
          <a:stretch>
            <a:fillRect/>
          </a:stretch>
        </p:blipFill>
        <p:spPr>
          <a:xfrm>
            <a:off x="780052" y="2460812"/>
            <a:ext cx="3563348" cy="98613"/>
          </a:xfrm>
          <a:prstGeom prst="rect">
            <a:avLst/>
          </a:prstGeom>
          <a:solidFill>
            <a:schemeClr val="bg2">
              <a:lumMod val="40000"/>
              <a:lumOff val="60000"/>
            </a:schemeClr>
          </a:solid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5"/>
          <p:cNvGrpSpPr/>
          <p:nvPr/>
        </p:nvGrpSpPr>
        <p:grpSpPr>
          <a:xfrm>
            <a:off x="0" y="1372650"/>
            <a:ext cx="9144000" cy="5485350"/>
            <a:chOff x="0" y="1372650"/>
            <a:chExt cx="9144000" cy="5485350"/>
          </a:xfrm>
        </p:grpSpPr>
        <p:pic>
          <p:nvPicPr>
            <p:cNvPr id="7" name="Picture 6"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8" name="Picture 7"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8CDBF60-6CC3-4B74-A60D-3486985E4346}" type="datetime1">
              <a:rPr lang="en-US" smtClean="0"/>
              <a:pPr/>
              <a:t>8/17/20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Blank.jpg"/>
          <p:cNvPicPr>
            <a:picLocks noChangeAspect="1"/>
          </p:cNvPicPr>
          <p:nvPr/>
        </p:nvPicPr>
        <p:blipFill>
          <a:blip r:embed="rId2"/>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22714818-984F-4759-BF72-A33BDC1963BD}" type="datetime1">
              <a:rPr lang="en-US" smtClean="0"/>
              <a:pPr/>
              <a:t>8/17/20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11"/>
          <p:cNvGrpSpPr/>
          <p:nvPr/>
        </p:nvGrpSpPr>
        <p:grpSpPr>
          <a:xfrm>
            <a:off x="4267200" y="0"/>
            <a:ext cx="4876800" cy="6858000"/>
            <a:chOff x="4267200" y="0"/>
            <a:chExt cx="4876800" cy="6858000"/>
          </a:xfrm>
        </p:grpSpPr>
        <p:pic>
          <p:nvPicPr>
            <p:cNvPr id="9" name="Picture 8"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776" cy="1537447"/>
          </a:xfrm>
        </p:spPr>
        <p:txBody>
          <a:bodyPr anchor="b"/>
          <a:lstStyle>
            <a:lvl1pPr algn="ctr">
              <a:lnSpc>
                <a:spcPct val="100000"/>
              </a:lnSpc>
              <a:defRPr sz="3600" b="0"/>
            </a:lvl1pPr>
          </a:lstStyle>
          <a:p>
            <a:r>
              <a:rPr lang="en-US" smtClean="0"/>
              <a:t>Click to edit Master title style</a:t>
            </a:r>
            <a:endParaRPr/>
          </a:p>
        </p:txBody>
      </p:sp>
      <p:sp>
        <p:nvSpPr>
          <p:cNvPr id="3" name="Content Placeholder 2"/>
          <p:cNvSpPr>
            <a:spLocks noGrp="1"/>
          </p:cNvSpPr>
          <p:nvPr>
            <p:ph idx="1"/>
          </p:nvPr>
        </p:nvSpPr>
        <p:spPr>
          <a:xfrm>
            <a:off x="4885859" y="381001"/>
            <a:ext cx="3813174" cy="5697537"/>
          </a:xfrm>
        </p:spPr>
        <p:txBody>
          <a:bodyPr>
            <a:normAutofit/>
          </a:bodyPr>
          <a:lstStyle>
            <a:lvl1pPr>
              <a:defRPr sz="2400" b="0"/>
            </a:lvl1pPr>
            <a:lvl2pPr>
              <a:defRPr sz="2200" b="0"/>
            </a:lvl2pPr>
            <a:lvl3pPr>
              <a:defRPr sz="2000" b="0"/>
            </a:lvl3pPr>
            <a:lvl4pPr>
              <a:defRPr sz="1800" b="0"/>
            </a:lvl4pPr>
            <a:lvl5pPr>
              <a:defRPr sz="1800" b="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00" y="2209801"/>
            <a:ext cx="3612776" cy="3200400"/>
          </a:xfrm>
        </p:spPr>
        <p:txBody>
          <a:bodyPr>
            <a:normAutofit/>
          </a:bodyPr>
          <a:lstStyle>
            <a:lvl1pPr marL="0" indent="0" algn="ctr">
              <a:spcBef>
                <a:spcPts val="600"/>
              </a:spcBef>
              <a:buNone/>
              <a:defRPr sz="18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A7E191-5F94-4FC1-B823-BD7CABF7FA06}" type="datetime1">
              <a:rPr lang="en-US" smtClean="0"/>
              <a:pPr/>
              <a:t>8/17/20</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4267200" y="6356350"/>
            <a:ext cx="609600" cy="365125"/>
          </a:xfrm>
        </p:spPr>
        <p:txBody>
          <a:bodyPr/>
          <a:lstStyle>
            <a:lvl1pPr algn="ctr">
              <a:defRPr>
                <a:solidFill>
                  <a:schemeClr val="tx2">
                    <a:lumMod val="40000"/>
                    <a:lumOff val="60000"/>
                  </a:schemeClr>
                </a:solidFill>
              </a:defRPr>
            </a:lvl1pPr>
          </a:lstStyle>
          <a:p>
            <a:fld id="{687D7A59-36E2-48B9-B146-C1E59501F63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92162" y="40341"/>
            <a:ext cx="7570787" cy="1411941"/>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92162" y="1761565"/>
            <a:ext cx="7570787" cy="428961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651812" y="6356350"/>
            <a:ext cx="2133600" cy="365125"/>
          </a:xfrm>
          <a:prstGeom prst="rect">
            <a:avLst/>
          </a:prstGeom>
        </p:spPr>
        <p:txBody>
          <a:bodyPr vert="horz" lIns="91440" tIns="45720" rIns="91440" bIns="45720" rtlCol="0" anchor="ctr"/>
          <a:lstStyle>
            <a:lvl1pPr algn="r">
              <a:defRPr sz="1200" b="1">
                <a:solidFill>
                  <a:schemeClr val="tx2">
                    <a:lumMod val="40000"/>
                    <a:lumOff val="60000"/>
                  </a:schemeClr>
                </a:solidFill>
              </a:defRPr>
            </a:lvl1pPr>
          </a:lstStyle>
          <a:p>
            <a:fld id="{9D1D110F-3F4E-48D9-B8AA-5D0E825AFDBA}" type="datetime1">
              <a:rPr lang="en-US" smtClean="0"/>
              <a:pPr/>
              <a:t>8/17/20</a:t>
            </a:fld>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b="1">
                <a:solidFill>
                  <a:schemeClr val="tx2">
                    <a:lumMod val="40000"/>
                    <a:lumOff val="60000"/>
                  </a:schemeClr>
                </a:solidFill>
              </a:defRPr>
            </a:lvl1pPr>
          </a:lstStyle>
          <a:p>
            <a:fld id="{687D7A59-36E2-48B9-B146-C1E59501F63F}" type="slidenum">
              <a:rPr lang="en-US" smtClean="0"/>
              <a:pPr/>
              <a:t>‹#›</a:t>
            </a:fld>
            <a:endParaRPr lang="en-US"/>
          </a:p>
        </p:txBody>
      </p:sp>
      <p:sp>
        <p:nvSpPr>
          <p:cNvPr id="5" name="Footer Placeholder 4"/>
          <p:cNvSpPr>
            <a:spLocks noGrp="1"/>
          </p:cNvSpPr>
          <p:nvPr>
            <p:ph type="ftr" sz="quarter" idx="3"/>
          </p:nvPr>
        </p:nvSpPr>
        <p:spPr>
          <a:xfrm>
            <a:off x="372035" y="6356350"/>
            <a:ext cx="2895600" cy="365125"/>
          </a:xfrm>
          <a:prstGeom prst="rect">
            <a:avLst/>
          </a:prstGeom>
        </p:spPr>
        <p:txBody>
          <a:bodyPr vert="horz" lIns="91440" tIns="45720" rIns="91440" bIns="45720" rtlCol="0" anchor="ctr"/>
          <a:lstStyle>
            <a:lvl1pPr algn="l">
              <a:defRPr sz="1200" b="1">
                <a:solidFill>
                  <a:schemeClr val="tx2">
                    <a:lumMod val="40000"/>
                    <a:lumOff val="60000"/>
                  </a:schemeClr>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Lst>
  <p:hf sldNum="0" hdr="0" ftr="0" dt="0"/>
  <p:txStyles>
    <p:titleStyle>
      <a:lvl1pPr algn="ctr" defTabSz="914400" rtl="0" eaLnBrk="1" latinLnBrk="0" hangingPunct="1">
        <a:lnSpc>
          <a:spcPts val="6000"/>
        </a:lnSpc>
        <a:spcBef>
          <a:spcPct val="0"/>
        </a:spcBef>
        <a:buNone/>
        <a:defRPr sz="5400" kern="1200">
          <a:solidFill>
            <a:schemeClr val="tx2"/>
          </a:solidFill>
          <a:latin typeface="+mn-lt"/>
          <a:ea typeface="+mj-ea"/>
          <a:cs typeface="+mj-cs"/>
        </a:defRPr>
      </a:lvl1pPr>
    </p:titleStyle>
    <p:bodyStyle>
      <a:lvl1pPr marL="342900" indent="-342900" algn="l" defTabSz="914400" rtl="0" eaLnBrk="1" latinLnBrk="0" hangingPunct="1">
        <a:spcBef>
          <a:spcPts val="2400"/>
        </a:spcBef>
        <a:buClr>
          <a:schemeClr val="accent1">
            <a:lumMod val="60000"/>
            <a:lumOff val="40000"/>
          </a:schemeClr>
        </a:buClr>
        <a:buFont typeface="Candara" pitchFamily="34" charset="0"/>
        <a:buChar char="•"/>
        <a:defRPr sz="2800" kern="1200">
          <a:solidFill>
            <a:schemeClr val="tx2"/>
          </a:solidFill>
          <a:latin typeface="+mn-lt"/>
          <a:ea typeface="+mn-ea"/>
          <a:cs typeface="+mn-cs"/>
        </a:defRPr>
      </a:lvl1pPr>
      <a:lvl2pPr marL="685800" indent="-336550" algn="l" defTabSz="914400" rtl="0" eaLnBrk="1" latinLnBrk="0" hangingPunct="1">
        <a:spcBef>
          <a:spcPts val="600"/>
        </a:spcBef>
        <a:buClr>
          <a:schemeClr val="tx2"/>
        </a:buClr>
        <a:buFont typeface="Candara" pitchFamily="34" charset="0"/>
        <a:buChar char="•"/>
        <a:defRPr sz="2600" kern="1200">
          <a:solidFill>
            <a:schemeClr val="tx2"/>
          </a:solidFill>
          <a:latin typeface="+mn-lt"/>
          <a:ea typeface="+mn-ea"/>
          <a:cs typeface="+mn-cs"/>
        </a:defRPr>
      </a:lvl2pPr>
      <a:lvl3pPr marL="1035050" indent="-349250" algn="l" defTabSz="914400" rtl="0" eaLnBrk="1" latinLnBrk="0" hangingPunct="1">
        <a:spcBef>
          <a:spcPts val="600"/>
        </a:spcBef>
        <a:buClr>
          <a:schemeClr val="accent1">
            <a:lumMod val="60000"/>
            <a:lumOff val="40000"/>
          </a:schemeClr>
        </a:buClr>
        <a:buFont typeface="Candara" pitchFamily="34" charset="0"/>
        <a:buChar char="•"/>
        <a:defRPr sz="2400" kern="1200">
          <a:solidFill>
            <a:schemeClr val="tx2"/>
          </a:solidFill>
          <a:latin typeface="+mn-lt"/>
          <a:ea typeface="+mn-ea"/>
          <a:cs typeface="+mn-cs"/>
        </a:defRPr>
      </a:lvl3pPr>
      <a:lvl4pPr marL="1371600" indent="-336550" algn="l" defTabSz="914400" rtl="0" eaLnBrk="1" latinLnBrk="0" hangingPunct="1">
        <a:spcBef>
          <a:spcPts val="600"/>
        </a:spcBef>
        <a:buClr>
          <a:schemeClr val="tx2"/>
        </a:buClr>
        <a:buFont typeface="Candara" pitchFamily="34" charset="0"/>
        <a:buChar char="•"/>
        <a:defRPr sz="2200" kern="1200">
          <a:solidFill>
            <a:schemeClr val="tx2"/>
          </a:solidFill>
          <a:latin typeface="+mn-lt"/>
          <a:ea typeface="+mn-ea"/>
          <a:cs typeface="+mn-cs"/>
        </a:defRPr>
      </a:lvl4pPr>
      <a:lvl5pPr marL="1720850" indent="-349250" algn="l" defTabSz="914400" rtl="0" eaLnBrk="1" latinLnBrk="0" hangingPunct="1">
        <a:spcBef>
          <a:spcPts val="600"/>
        </a:spcBef>
        <a:buClr>
          <a:schemeClr val="accent1">
            <a:lumMod val="60000"/>
            <a:lumOff val="40000"/>
          </a:schemeClr>
        </a:buClr>
        <a:buFont typeface="Candara" pitchFamily="34" charset="0"/>
        <a:buChar char="•"/>
        <a:defRPr sz="2000" kern="1200">
          <a:solidFill>
            <a:schemeClr val="tx2"/>
          </a:solidFill>
          <a:latin typeface="+mn-lt"/>
          <a:ea typeface="+mn-ea"/>
          <a:cs typeface="+mn-cs"/>
        </a:defRPr>
      </a:lvl5pPr>
      <a:lvl6pPr marL="2055813"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6pPr>
      <a:lvl7pPr marL="2398713"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7pPr>
      <a:lvl8pPr marL="2743200"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8pPr>
      <a:lvl9pPr marL="3087688"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54200" y="3025015"/>
            <a:ext cx="5446713" cy="2766491"/>
          </a:xfrm>
        </p:spPr>
        <p:txBody>
          <a:bodyPr/>
          <a:lstStyle/>
          <a:p>
            <a:r>
              <a:rPr lang="en-US" sz="4800" dirty="0" smtClean="0">
                <a:solidFill>
                  <a:srgbClr val="2F1F58"/>
                </a:solidFill>
                <a:latin typeface="Arial Black"/>
                <a:cs typeface="Arial Black"/>
              </a:rPr>
              <a:t>New Employee Orientation</a:t>
            </a:r>
            <a:endParaRPr lang="en-US" sz="4800" dirty="0">
              <a:solidFill>
                <a:srgbClr val="2F1F58"/>
              </a:solidFill>
              <a:latin typeface="Arial Black"/>
              <a:cs typeface="Arial Black"/>
            </a:endParaRPr>
          </a:p>
        </p:txBody>
      </p:sp>
      <p:sp>
        <p:nvSpPr>
          <p:cNvPr id="3" name="Subtitle 2"/>
          <p:cNvSpPr>
            <a:spLocks noGrp="1"/>
          </p:cNvSpPr>
          <p:nvPr>
            <p:ph type="subTitle" idx="1"/>
          </p:nvPr>
        </p:nvSpPr>
        <p:spPr>
          <a:xfrm>
            <a:off x="1854200" y="5846116"/>
            <a:ext cx="5446713" cy="851647"/>
          </a:xfrm>
        </p:spPr>
        <p:txBody>
          <a:bodyPr/>
          <a:lstStyle/>
          <a:p>
            <a:r>
              <a:rPr lang="en-US" dirty="0" smtClean="0">
                <a:solidFill>
                  <a:srgbClr val="2F1F58"/>
                </a:solidFill>
              </a:rPr>
              <a:t>[</a:t>
            </a:r>
            <a:r>
              <a:rPr lang="en-US" i="1" dirty="0" smtClean="0">
                <a:solidFill>
                  <a:srgbClr val="2F1F58"/>
                </a:solidFill>
              </a:rPr>
              <a:t>Your Company Name</a:t>
            </a:r>
            <a:r>
              <a:rPr lang="en-US" dirty="0" smtClean="0">
                <a:solidFill>
                  <a:srgbClr val="2F1F58"/>
                </a:solidFill>
              </a:rPr>
              <a:t>]</a:t>
            </a:r>
          </a:p>
          <a:p>
            <a:r>
              <a:rPr lang="en-US" dirty="0" smtClean="0">
                <a:solidFill>
                  <a:srgbClr val="2F1F58"/>
                </a:solidFill>
              </a:rPr>
              <a:t>[</a:t>
            </a:r>
            <a:r>
              <a:rPr lang="en-US" i="1" dirty="0" smtClean="0">
                <a:solidFill>
                  <a:srgbClr val="2F1F58"/>
                </a:solidFill>
              </a:rPr>
              <a:t>Year</a:t>
            </a:r>
            <a:r>
              <a:rPr lang="en-US" dirty="0" smtClean="0">
                <a:solidFill>
                  <a:srgbClr val="2F1F58"/>
                </a:solidFill>
              </a:rPr>
              <a:t>]</a:t>
            </a:r>
            <a:endParaRPr lang="en-US" dirty="0">
              <a:solidFill>
                <a:srgbClr val="2F1F58"/>
              </a:solidFill>
            </a:endParaRPr>
          </a:p>
        </p:txBody>
      </p:sp>
      <p:sp>
        <p:nvSpPr>
          <p:cNvPr id="4" name="TextBox 3"/>
          <p:cNvSpPr txBox="1"/>
          <p:nvPr/>
        </p:nvSpPr>
        <p:spPr>
          <a:xfrm>
            <a:off x="2725718" y="1897767"/>
            <a:ext cx="3767485" cy="584776"/>
          </a:xfrm>
          <a:prstGeom prst="rect">
            <a:avLst/>
          </a:prstGeom>
          <a:noFill/>
        </p:spPr>
        <p:txBody>
          <a:bodyPr wrap="square" rtlCol="0">
            <a:spAutoFit/>
          </a:bodyPr>
          <a:lstStyle/>
          <a:p>
            <a:pPr algn="ctr"/>
            <a:r>
              <a:rPr lang="en-US" sz="3200" dirty="0" smtClean="0">
                <a:solidFill>
                  <a:schemeClr val="tx2"/>
                </a:solidFill>
              </a:rPr>
              <a:t>[</a:t>
            </a:r>
            <a:r>
              <a:rPr lang="en-US" sz="3200" i="1" dirty="0" smtClean="0">
                <a:solidFill>
                  <a:schemeClr val="tx2"/>
                </a:solidFill>
              </a:rPr>
              <a:t>Company Logo</a:t>
            </a:r>
            <a:r>
              <a:rPr lang="en-US" sz="3200" dirty="0" smtClean="0">
                <a:solidFill>
                  <a:schemeClr val="tx2"/>
                </a:solidFill>
              </a:rPr>
              <a:t>]</a:t>
            </a:r>
            <a:endParaRPr lang="en-US" sz="3200" dirty="0">
              <a:solidFill>
                <a:schemeClr val="tx2"/>
              </a:solidFill>
            </a:endParaRPr>
          </a:p>
        </p:txBody>
      </p:sp>
    </p:spTree>
    <p:extLst>
      <p:ext uri="{BB962C8B-B14F-4D97-AF65-F5344CB8AC3E}">
        <p14:creationId xmlns:p14="http://schemas.microsoft.com/office/powerpoint/2010/main" val="35280247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Reflect the Core </a:t>
            </a:r>
            <a:r>
              <a:rPr lang="en-US" dirty="0" smtClean="0">
                <a:latin typeface="+mj-lt"/>
              </a:rPr>
              <a:t>Values</a:t>
            </a:r>
            <a:endParaRPr lang="en-US" dirty="0">
              <a:latin typeface="+mj-lt"/>
            </a:endParaRPr>
          </a:p>
        </p:txBody>
      </p:sp>
      <p:sp>
        <p:nvSpPr>
          <p:cNvPr id="3" name="Content Placeholder 2"/>
          <p:cNvSpPr>
            <a:spLocks noGrp="1"/>
          </p:cNvSpPr>
          <p:nvPr>
            <p:ph idx="1"/>
          </p:nvPr>
        </p:nvSpPr>
        <p:spPr/>
        <p:txBody>
          <a:bodyPr/>
          <a:lstStyle/>
          <a:p>
            <a:pPr lvl="0"/>
            <a:endParaRPr lang="en-US" dirty="0" smtClean="0"/>
          </a:p>
          <a:p>
            <a:pPr lvl="0"/>
            <a:r>
              <a:rPr lang="en-US" dirty="0"/>
              <a:t>F</a:t>
            </a:r>
            <a:r>
              <a:rPr lang="en-US" dirty="0" smtClean="0"/>
              <a:t>ollow </a:t>
            </a:r>
            <a:r>
              <a:rPr lang="en-US" dirty="0"/>
              <a:t>the code of conduct.</a:t>
            </a:r>
            <a:endParaRPr lang="en-US" dirty="0"/>
          </a:p>
          <a:p>
            <a:pPr lvl="0"/>
            <a:r>
              <a:rPr lang="en-US" dirty="0"/>
              <a:t>Represent the organization in a responsible manner.</a:t>
            </a:r>
            <a:endParaRPr lang="en-US" dirty="0"/>
          </a:p>
          <a:p>
            <a:pPr lvl="0"/>
            <a:r>
              <a:rPr lang="en-US" dirty="0"/>
              <a:t>Follow established company policies.</a:t>
            </a:r>
            <a:endParaRPr lang="en-US" dirty="0"/>
          </a:p>
          <a:p>
            <a:endParaRPr lang="en-US" dirty="0"/>
          </a:p>
        </p:txBody>
      </p:sp>
    </p:spTree>
    <p:extLst>
      <p:ext uri="{BB962C8B-B14F-4D97-AF65-F5344CB8AC3E}">
        <p14:creationId xmlns:p14="http://schemas.microsoft.com/office/powerpoint/2010/main" val="28592418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Job Performance</a:t>
            </a:r>
            <a:endParaRPr lang="en-US" dirty="0">
              <a:latin typeface="+mj-lt"/>
            </a:endParaRPr>
          </a:p>
        </p:txBody>
      </p:sp>
      <p:sp>
        <p:nvSpPr>
          <p:cNvPr id="3" name="Content Placeholder 2"/>
          <p:cNvSpPr>
            <a:spLocks noGrp="1"/>
          </p:cNvSpPr>
          <p:nvPr>
            <p:ph idx="1"/>
          </p:nvPr>
        </p:nvSpPr>
        <p:spPr>
          <a:xfrm>
            <a:off x="792162" y="1761565"/>
            <a:ext cx="7570787" cy="4664635"/>
          </a:xfrm>
        </p:spPr>
        <p:txBody>
          <a:bodyPr>
            <a:normAutofit fontScale="92500" lnSpcReduction="20000"/>
          </a:bodyPr>
          <a:lstStyle/>
          <a:p>
            <a:pPr lvl="0"/>
            <a:r>
              <a:rPr lang="en-US" dirty="0"/>
              <a:t>Abide by safety policies.</a:t>
            </a:r>
            <a:endParaRPr lang="en-US" dirty="0"/>
          </a:p>
          <a:p>
            <a:pPr lvl="0"/>
            <a:r>
              <a:rPr lang="en-US" dirty="0"/>
              <a:t>Keep your workstation clean.</a:t>
            </a:r>
            <a:endParaRPr lang="en-US" dirty="0"/>
          </a:p>
          <a:p>
            <a:pPr lvl="0"/>
            <a:r>
              <a:rPr lang="en-US" dirty="0"/>
              <a:t>Complete projects within the given timeframe.</a:t>
            </a:r>
            <a:endParaRPr lang="en-US" dirty="0"/>
          </a:p>
          <a:p>
            <a:pPr lvl="0"/>
            <a:r>
              <a:rPr lang="en-US" dirty="0"/>
              <a:t>Take initiative on starting new projects and coming up with new ideas that can benefit the company.</a:t>
            </a:r>
            <a:endParaRPr lang="en-US" dirty="0"/>
          </a:p>
          <a:p>
            <a:pPr lvl="0"/>
            <a:r>
              <a:rPr lang="en-US" dirty="0"/>
              <a:t>Be ready to work when your shift begins.</a:t>
            </a:r>
            <a:endParaRPr lang="en-US" dirty="0"/>
          </a:p>
          <a:p>
            <a:pPr lvl="0"/>
            <a:r>
              <a:rPr lang="en-US" dirty="0"/>
              <a:t>Do not get ready to leave prior to the end of your shift</a:t>
            </a:r>
            <a:r>
              <a:rPr lang="en-US" dirty="0" smtClean="0"/>
              <a:t>.</a:t>
            </a:r>
            <a:endParaRPr lang="en-US" dirty="0"/>
          </a:p>
        </p:txBody>
      </p:sp>
    </p:spTree>
    <p:extLst>
      <p:ext uri="{BB962C8B-B14F-4D97-AF65-F5344CB8AC3E}">
        <p14:creationId xmlns:p14="http://schemas.microsoft.com/office/powerpoint/2010/main" val="4190998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Your Behavior</a:t>
            </a:r>
            <a:endParaRPr lang="en-US" dirty="0">
              <a:latin typeface="+mj-lt"/>
            </a:endParaRPr>
          </a:p>
        </p:txBody>
      </p:sp>
      <p:sp>
        <p:nvSpPr>
          <p:cNvPr id="3" name="Content Placeholder 2"/>
          <p:cNvSpPr>
            <a:spLocks noGrp="1"/>
          </p:cNvSpPr>
          <p:nvPr>
            <p:ph idx="1"/>
          </p:nvPr>
        </p:nvSpPr>
        <p:spPr>
          <a:xfrm>
            <a:off x="792162" y="1913965"/>
            <a:ext cx="7570787" cy="4486835"/>
          </a:xfrm>
        </p:spPr>
        <p:txBody>
          <a:bodyPr>
            <a:normAutofit/>
          </a:bodyPr>
          <a:lstStyle/>
          <a:p>
            <a:r>
              <a:rPr lang="en-US" dirty="0"/>
              <a:t>These behaviors listed do not include all behavioral policies expected.  Employee should refer to the employee handbook for a full listing of all expected behaviors.  </a:t>
            </a:r>
            <a:endParaRPr lang="en-US" dirty="0"/>
          </a:p>
          <a:p>
            <a:r>
              <a:rPr lang="en-US" dirty="0"/>
              <a:t>Be aware, just because a unique behavior to an unforeseen circumstance is not listed, does not absolve the employee from behaving morally, ethically, and in a manner consistent with the other behaviors listed.</a:t>
            </a:r>
            <a:endParaRPr lang="en-US" dirty="0"/>
          </a:p>
          <a:p>
            <a:endParaRPr lang="en-US" dirty="0"/>
          </a:p>
        </p:txBody>
      </p:sp>
    </p:spTree>
    <p:extLst>
      <p:ext uri="{BB962C8B-B14F-4D97-AF65-F5344CB8AC3E}">
        <p14:creationId xmlns:p14="http://schemas.microsoft.com/office/powerpoint/2010/main" val="761638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54200" y="4429172"/>
            <a:ext cx="5446713" cy="1367430"/>
          </a:xfrm>
        </p:spPr>
        <p:txBody>
          <a:bodyPr>
            <a:normAutofit fontScale="90000"/>
          </a:bodyPr>
          <a:lstStyle/>
          <a:p>
            <a:r>
              <a:rPr lang="en-US" sz="5400" dirty="0">
                <a:solidFill>
                  <a:srgbClr val="2F1F58"/>
                </a:solidFill>
              </a:rPr>
              <a:t>General Work </a:t>
            </a:r>
            <a:r>
              <a:rPr lang="en-US" sz="5400" dirty="0" smtClean="0">
                <a:solidFill>
                  <a:srgbClr val="2F1F58"/>
                </a:solidFill>
              </a:rPr>
              <a:t>Expectations </a:t>
            </a:r>
            <a:endParaRPr lang="en-US" sz="5400" dirty="0">
              <a:solidFill>
                <a:srgbClr val="2F1F58"/>
              </a:solidFill>
              <a:cs typeface="Arial Black"/>
            </a:endParaRPr>
          </a:p>
        </p:txBody>
      </p:sp>
      <p:sp>
        <p:nvSpPr>
          <p:cNvPr id="3" name="Subtitle 2"/>
          <p:cNvSpPr>
            <a:spLocks noGrp="1"/>
          </p:cNvSpPr>
          <p:nvPr>
            <p:ph type="subTitle" idx="1"/>
          </p:nvPr>
        </p:nvSpPr>
        <p:spPr>
          <a:xfrm>
            <a:off x="1854200" y="5957884"/>
            <a:ext cx="5446713" cy="851647"/>
          </a:xfrm>
        </p:spPr>
        <p:txBody>
          <a:bodyPr/>
          <a:lstStyle/>
          <a:p>
            <a:r>
              <a:rPr lang="en-US" dirty="0" smtClean="0">
                <a:solidFill>
                  <a:srgbClr val="2F1F58"/>
                </a:solidFill>
              </a:rPr>
              <a:t>[</a:t>
            </a:r>
            <a:r>
              <a:rPr lang="en-US" i="1" dirty="0" smtClean="0">
                <a:solidFill>
                  <a:srgbClr val="2F1F58"/>
                </a:solidFill>
              </a:rPr>
              <a:t>Your Company Name</a:t>
            </a:r>
            <a:r>
              <a:rPr lang="en-US" dirty="0" smtClean="0">
                <a:solidFill>
                  <a:srgbClr val="2F1F58"/>
                </a:solidFill>
              </a:rPr>
              <a:t>]</a:t>
            </a:r>
          </a:p>
          <a:p>
            <a:r>
              <a:rPr lang="en-US" dirty="0" smtClean="0">
                <a:solidFill>
                  <a:srgbClr val="2F1F58"/>
                </a:solidFill>
              </a:rPr>
              <a:t>[</a:t>
            </a:r>
            <a:r>
              <a:rPr lang="en-US" i="1" dirty="0" smtClean="0">
                <a:solidFill>
                  <a:srgbClr val="2F1F58"/>
                </a:solidFill>
              </a:rPr>
              <a:t>Year</a:t>
            </a:r>
            <a:r>
              <a:rPr lang="en-US" dirty="0" smtClean="0">
                <a:solidFill>
                  <a:srgbClr val="2F1F58"/>
                </a:solidFill>
              </a:rPr>
              <a:t>]</a:t>
            </a:r>
            <a:endParaRPr lang="en-US" dirty="0">
              <a:solidFill>
                <a:srgbClr val="2F1F58"/>
              </a:solidFill>
            </a:endParaRPr>
          </a:p>
        </p:txBody>
      </p:sp>
      <p:sp>
        <p:nvSpPr>
          <p:cNvPr id="4" name="TextBox 3"/>
          <p:cNvSpPr txBox="1"/>
          <p:nvPr/>
        </p:nvSpPr>
        <p:spPr>
          <a:xfrm>
            <a:off x="2725718" y="1897767"/>
            <a:ext cx="3767485" cy="584776"/>
          </a:xfrm>
          <a:prstGeom prst="rect">
            <a:avLst/>
          </a:prstGeom>
          <a:noFill/>
        </p:spPr>
        <p:txBody>
          <a:bodyPr wrap="square" rtlCol="0">
            <a:spAutoFit/>
          </a:bodyPr>
          <a:lstStyle/>
          <a:p>
            <a:pPr algn="ctr"/>
            <a:r>
              <a:rPr lang="en-US" sz="3200" dirty="0" smtClean="0">
                <a:solidFill>
                  <a:srgbClr val="2F1F58"/>
                </a:solidFill>
              </a:rPr>
              <a:t>[</a:t>
            </a:r>
            <a:r>
              <a:rPr lang="en-US" sz="3200" i="1" dirty="0" smtClean="0">
                <a:solidFill>
                  <a:srgbClr val="2F1F58"/>
                </a:solidFill>
              </a:rPr>
              <a:t>Company Logo</a:t>
            </a:r>
            <a:r>
              <a:rPr lang="en-US" sz="3200" dirty="0" smtClean="0">
                <a:solidFill>
                  <a:srgbClr val="2F1F58"/>
                </a:solidFill>
              </a:rPr>
              <a:t>]</a:t>
            </a:r>
            <a:endParaRPr lang="en-US" sz="3200" dirty="0">
              <a:solidFill>
                <a:srgbClr val="2F1F58"/>
              </a:solidFill>
            </a:endParaRPr>
          </a:p>
        </p:txBody>
      </p:sp>
    </p:spTree>
    <p:extLst>
      <p:ext uri="{BB962C8B-B14F-4D97-AF65-F5344CB8AC3E}">
        <p14:creationId xmlns:p14="http://schemas.microsoft.com/office/powerpoint/2010/main" val="1822439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Expectations</a:t>
            </a:r>
            <a:endParaRPr lang="en-US" dirty="0">
              <a:latin typeface="+mj-lt"/>
            </a:endParaRPr>
          </a:p>
        </p:txBody>
      </p:sp>
      <p:sp>
        <p:nvSpPr>
          <p:cNvPr id="3" name="Content Placeholder 2"/>
          <p:cNvSpPr>
            <a:spLocks noGrp="1"/>
          </p:cNvSpPr>
          <p:nvPr>
            <p:ph idx="1"/>
          </p:nvPr>
        </p:nvSpPr>
        <p:spPr/>
        <p:txBody>
          <a:bodyPr/>
          <a:lstStyle/>
          <a:p>
            <a:endParaRPr lang="en-US" dirty="0" smtClean="0"/>
          </a:p>
          <a:p>
            <a:r>
              <a:rPr lang="en-US" dirty="0" smtClean="0"/>
              <a:t>The </a:t>
            </a:r>
            <a:r>
              <a:rPr lang="en-US" dirty="0"/>
              <a:t>company has behavioral expectations in the workplace.  As an employee, you are a representative of the company both during work hours as well as when off the clock.  </a:t>
            </a:r>
          </a:p>
          <a:p>
            <a:endParaRPr lang="en-US" dirty="0"/>
          </a:p>
        </p:txBody>
      </p:sp>
    </p:spTree>
    <p:extLst>
      <p:ext uri="{BB962C8B-B14F-4D97-AF65-F5344CB8AC3E}">
        <p14:creationId xmlns:p14="http://schemas.microsoft.com/office/powerpoint/2010/main" val="2998485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Expectations</a:t>
            </a:r>
            <a:endParaRPr lang="en-US" dirty="0">
              <a:latin typeface="+mj-lt"/>
            </a:endParaRPr>
          </a:p>
        </p:txBody>
      </p:sp>
      <p:sp>
        <p:nvSpPr>
          <p:cNvPr id="3" name="Content Placeholder 2"/>
          <p:cNvSpPr>
            <a:spLocks noGrp="1"/>
          </p:cNvSpPr>
          <p:nvPr>
            <p:ph idx="1"/>
          </p:nvPr>
        </p:nvSpPr>
        <p:spPr/>
        <p:txBody>
          <a:bodyPr/>
          <a:lstStyle/>
          <a:p>
            <a:endParaRPr lang="en-US" dirty="0" smtClean="0"/>
          </a:p>
          <a:p>
            <a:r>
              <a:rPr lang="en-US" dirty="0" smtClean="0"/>
              <a:t>Unlike </a:t>
            </a:r>
            <a:r>
              <a:rPr lang="en-US" dirty="0"/>
              <a:t>general policies, general behavioral expectations are also universally known, despite employee claims that they were never informed.  Again, having an orientation, trainings, and an employee handbook prevents the excuse, “I was never told.</a:t>
            </a:r>
            <a:r>
              <a:rPr lang="en-US" dirty="0" smtClean="0"/>
              <a:t>”</a:t>
            </a:r>
            <a:endParaRPr lang="en-US" dirty="0"/>
          </a:p>
        </p:txBody>
      </p:sp>
    </p:spTree>
    <p:extLst>
      <p:ext uri="{BB962C8B-B14F-4D97-AF65-F5344CB8AC3E}">
        <p14:creationId xmlns:p14="http://schemas.microsoft.com/office/powerpoint/2010/main" val="1011062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Expectations</a:t>
            </a:r>
            <a:endParaRPr lang="en-US" dirty="0">
              <a:latin typeface="+mj-lt"/>
            </a:endParaRPr>
          </a:p>
        </p:txBody>
      </p:sp>
      <p:sp>
        <p:nvSpPr>
          <p:cNvPr id="3" name="Content Placeholder 2"/>
          <p:cNvSpPr>
            <a:spLocks noGrp="1"/>
          </p:cNvSpPr>
          <p:nvPr>
            <p:ph idx="1"/>
          </p:nvPr>
        </p:nvSpPr>
        <p:spPr/>
        <p:txBody>
          <a:bodyPr/>
          <a:lstStyle/>
          <a:p>
            <a:endParaRPr lang="en-US" dirty="0" smtClean="0"/>
          </a:p>
          <a:p>
            <a:r>
              <a:rPr lang="en-US" dirty="0" smtClean="0"/>
              <a:t>This </a:t>
            </a:r>
            <a:r>
              <a:rPr lang="en-US" dirty="0"/>
              <a:t>means your postings on social media, public statements, as well as behavior in a bar are all reflective of this company through you.  Bigoted or racial postings or comments, and unruly behavior in public will be considered grounds for disciplinary action or termination</a:t>
            </a:r>
            <a:r>
              <a:rPr lang="en-US" dirty="0" smtClean="0"/>
              <a:t>.</a:t>
            </a:r>
            <a:endParaRPr lang="en-US" dirty="0"/>
          </a:p>
        </p:txBody>
      </p:sp>
    </p:spTree>
    <p:extLst>
      <p:ext uri="{BB962C8B-B14F-4D97-AF65-F5344CB8AC3E}">
        <p14:creationId xmlns:p14="http://schemas.microsoft.com/office/powerpoint/2010/main" val="2252673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Integrity</a:t>
            </a:r>
            <a:endParaRPr lang="en-US" dirty="0">
              <a:latin typeface="+mj-lt"/>
            </a:endParaRPr>
          </a:p>
        </p:txBody>
      </p:sp>
      <p:sp>
        <p:nvSpPr>
          <p:cNvPr id="3" name="Content Placeholder 2"/>
          <p:cNvSpPr>
            <a:spLocks noGrp="1"/>
          </p:cNvSpPr>
          <p:nvPr>
            <p:ph idx="1"/>
          </p:nvPr>
        </p:nvSpPr>
        <p:spPr/>
        <p:txBody>
          <a:bodyPr/>
          <a:lstStyle/>
          <a:p>
            <a:pPr lvl="0"/>
            <a:endParaRPr lang="en-US" dirty="0" smtClean="0"/>
          </a:p>
          <a:p>
            <a:pPr lvl="0"/>
            <a:r>
              <a:rPr lang="en-US" dirty="0" smtClean="0"/>
              <a:t>Be </a:t>
            </a:r>
            <a:r>
              <a:rPr lang="en-US" dirty="0"/>
              <a:t>of good moral character</a:t>
            </a:r>
            <a:endParaRPr lang="en-US" dirty="0"/>
          </a:p>
          <a:p>
            <a:pPr lvl="0"/>
            <a:r>
              <a:rPr lang="en-US" dirty="0"/>
              <a:t>Be ethical at all times (would you have a problem telling anyone what you’re about to do?)</a:t>
            </a:r>
            <a:endParaRPr lang="en-US" dirty="0"/>
          </a:p>
          <a:p>
            <a:pPr lvl="0"/>
            <a:r>
              <a:rPr lang="en-US" dirty="0"/>
              <a:t>Work with honesty and integrity.</a:t>
            </a:r>
            <a:endParaRPr lang="en-US" dirty="0"/>
          </a:p>
          <a:p>
            <a:endParaRPr lang="en-US" dirty="0"/>
          </a:p>
        </p:txBody>
      </p:sp>
    </p:spTree>
    <p:extLst>
      <p:ext uri="{BB962C8B-B14F-4D97-AF65-F5344CB8AC3E}">
        <p14:creationId xmlns:p14="http://schemas.microsoft.com/office/powerpoint/2010/main" val="946768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Respectfulness</a:t>
            </a:r>
            <a:endParaRPr lang="en-US" dirty="0">
              <a:latin typeface="+mj-lt"/>
            </a:endParaRPr>
          </a:p>
        </p:txBody>
      </p:sp>
      <p:sp>
        <p:nvSpPr>
          <p:cNvPr id="3" name="Content Placeholder 2"/>
          <p:cNvSpPr>
            <a:spLocks noGrp="1"/>
          </p:cNvSpPr>
          <p:nvPr>
            <p:ph idx="1"/>
          </p:nvPr>
        </p:nvSpPr>
        <p:spPr/>
        <p:txBody>
          <a:bodyPr/>
          <a:lstStyle/>
          <a:p>
            <a:pPr lvl="0"/>
            <a:endParaRPr lang="en-US" dirty="0" smtClean="0"/>
          </a:p>
          <a:p>
            <a:pPr lvl="0"/>
            <a:r>
              <a:rPr lang="en-US" dirty="0" smtClean="0"/>
              <a:t>Display </a:t>
            </a:r>
            <a:r>
              <a:rPr lang="en-US" dirty="0"/>
              <a:t>a positive and respectful attitude.</a:t>
            </a:r>
            <a:endParaRPr lang="en-US" dirty="0"/>
          </a:p>
          <a:p>
            <a:pPr lvl="0"/>
            <a:r>
              <a:rPr lang="en-US" dirty="0"/>
              <a:t>Be polite.</a:t>
            </a:r>
            <a:endParaRPr lang="en-US" dirty="0"/>
          </a:p>
          <a:p>
            <a:pPr lvl="0"/>
            <a:r>
              <a:rPr lang="en-US" dirty="0"/>
              <a:t>Say please and thank you.</a:t>
            </a:r>
            <a:endParaRPr lang="en-US" dirty="0"/>
          </a:p>
          <a:p>
            <a:endParaRPr lang="en-US" dirty="0"/>
          </a:p>
        </p:txBody>
      </p:sp>
    </p:spTree>
    <p:extLst>
      <p:ext uri="{BB962C8B-B14F-4D97-AF65-F5344CB8AC3E}">
        <p14:creationId xmlns:p14="http://schemas.microsoft.com/office/powerpoint/2010/main" val="1476476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Professionalism</a:t>
            </a:r>
            <a:endParaRPr lang="en-US" dirty="0">
              <a:latin typeface="+mj-lt"/>
            </a:endParaRPr>
          </a:p>
        </p:txBody>
      </p:sp>
      <p:sp>
        <p:nvSpPr>
          <p:cNvPr id="3" name="Content Placeholder 2"/>
          <p:cNvSpPr>
            <a:spLocks noGrp="1"/>
          </p:cNvSpPr>
          <p:nvPr>
            <p:ph idx="1"/>
          </p:nvPr>
        </p:nvSpPr>
        <p:spPr>
          <a:xfrm>
            <a:off x="792162" y="1977465"/>
            <a:ext cx="7570787" cy="4289611"/>
          </a:xfrm>
        </p:spPr>
        <p:txBody>
          <a:bodyPr>
            <a:normAutofit fontScale="92500"/>
          </a:bodyPr>
          <a:lstStyle/>
          <a:p>
            <a:pPr lvl="0"/>
            <a:r>
              <a:rPr lang="en-US" dirty="0"/>
              <a:t>Conduct yourself professionally.</a:t>
            </a:r>
            <a:endParaRPr lang="en-US" dirty="0"/>
          </a:p>
          <a:p>
            <a:pPr lvl="0"/>
            <a:r>
              <a:rPr lang="en-US" dirty="0"/>
              <a:t>Speak with formality.</a:t>
            </a:r>
            <a:endParaRPr lang="en-US" dirty="0"/>
          </a:p>
          <a:p>
            <a:pPr lvl="0"/>
            <a:r>
              <a:rPr lang="en-US" dirty="0"/>
              <a:t>Follow the dress code.</a:t>
            </a:r>
            <a:endParaRPr lang="en-US" dirty="0"/>
          </a:p>
          <a:p>
            <a:pPr lvl="0"/>
            <a:r>
              <a:rPr lang="en-US" dirty="0"/>
              <a:t>Wear clean and pressed clothes</a:t>
            </a:r>
            <a:endParaRPr lang="en-US" dirty="0"/>
          </a:p>
          <a:p>
            <a:pPr lvl="0"/>
            <a:r>
              <a:rPr lang="en-US" dirty="0"/>
              <a:t>Maintain good physical and oral hygiene</a:t>
            </a:r>
            <a:endParaRPr lang="en-US" dirty="0"/>
          </a:p>
          <a:p>
            <a:pPr lvl="0"/>
            <a:r>
              <a:rPr lang="en-US" dirty="0"/>
              <a:t>Follow up with clients within two business days</a:t>
            </a:r>
            <a:r>
              <a:rPr lang="en-US" dirty="0" smtClean="0"/>
              <a:t>.</a:t>
            </a:r>
            <a:endParaRPr lang="en-US" dirty="0"/>
          </a:p>
        </p:txBody>
      </p:sp>
    </p:spTree>
    <p:extLst>
      <p:ext uri="{BB962C8B-B14F-4D97-AF65-F5344CB8AC3E}">
        <p14:creationId xmlns:p14="http://schemas.microsoft.com/office/powerpoint/2010/main" val="3436588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Interoffice </a:t>
            </a:r>
            <a:r>
              <a:rPr lang="en-US" dirty="0" smtClean="0">
                <a:latin typeface="+mj-lt"/>
              </a:rPr>
              <a:t>Relationships</a:t>
            </a:r>
            <a:endParaRPr lang="en-US" dirty="0">
              <a:latin typeface="+mj-lt"/>
            </a:endParaRPr>
          </a:p>
        </p:txBody>
      </p:sp>
      <p:sp>
        <p:nvSpPr>
          <p:cNvPr id="3" name="Content Placeholder 2"/>
          <p:cNvSpPr>
            <a:spLocks noGrp="1"/>
          </p:cNvSpPr>
          <p:nvPr>
            <p:ph idx="1"/>
          </p:nvPr>
        </p:nvSpPr>
        <p:spPr>
          <a:xfrm>
            <a:off x="792162" y="1761565"/>
            <a:ext cx="7570787" cy="4804335"/>
          </a:xfrm>
        </p:spPr>
        <p:txBody>
          <a:bodyPr>
            <a:normAutofit fontScale="92500" lnSpcReduction="20000"/>
          </a:bodyPr>
          <a:lstStyle/>
          <a:p>
            <a:pPr lvl="0"/>
            <a:r>
              <a:rPr lang="en-US" dirty="0"/>
              <a:t>Avoid gossiping.  If you didn’t here from your manager or receive a company email, then assume it is not true.</a:t>
            </a:r>
            <a:endParaRPr lang="en-US" dirty="0"/>
          </a:p>
          <a:p>
            <a:pPr lvl="0"/>
            <a:r>
              <a:rPr lang="en-US" dirty="0"/>
              <a:t>Respect each other.</a:t>
            </a:r>
            <a:endParaRPr lang="en-US" dirty="0"/>
          </a:p>
          <a:p>
            <a:pPr lvl="0"/>
            <a:r>
              <a:rPr lang="en-US" dirty="0"/>
              <a:t>Work together, be a team member</a:t>
            </a:r>
            <a:endParaRPr lang="en-US" dirty="0"/>
          </a:p>
          <a:p>
            <a:pPr lvl="0"/>
            <a:r>
              <a:rPr lang="en-US" dirty="0"/>
              <a:t>Report any romantic relationships with coworker (including superiors) to human resources immediately.</a:t>
            </a:r>
            <a:endParaRPr lang="en-US" dirty="0"/>
          </a:p>
          <a:p>
            <a:pPr lvl="0"/>
            <a:r>
              <a:rPr lang="en-US" dirty="0"/>
              <a:t>There is no sex in the workplace.  This will result in termination of both parties.</a:t>
            </a:r>
            <a:endParaRPr lang="en-US" dirty="0">
              <a:effectLst/>
            </a:endParaRPr>
          </a:p>
        </p:txBody>
      </p:sp>
    </p:spTree>
    <p:extLst>
      <p:ext uri="{BB962C8B-B14F-4D97-AF65-F5344CB8AC3E}">
        <p14:creationId xmlns:p14="http://schemas.microsoft.com/office/powerpoint/2010/main" val="1691366663"/>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fusion">
  <a:themeElements>
    <a:clrScheme name="Infusion">
      <a:dk1>
        <a:sysClr val="windowText" lastClr="000000"/>
      </a:dk1>
      <a:lt1>
        <a:sysClr val="window" lastClr="FFFFFF"/>
      </a:lt1>
      <a:dk2>
        <a:srgbClr val="2F1F58"/>
      </a:dk2>
      <a:lt2>
        <a:srgbClr val="B7A9E0"/>
      </a:lt2>
      <a:accent1>
        <a:srgbClr val="8C73D0"/>
      </a:accent1>
      <a:accent2>
        <a:srgbClr val="C2E8C4"/>
      </a:accent2>
      <a:accent3>
        <a:srgbClr val="C5A6E8"/>
      </a:accent3>
      <a:accent4>
        <a:srgbClr val="B45EC7"/>
      </a:accent4>
      <a:accent5>
        <a:srgbClr val="9FDAFB"/>
      </a:accent5>
      <a:accent6>
        <a:srgbClr val="95C5B0"/>
      </a:accent6>
      <a:hlink>
        <a:srgbClr val="744AE0"/>
      </a:hlink>
      <a:folHlink>
        <a:srgbClr val="8D8AD1"/>
      </a:folHlink>
    </a:clrScheme>
    <a:fontScheme name="Infusion">
      <a:majorFont>
        <a:latin typeface="Mistral"/>
        <a:ea typeface=""/>
        <a:cs typeface=""/>
        <a:font script="Jpan" typeface="ＤＦＰ行書体"/>
        <a:font script="Hans" typeface="宋体"/>
        <a:font script="Hant" typeface="新細明體"/>
      </a:majorFont>
      <a:minorFont>
        <a:latin typeface="Candara"/>
        <a:ea typeface=""/>
        <a:cs typeface=""/>
        <a:font script="Jpan" typeface="メイリオ"/>
        <a:font script="Hans" typeface="宋体"/>
        <a:font script="Hant" typeface="新細明體"/>
      </a:minorFont>
    </a:fontScheme>
    <a:fmtScheme name="Infusion">
      <a:fillStyleLst>
        <a:solidFill>
          <a:schemeClr val="phClr"/>
        </a:solidFill>
        <a:blipFill rotWithShape="1">
          <a:blip xmlns:r="http://schemas.openxmlformats.org/officeDocument/2006/relationships" r:embed="rId1">
            <a:duotone>
              <a:schemeClr val="phClr">
                <a:shade val="70000"/>
                <a:satMod val="120000"/>
              </a:schemeClr>
              <a:schemeClr val="phClr">
                <a:tint val="70000"/>
                <a:satMod val="300000"/>
                <a:lumMod val="125000"/>
              </a:schemeClr>
            </a:duotone>
          </a:blip>
          <a:tile tx="0" ty="0" sx="50000" sy="50000" flip="none" algn="tl"/>
        </a:blipFill>
        <a:blipFill rotWithShape="1">
          <a:blip xmlns:r="http://schemas.openxmlformats.org/officeDocument/2006/relationships" r:embed="rId2">
            <a:duotone>
              <a:schemeClr val="phClr">
                <a:shade val="70000"/>
                <a:satMod val="120000"/>
              </a:schemeClr>
              <a:schemeClr val="phClr">
                <a:tint val="70000"/>
                <a:satMod val="135000"/>
              </a:schemeClr>
            </a:duotone>
          </a:blip>
          <a:tile tx="0" ty="0" sx="40000" sy="40000" flip="none" algn="tl"/>
        </a:blipFill>
      </a:fillStyleLst>
      <a:lnStyleLst>
        <a:ln w="38100" cap="flat" cmpd="sng" algn="ctr">
          <a:solidFill>
            <a:schemeClr val="phClr">
              <a:alpha val="70000"/>
              <a:satMod val="105000"/>
            </a:schemeClr>
          </a:solidFill>
          <a:prstDash val="solid"/>
          <a:miter/>
        </a:ln>
        <a:ln w="50800" cap="flat" cmpd="sng" algn="ctr">
          <a:solidFill>
            <a:schemeClr val="phClr">
              <a:alpha val="50000"/>
            </a:schemeClr>
          </a:solidFill>
          <a:prstDash val="solid"/>
          <a:miter/>
        </a:ln>
        <a:ln w="88900" cap="flat" cmpd="sng" algn="ctr">
          <a:solidFill>
            <a:schemeClr val="phClr">
              <a:alpha val="40000"/>
            </a:schemeClr>
          </a:solidFill>
          <a:prstDash val="solid"/>
          <a:miter/>
        </a:ln>
      </a:lnStyleLst>
      <a:effectStyleLst>
        <a:effectStyle>
          <a:effectLst/>
        </a:effectStyle>
        <a:effectStyle>
          <a:effectLst>
            <a:outerShdw blurRad="38100" dist="25400" dir="5400000" rotWithShape="0">
              <a:srgbClr val="000000">
                <a:alpha val="50000"/>
              </a:srgbClr>
            </a:outerShdw>
          </a:effectLst>
        </a:effectStyle>
        <a:effectStyle>
          <a:effectLst>
            <a:innerShdw blurRad="190500" dir="13500000">
              <a:srgbClr val="000000">
                <a:alpha val="50000"/>
              </a:srgbClr>
            </a:innerShdw>
            <a:outerShdw blurRad="38100" dist="25400" dir="5400000" rotWithShape="0">
              <a:srgbClr val="000000">
                <a:alpha val="50000"/>
              </a:srgbClr>
            </a:outerShdw>
          </a:effectLst>
        </a:effectStyle>
      </a:effectStyleLst>
      <a:bgFillStyleLst>
        <a:blipFill rotWithShape="1">
          <a:blip xmlns:r="http://schemas.openxmlformats.org/officeDocument/2006/relationships" r:embed="rId3">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4">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5">
            <a:duotone>
              <a:schemeClr val="phClr">
                <a:shade val="70000"/>
                <a:satMod val="500000"/>
                <a:lumMod val="50000"/>
              </a:schemeClr>
              <a:schemeClr val="phClr">
                <a:satMod val="800000"/>
                <a:lumMod val="2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Infusion.thmx</Template>
  <TotalTime>14</TotalTime>
  <Words>459</Words>
  <Application>Microsoft Macintosh PowerPoint</Application>
  <PresentationFormat>On-screen Show (4:3)</PresentationFormat>
  <Paragraphs>55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Infusion</vt:lpstr>
      <vt:lpstr>New Employee Orientation</vt:lpstr>
      <vt:lpstr>General Work Expectations </vt:lpstr>
      <vt:lpstr>Expectations</vt:lpstr>
      <vt:lpstr>Expectations</vt:lpstr>
      <vt:lpstr>Expectations</vt:lpstr>
      <vt:lpstr>Integrity</vt:lpstr>
      <vt:lpstr>Respectfulness</vt:lpstr>
      <vt:lpstr>Professionalism</vt:lpstr>
      <vt:lpstr>Interoffice Relationships</vt:lpstr>
      <vt:lpstr>Reflect the Core Values</vt:lpstr>
      <vt:lpstr>Job Performance</vt:lpstr>
      <vt:lpstr>Your Behavior</vt:lpstr>
    </vt:vector>
  </TitlesOfParts>
  <Company>Another Way Holdings,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Employee Orientation</dc:title>
  <dc:creator>David Memmoli</dc:creator>
  <cp:lastModifiedBy>David Memmoli</cp:lastModifiedBy>
  <cp:revision>2</cp:revision>
  <dcterms:created xsi:type="dcterms:W3CDTF">2020-08-17T16:55:33Z</dcterms:created>
  <dcterms:modified xsi:type="dcterms:W3CDTF">2020-08-17T17:10:23Z</dcterms:modified>
</cp:coreProperties>
</file>