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2"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382" autoAdjust="0"/>
  </p:normalViewPr>
  <p:slideViewPr>
    <p:cSldViewPr snapToGrid="0" snapToObjects="1">
      <p:cViewPr varScale="1">
        <p:scale>
          <a:sx n="110" d="100"/>
          <a:sy n="110" d="100"/>
        </p:scale>
        <p:origin x="-1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8/17/20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8/17/20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8/17/20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8/17/20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rgbClr val="4B5A60"/>
                </a:solidFill>
                <a:latin typeface="Arial Black"/>
                <a:cs typeface="Arial Black"/>
              </a:rPr>
              <a:t>New Employee Orientation</a:t>
            </a:r>
            <a:endParaRPr lang="en-US" sz="4800" dirty="0">
              <a:solidFill>
                <a:srgbClr val="4B5A60"/>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rgbClr val="4B5A60"/>
                </a:solidFill>
              </a:rPr>
              <a:t>[</a:t>
            </a:r>
            <a:r>
              <a:rPr lang="en-US" i="1" dirty="0" smtClean="0">
                <a:solidFill>
                  <a:srgbClr val="4B5A60"/>
                </a:solidFill>
              </a:rPr>
              <a:t>Your Company Name</a:t>
            </a:r>
            <a:r>
              <a:rPr lang="en-US" dirty="0" smtClean="0">
                <a:solidFill>
                  <a:srgbClr val="4B5A60"/>
                </a:solidFill>
              </a:rPr>
              <a:t>]</a:t>
            </a:r>
          </a:p>
          <a:p>
            <a:r>
              <a:rPr lang="en-US" dirty="0" smtClean="0">
                <a:solidFill>
                  <a:srgbClr val="4B5A60"/>
                </a:solidFill>
              </a:rPr>
              <a:t>[</a:t>
            </a:r>
            <a:r>
              <a:rPr lang="en-US" i="1" dirty="0" smtClean="0">
                <a:solidFill>
                  <a:srgbClr val="4B5A60"/>
                </a:solidFill>
              </a:rPr>
              <a:t>Year</a:t>
            </a:r>
            <a:r>
              <a:rPr lang="en-US" dirty="0" smtClean="0">
                <a:solidFill>
                  <a:srgbClr val="4B5A60"/>
                </a:solidFill>
              </a:rPr>
              <a:t>]</a:t>
            </a:r>
            <a:endParaRPr lang="en-US" dirty="0">
              <a:solidFill>
                <a:srgbClr val="4B5A60"/>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chemeClr val="accent1"/>
                </a:solidFill>
              </a:rPr>
              <a:t>[</a:t>
            </a:r>
            <a:r>
              <a:rPr lang="en-US" sz="3200" i="1" dirty="0" smtClean="0">
                <a:solidFill>
                  <a:schemeClr val="accent1"/>
                </a:solidFill>
              </a:rPr>
              <a:t>Company Logo</a:t>
            </a:r>
            <a:r>
              <a:rPr lang="en-US" sz="3200" dirty="0" smtClean="0">
                <a:solidFill>
                  <a:schemeClr val="accent1"/>
                </a:solidFill>
              </a:rPr>
              <a:t>]</a:t>
            </a:r>
            <a:endParaRPr lang="en-US" sz="3200" dirty="0">
              <a:solidFill>
                <a:schemeClr val="accent1"/>
              </a:solidFill>
            </a:endParaRPr>
          </a:p>
        </p:txBody>
      </p:sp>
    </p:spTree>
    <p:extLst>
      <p:ext uri="{BB962C8B-B14F-4D97-AF65-F5344CB8AC3E}">
        <p14:creationId xmlns:p14="http://schemas.microsoft.com/office/powerpoint/2010/main" val="2679914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normAutofit/>
          </a:bodyPr>
          <a:lstStyle/>
          <a:p>
            <a:r>
              <a:rPr lang="en-US" sz="3600" dirty="0"/>
              <a:t>The Department of homeland security advises the following action in order of priority:</a:t>
            </a:r>
          </a:p>
          <a:p>
            <a:pPr lvl="1">
              <a:spcBef>
                <a:spcPts val="2400"/>
              </a:spcBef>
            </a:pPr>
            <a:r>
              <a:rPr lang="en-US" sz="3400" dirty="0"/>
              <a:t>RUN</a:t>
            </a:r>
          </a:p>
          <a:p>
            <a:pPr lvl="1">
              <a:spcBef>
                <a:spcPts val="2400"/>
              </a:spcBef>
            </a:pPr>
            <a:r>
              <a:rPr lang="en-US" sz="3400" dirty="0"/>
              <a:t>HIDE</a:t>
            </a:r>
          </a:p>
          <a:p>
            <a:pPr lvl="1">
              <a:spcBef>
                <a:spcPts val="2400"/>
              </a:spcBef>
            </a:pPr>
            <a:r>
              <a:rPr lang="en-US" sz="3400" dirty="0"/>
              <a:t>FIGHT</a:t>
            </a:r>
          </a:p>
          <a:p>
            <a:endParaRPr lang="en-US" dirty="0"/>
          </a:p>
        </p:txBody>
      </p:sp>
    </p:spTree>
    <p:extLst>
      <p:ext uri="{BB962C8B-B14F-4D97-AF65-F5344CB8AC3E}">
        <p14:creationId xmlns:p14="http://schemas.microsoft.com/office/powerpoint/2010/main" val="4269425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a:t>
            </a:r>
            <a:endParaRPr lang="en-US" dirty="0"/>
          </a:p>
        </p:txBody>
      </p:sp>
      <p:sp>
        <p:nvSpPr>
          <p:cNvPr id="3" name="Content Placeholder 2"/>
          <p:cNvSpPr>
            <a:spLocks noGrp="1"/>
          </p:cNvSpPr>
          <p:nvPr>
            <p:ph idx="1"/>
          </p:nvPr>
        </p:nvSpPr>
        <p:spPr>
          <a:xfrm>
            <a:off x="792162" y="1761565"/>
            <a:ext cx="7570787" cy="4680799"/>
          </a:xfrm>
        </p:spPr>
        <p:txBody>
          <a:bodyPr>
            <a:normAutofit fontScale="70000" lnSpcReduction="20000"/>
          </a:bodyPr>
          <a:lstStyle/>
          <a:p>
            <a:pPr lvl="0"/>
            <a:r>
              <a:rPr lang="en-US" dirty="0"/>
              <a:t>Try to determine your route before starting to move.</a:t>
            </a:r>
          </a:p>
          <a:p>
            <a:pPr lvl="0"/>
            <a:r>
              <a:rPr lang="en-US" dirty="0"/>
              <a:t>Even if others decide not to follow, continue evacuation.</a:t>
            </a:r>
          </a:p>
          <a:p>
            <a:pPr lvl="0"/>
            <a:r>
              <a:rPr lang="en-US" dirty="0"/>
              <a:t>Leave behind any belongings not already on you.</a:t>
            </a:r>
          </a:p>
          <a:p>
            <a:pPr lvl="0"/>
            <a:r>
              <a:rPr lang="en-US" dirty="0"/>
              <a:t>If possible, help others to escape.</a:t>
            </a:r>
          </a:p>
          <a:p>
            <a:pPr lvl="0"/>
            <a:r>
              <a:rPr lang="en-US" dirty="0"/>
              <a:t>Try to keep others from moving towards areas where the shooter might be.</a:t>
            </a:r>
          </a:p>
          <a:p>
            <a:pPr lvl="0"/>
            <a:r>
              <a:rPr lang="en-US" dirty="0"/>
              <a:t>If you encounter any police officers, follow any instructions they give.</a:t>
            </a:r>
          </a:p>
          <a:p>
            <a:pPr lvl="0"/>
            <a:r>
              <a:rPr lang="en-US" dirty="0"/>
              <a:t>Keep your hands visible.</a:t>
            </a:r>
          </a:p>
          <a:p>
            <a:pPr lvl="0"/>
            <a:r>
              <a:rPr lang="en-US" dirty="0"/>
              <a:t>Do not try to move any wounded individuals</a:t>
            </a:r>
            <a:r>
              <a:rPr lang="en-US" dirty="0" smtClean="0"/>
              <a:t>.</a:t>
            </a:r>
            <a:endParaRPr lang="en-US" dirty="0"/>
          </a:p>
        </p:txBody>
      </p:sp>
    </p:spTree>
    <p:extLst>
      <p:ext uri="{BB962C8B-B14F-4D97-AF65-F5344CB8AC3E}">
        <p14:creationId xmlns:p14="http://schemas.microsoft.com/office/powerpoint/2010/main" val="256879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92162" y="1761564"/>
            <a:ext cx="7570787" cy="4796253"/>
          </a:xfrm>
        </p:spPr>
        <p:txBody>
          <a:bodyPr>
            <a:normAutofit fontScale="85000" lnSpcReduction="20000"/>
          </a:bodyPr>
          <a:lstStyle/>
          <a:p>
            <a:r>
              <a:rPr lang="en-US" dirty="0"/>
              <a:t>If you are unable to evacuate, find a safe place to hide.</a:t>
            </a:r>
          </a:p>
          <a:p>
            <a:r>
              <a:rPr lang="en-US" b="1" dirty="0"/>
              <a:t>A safe hiding place should:</a:t>
            </a:r>
            <a:endParaRPr lang="en-US" dirty="0"/>
          </a:p>
          <a:p>
            <a:pPr lvl="1"/>
            <a:r>
              <a:rPr lang="en-US" dirty="0"/>
              <a:t>Be out of view from the shooter.</a:t>
            </a:r>
          </a:p>
          <a:p>
            <a:pPr lvl="1"/>
            <a:r>
              <a:rPr lang="en-US" dirty="0"/>
              <a:t>Protect you from gunfire in your direction (e.g., an office with no interior windows and a closed, locked door).</a:t>
            </a:r>
          </a:p>
          <a:p>
            <a:pPr lvl="1"/>
            <a:r>
              <a:rPr lang="en-US" dirty="0"/>
              <a:t>Allow safe access to possible evacuation routes.</a:t>
            </a:r>
          </a:p>
          <a:p>
            <a:r>
              <a:rPr lang="en-US" b="1" dirty="0"/>
              <a:t>If the shooter approaches your hiding place:</a:t>
            </a:r>
            <a:endParaRPr lang="en-US" dirty="0"/>
          </a:p>
          <a:p>
            <a:pPr lvl="1"/>
            <a:r>
              <a:rPr lang="en-US" dirty="0"/>
              <a:t>If possible, lock and blockade the door.</a:t>
            </a:r>
          </a:p>
          <a:p>
            <a:pPr lvl="1"/>
            <a:r>
              <a:rPr lang="en-US" dirty="0"/>
              <a:t>Set any mobile devices (e.g., cell phones, pagers) to silent, and turn off any other sources of noise, such as computers, TVs, or radios.</a:t>
            </a:r>
          </a:p>
          <a:p>
            <a:pPr lvl="1"/>
            <a:r>
              <a:rPr lang="en-US" dirty="0"/>
              <a:t>Find a large item to hide behind.</a:t>
            </a:r>
          </a:p>
          <a:p>
            <a:pPr lvl="1"/>
            <a:r>
              <a:rPr lang="en-US" dirty="0"/>
              <a:t>Stay </a:t>
            </a:r>
            <a:r>
              <a:rPr lang="en-US" dirty="0" smtClean="0"/>
              <a:t>quiet</a:t>
            </a:r>
            <a:r>
              <a:rPr lang="en-US" dirty="0"/>
              <a:t>.</a:t>
            </a:r>
          </a:p>
        </p:txBody>
      </p:sp>
    </p:spTree>
    <p:extLst>
      <p:ext uri="{BB962C8B-B14F-4D97-AF65-F5344CB8AC3E}">
        <p14:creationId xmlns:p14="http://schemas.microsoft.com/office/powerpoint/2010/main" val="887546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LAST RESORT</a:t>
            </a:r>
            <a:endParaRPr lang="en-US" dirty="0"/>
          </a:p>
        </p:txBody>
      </p:sp>
      <p:sp>
        <p:nvSpPr>
          <p:cNvPr id="3" name="Content Placeholder 2"/>
          <p:cNvSpPr>
            <a:spLocks noGrp="1"/>
          </p:cNvSpPr>
          <p:nvPr>
            <p:ph idx="1"/>
          </p:nvPr>
        </p:nvSpPr>
        <p:spPr/>
        <p:txBody>
          <a:bodyPr/>
          <a:lstStyle/>
          <a:p>
            <a:r>
              <a:rPr lang="en-US" dirty="0"/>
              <a:t>Attempting to incapacitate an active shooter is strictly a last resort. </a:t>
            </a:r>
            <a:endParaRPr lang="en-US" dirty="0" smtClean="0"/>
          </a:p>
          <a:p>
            <a:r>
              <a:rPr lang="en-US" b="1" dirty="0" smtClean="0"/>
              <a:t>NEVER</a:t>
            </a:r>
            <a:r>
              <a:rPr lang="en-US" dirty="0" smtClean="0"/>
              <a:t> </a:t>
            </a:r>
            <a:r>
              <a:rPr lang="en-US" dirty="0"/>
              <a:t>attempt to confront a shooter unless your life is in immediate danger and there are no safe evacuation routes or hiding places.   </a:t>
            </a:r>
          </a:p>
          <a:p>
            <a:r>
              <a:rPr lang="en-US" dirty="0"/>
              <a:t>Don’t be a hero – you WILL get yourself and other killed</a:t>
            </a:r>
            <a:r>
              <a:rPr lang="en-US" dirty="0" smtClean="0"/>
              <a:t>.</a:t>
            </a:r>
            <a:endParaRPr lang="en-US" dirty="0"/>
          </a:p>
        </p:txBody>
      </p:sp>
    </p:spTree>
    <p:extLst>
      <p:ext uri="{BB962C8B-B14F-4D97-AF65-F5344CB8AC3E}">
        <p14:creationId xmlns:p14="http://schemas.microsoft.com/office/powerpoint/2010/main" val="2408687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a:t>
            </a:r>
            <a:endParaRPr lang="en-US" dirty="0"/>
          </a:p>
        </p:txBody>
      </p:sp>
      <p:sp>
        <p:nvSpPr>
          <p:cNvPr id="3" name="Content Placeholder 2"/>
          <p:cNvSpPr>
            <a:spLocks noGrp="1"/>
          </p:cNvSpPr>
          <p:nvPr>
            <p:ph idx="1"/>
          </p:nvPr>
        </p:nvSpPr>
        <p:spPr>
          <a:xfrm>
            <a:off x="792162" y="1881900"/>
            <a:ext cx="7570787" cy="4652818"/>
          </a:xfrm>
        </p:spPr>
        <p:txBody>
          <a:bodyPr>
            <a:normAutofit fontScale="77500" lnSpcReduction="20000"/>
          </a:bodyPr>
          <a:lstStyle/>
          <a:p>
            <a:pPr>
              <a:spcBef>
                <a:spcPts val="1200"/>
              </a:spcBef>
            </a:pPr>
            <a:r>
              <a:rPr lang="en-US" dirty="0"/>
              <a:t>If you have </a:t>
            </a:r>
            <a:r>
              <a:rPr lang="en-US" b="1" i="1" dirty="0"/>
              <a:t>no other options</a:t>
            </a:r>
            <a:r>
              <a:rPr lang="en-US" dirty="0"/>
              <a:t>, the Department of Homeland Security recommends the following strategies:</a:t>
            </a:r>
          </a:p>
          <a:p>
            <a:pPr lvl="0">
              <a:spcBef>
                <a:spcPts val="1200"/>
              </a:spcBef>
            </a:pPr>
            <a:r>
              <a:rPr lang="en-US" dirty="0"/>
              <a:t>Acting as aggressive and intimidating as possible against the shooter</a:t>
            </a:r>
          </a:p>
          <a:p>
            <a:pPr lvl="0">
              <a:spcBef>
                <a:spcPts val="1200"/>
              </a:spcBef>
            </a:pPr>
            <a:r>
              <a:rPr lang="en-US" dirty="0"/>
              <a:t>Throw items and </a:t>
            </a:r>
            <a:r>
              <a:rPr lang="en-US" dirty="0" smtClean="0"/>
              <a:t>improvise weapons - </a:t>
            </a:r>
            <a:r>
              <a:rPr lang="en-US" dirty="0"/>
              <a:t>the heavier the better – you </a:t>
            </a:r>
            <a:r>
              <a:rPr lang="en-US" b="1" i="1" dirty="0"/>
              <a:t>WANT</a:t>
            </a:r>
            <a:r>
              <a:rPr lang="en-US" dirty="0"/>
              <a:t> to hurt him, you are trying to incapacitate him</a:t>
            </a:r>
          </a:p>
          <a:p>
            <a:pPr lvl="0">
              <a:spcBef>
                <a:spcPts val="1200"/>
              </a:spcBef>
            </a:pPr>
            <a:r>
              <a:rPr lang="en-US" dirty="0"/>
              <a:t>Yell and scream</a:t>
            </a:r>
          </a:p>
          <a:p>
            <a:pPr lvl="0">
              <a:spcBef>
                <a:spcPts val="1200"/>
              </a:spcBef>
            </a:pPr>
            <a:r>
              <a:rPr lang="en-US" dirty="0"/>
              <a:t>Commit to your actions.  Any hostage who has not whole-heartedly committed to defending themselves has been killed. </a:t>
            </a:r>
            <a:endParaRPr lang="en-US" dirty="0" smtClean="0"/>
          </a:p>
          <a:p>
            <a:pPr>
              <a:spcBef>
                <a:spcPts val="1200"/>
              </a:spcBef>
            </a:pPr>
            <a:r>
              <a:rPr lang="en-US" dirty="0"/>
              <a:t>** Remember that your goal is to </a:t>
            </a:r>
            <a:r>
              <a:rPr lang="en-US" b="1" dirty="0"/>
              <a:t>completely incapacitate </a:t>
            </a:r>
            <a:r>
              <a:rPr lang="en-US" dirty="0"/>
              <a:t>the shooter, not just to inflict harm</a:t>
            </a:r>
            <a:r>
              <a:rPr lang="en-US" dirty="0" smtClean="0"/>
              <a:t>.</a:t>
            </a:r>
            <a:endParaRPr lang="en-US" dirty="0"/>
          </a:p>
        </p:txBody>
      </p:sp>
    </p:spTree>
    <p:extLst>
      <p:ext uri="{BB962C8B-B14F-4D97-AF65-F5344CB8AC3E}">
        <p14:creationId xmlns:p14="http://schemas.microsoft.com/office/powerpoint/2010/main" val="1406947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Police</a:t>
            </a:r>
            <a:endParaRPr lang="en-US" dirty="0"/>
          </a:p>
        </p:txBody>
      </p:sp>
      <p:sp>
        <p:nvSpPr>
          <p:cNvPr id="3" name="Content Placeholder 2"/>
          <p:cNvSpPr>
            <a:spLocks noGrp="1"/>
          </p:cNvSpPr>
          <p:nvPr>
            <p:ph idx="1"/>
          </p:nvPr>
        </p:nvSpPr>
        <p:spPr/>
        <p:txBody>
          <a:bodyPr/>
          <a:lstStyle/>
          <a:p>
            <a:pPr lvl="0"/>
            <a:endParaRPr lang="en-US" dirty="0" smtClean="0"/>
          </a:p>
          <a:p>
            <a:pPr lvl="0"/>
            <a:r>
              <a:rPr lang="en-US" dirty="0" smtClean="0"/>
              <a:t>Police </a:t>
            </a:r>
            <a:r>
              <a:rPr lang="en-US" dirty="0"/>
              <a:t>officers may be outfitted with tactical equipment and high-powered firearms.</a:t>
            </a:r>
          </a:p>
          <a:p>
            <a:pPr lvl="0"/>
            <a:r>
              <a:rPr lang="en-US" dirty="0"/>
              <a:t>Other government law enforcement may arrive (i.e. FBI, DHS)</a:t>
            </a:r>
          </a:p>
          <a:p>
            <a:endParaRPr lang="en-US" dirty="0"/>
          </a:p>
        </p:txBody>
      </p:sp>
    </p:spTree>
    <p:extLst>
      <p:ext uri="{BB962C8B-B14F-4D97-AF65-F5344CB8AC3E}">
        <p14:creationId xmlns:p14="http://schemas.microsoft.com/office/powerpoint/2010/main" val="1481869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The Police Arrive</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Officers may shout at or push individuals to make sure they are out of harm’s way. Keep calm and obey any instructions they may give you.</a:t>
            </a:r>
          </a:p>
          <a:p>
            <a:pPr lvl="0"/>
            <a:r>
              <a:rPr lang="en-US" dirty="0"/>
              <a:t>Put down any items you might be carrying and raise your hands and spread your fingers. </a:t>
            </a:r>
            <a:r>
              <a:rPr lang="en-US" b="1" dirty="0"/>
              <a:t>Keep your hands visible at all times</a:t>
            </a:r>
            <a:r>
              <a:rPr lang="en-US" dirty="0"/>
              <a:t>.</a:t>
            </a:r>
          </a:p>
          <a:p>
            <a:pPr lvl="0"/>
            <a:r>
              <a:rPr lang="en-US" dirty="0"/>
              <a:t>Do not make any sudden or quick movements in the direction of the officers, and avoid screaming, yelling, or pointing.</a:t>
            </a:r>
          </a:p>
          <a:p>
            <a:pPr lvl="0"/>
            <a:r>
              <a:rPr lang="en-US" dirty="0"/>
              <a:t>Continue in the direction from which the officers are coming from and do not stop them for help.</a:t>
            </a:r>
          </a:p>
          <a:p>
            <a:pPr lvl="0"/>
            <a:r>
              <a:rPr lang="en-US" dirty="0"/>
              <a:t>Upon their arrival, officers will proceed directly to the shooter’s last known location and </a:t>
            </a:r>
            <a:r>
              <a:rPr lang="en-US" b="1" dirty="0"/>
              <a:t>will not stop </a:t>
            </a:r>
            <a:r>
              <a:rPr lang="en-US" dirty="0"/>
              <a:t>to tend to wounded individuals</a:t>
            </a:r>
            <a:r>
              <a:rPr lang="en-US" dirty="0" smtClean="0"/>
              <a:t>.</a:t>
            </a:r>
            <a:endParaRPr lang="en-US" dirty="0"/>
          </a:p>
        </p:txBody>
      </p:sp>
    </p:spTree>
    <p:extLst>
      <p:ext uri="{BB962C8B-B14F-4D97-AF65-F5344CB8AC3E}">
        <p14:creationId xmlns:p14="http://schemas.microsoft.com/office/powerpoint/2010/main" val="189471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The Police Arrive</a:t>
            </a:r>
            <a:endParaRPr lang="en-US" dirty="0"/>
          </a:p>
        </p:txBody>
      </p:sp>
      <p:sp>
        <p:nvSpPr>
          <p:cNvPr id="3" name="Content Placeholder 2"/>
          <p:cNvSpPr>
            <a:spLocks noGrp="1"/>
          </p:cNvSpPr>
          <p:nvPr>
            <p:ph idx="1"/>
          </p:nvPr>
        </p:nvSpPr>
        <p:spPr/>
        <p:txBody>
          <a:bodyPr/>
          <a:lstStyle/>
          <a:p>
            <a:pPr>
              <a:spcBef>
                <a:spcPts val="800"/>
              </a:spcBef>
            </a:pPr>
            <a:r>
              <a:rPr lang="en-US" dirty="0"/>
              <a:t>Do not run toward law enforcement</a:t>
            </a:r>
          </a:p>
          <a:p>
            <a:pPr>
              <a:spcBef>
                <a:spcPts val="800"/>
              </a:spcBef>
            </a:pPr>
            <a:r>
              <a:rPr lang="en-US" dirty="0"/>
              <a:t>Do not try to “help” them</a:t>
            </a:r>
          </a:p>
          <a:p>
            <a:pPr>
              <a:spcBef>
                <a:spcPts val="800"/>
              </a:spcBef>
            </a:pPr>
            <a:r>
              <a:rPr lang="en-US" dirty="0"/>
              <a:t>Keep your hands up and visible</a:t>
            </a:r>
          </a:p>
          <a:p>
            <a:pPr>
              <a:spcBef>
                <a:spcPts val="800"/>
              </a:spcBef>
            </a:pPr>
            <a:r>
              <a:rPr lang="en-US" dirty="0"/>
              <a:t>Do not make any sudden movements</a:t>
            </a:r>
          </a:p>
          <a:p>
            <a:pPr>
              <a:spcBef>
                <a:spcPts val="800"/>
              </a:spcBef>
            </a:pPr>
            <a:r>
              <a:rPr lang="en-US" dirty="0"/>
              <a:t>When asked, tell the police what you know</a:t>
            </a:r>
          </a:p>
          <a:p>
            <a:pPr>
              <a:spcBef>
                <a:spcPts val="800"/>
              </a:spcBef>
            </a:pPr>
            <a:r>
              <a:rPr lang="en-US" dirty="0"/>
              <a:t>Move in the direction the police came in</a:t>
            </a:r>
          </a:p>
          <a:p>
            <a:pPr>
              <a:spcBef>
                <a:spcPts val="800"/>
              </a:spcBef>
            </a:pPr>
            <a:r>
              <a:rPr lang="en-US" dirty="0"/>
              <a:t>Do not ask police questions</a:t>
            </a:r>
          </a:p>
          <a:p>
            <a:pPr>
              <a:spcBef>
                <a:spcPts val="800"/>
              </a:spcBef>
            </a:pPr>
            <a:r>
              <a:rPr lang="en-US" dirty="0"/>
              <a:t>Obey police instructions </a:t>
            </a:r>
            <a:r>
              <a:rPr lang="en-US" dirty="0" smtClean="0"/>
              <a:t>immediately</a:t>
            </a:r>
            <a:endParaRPr lang="en-US" dirty="0"/>
          </a:p>
        </p:txBody>
      </p:sp>
    </p:spTree>
    <p:extLst>
      <p:ext uri="{BB962C8B-B14F-4D97-AF65-F5344CB8AC3E}">
        <p14:creationId xmlns:p14="http://schemas.microsoft.com/office/powerpoint/2010/main" val="3434124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Your Safe</a:t>
            </a:r>
            <a:endParaRPr lang="en-US" dirty="0"/>
          </a:p>
        </p:txBody>
      </p:sp>
      <p:sp>
        <p:nvSpPr>
          <p:cNvPr id="3" name="Content Placeholder 2"/>
          <p:cNvSpPr>
            <a:spLocks noGrp="1"/>
          </p:cNvSpPr>
          <p:nvPr>
            <p:ph idx="1"/>
          </p:nvPr>
        </p:nvSpPr>
        <p:spPr/>
        <p:txBody>
          <a:bodyPr/>
          <a:lstStyle/>
          <a:p>
            <a:endParaRPr lang="en-US" dirty="0" smtClean="0"/>
          </a:p>
          <a:p>
            <a:r>
              <a:rPr lang="en-US" dirty="0" smtClean="0"/>
              <a:t>Law </a:t>
            </a:r>
            <a:r>
              <a:rPr lang="en-US" dirty="0"/>
              <a:t>enforcement will likely keep you at the assembly point until the incident is over and all witnesses have been identified and questioned. Be patient and do not try to leave unless authorized to do so by the authorities on the scene.</a:t>
            </a:r>
          </a:p>
          <a:p>
            <a:endParaRPr lang="en-US" dirty="0"/>
          </a:p>
        </p:txBody>
      </p:sp>
    </p:spTree>
    <p:extLst>
      <p:ext uri="{BB962C8B-B14F-4D97-AF65-F5344CB8AC3E}">
        <p14:creationId xmlns:p14="http://schemas.microsoft.com/office/powerpoint/2010/main" val="2856723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Rescue</a:t>
            </a:r>
            <a:endParaRPr lang="en-US" dirty="0"/>
          </a:p>
        </p:txBody>
      </p:sp>
      <p:sp>
        <p:nvSpPr>
          <p:cNvPr id="3" name="Content Placeholder 2"/>
          <p:cNvSpPr>
            <a:spLocks noGrp="1"/>
          </p:cNvSpPr>
          <p:nvPr>
            <p:ph idx="1"/>
          </p:nvPr>
        </p:nvSpPr>
        <p:spPr>
          <a:xfrm>
            <a:off x="792162" y="1761565"/>
            <a:ext cx="7570787" cy="4623071"/>
          </a:xfrm>
        </p:spPr>
        <p:txBody>
          <a:bodyPr>
            <a:normAutofit lnSpcReduction="10000"/>
          </a:bodyPr>
          <a:lstStyle/>
          <a:p>
            <a:r>
              <a:rPr lang="en-US" dirty="0"/>
              <a:t>Emergency medical personnel, as well as additional police officers, will enter the premises behind the initial police team to treat and remove any wounded individuals from the scene. </a:t>
            </a:r>
          </a:p>
          <a:p>
            <a:r>
              <a:rPr lang="en-US" dirty="0"/>
              <a:t>They may also enlist capable individuals at the scene to help in moving the wounded to a safe location</a:t>
            </a:r>
            <a:r>
              <a:rPr lang="en-US" dirty="0" smtClean="0"/>
              <a:t>.</a:t>
            </a:r>
          </a:p>
          <a:p>
            <a:r>
              <a:rPr lang="en-US" dirty="0" smtClean="0"/>
              <a:t>If you are trained and licensed, inform the police that you are able to assist</a:t>
            </a:r>
            <a:endParaRPr lang="en-US" dirty="0"/>
          </a:p>
          <a:p>
            <a:endParaRPr lang="en-US" dirty="0"/>
          </a:p>
        </p:txBody>
      </p:sp>
    </p:spTree>
    <p:extLst>
      <p:ext uri="{BB962C8B-B14F-4D97-AF65-F5344CB8AC3E}">
        <p14:creationId xmlns:p14="http://schemas.microsoft.com/office/powerpoint/2010/main" val="3956955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544937"/>
            <a:ext cx="5446713" cy="1367430"/>
          </a:xfrm>
        </p:spPr>
        <p:txBody>
          <a:bodyPr>
            <a:normAutofit/>
          </a:bodyPr>
          <a:lstStyle/>
          <a:p>
            <a:r>
              <a:rPr lang="en-US" sz="4800" dirty="0" smtClean="0">
                <a:solidFill>
                  <a:srgbClr val="4B5A60"/>
                </a:solidFill>
              </a:rPr>
              <a:t>Gunman In The Workplace</a:t>
            </a:r>
            <a:endParaRPr lang="en-US" sz="4800" dirty="0">
              <a:solidFill>
                <a:srgbClr val="4B5A60"/>
              </a:solidFill>
            </a:endParaRPr>
          </a:p>
        </p:txBody>
      </p:sp>
      <p:sp>
        <p:nvSpPr>
          <p:cNvPr id="3" name="Subtitle 2"/>
          <p:cNvSpPr>
            <a:spLocks noGrp="1"/>
          </p:cNvSpPr>
          <p:nvPr>
            <p:ph type="subTitle" idx="1"/>
          </p:nvPr>
        </p:nvSpPr>
        <p:spPr>
          <a:xfrm>
            <a:off x="1854200" y="5532060"/>
            <a:ext cx="5446713" cy="851647"/>
          </a:xfrm>
        </p:spPr>
        <p:txBody>
          <a:bodyPr/>
          <a:lstStyle/>
          <a:p>
            <a:r>
              <a:rPr lang="en-US" dirty="0" smtClean="0">
                <a:solidFill>
                  <a:srgbClr val="4B5A60"/>
                </a:solidFill>
              </a:rPr>
              <a:t>[</a:t>
            </a:r>
            <a:r>
              <a:rPr lang="en-US" i="1" dirty="0" smtClean="0">
                <a:solidFill>
                  <a:srgbClr val="4B5A60"/>
                </a:solidFill>
              </a:rPr>
              <a:t>Your Company Name</a:t>
            </a:r>
            <a:r>
              <a:rPr lang="en-US" dirty="0" smtClean="0">
                <a:solidFill>
                  <a:srgbClr val="4B5A60"/>
                </a:solidFill>
              </a:rPr>
              <a:t>]</a:t>
            </a:r>
          </a:p>
          <a:p>
            <a:r>
              <a:rPr lang="en-US" dirty="0" smtClean="0">
                <a:solidFill>
                  <a:srgbClr val="4B5A60"/>
                </a:solidFill>
              </a:rPr>
              <a:t>[</a:t>
            </a:r>
            <a:r>
              <a:rPr lang="en-US" i="1" dirty="0" smtClean="0">
                <a:solidFill>
                  <a:srgbClr val="4B5A60"/>
                </a:solidFill>
              </a:rPr>
              <a:t>Year</a:t>
            </a:r>
            <a:r>
              <a:rPr lang="en-US" dirty="0" smtClean="0">
                <a:solidFill>
                  <a:srgbClr val="4B5A60"/>
                </a:solidFill>
              </a:rPr>
              <a:t>]</a:t>
            </a:r>
            <a:endParaRPr lang="en-US" dirty="0">
              <a:solidFill>
                <a:srgbClr val="4B5A60"/>
              </a:solidFill>
            </a:endParaRPr>
          </a:p>
        </p:txBody>
      </p:sp>
      <p:sp>
        <p:nvSpPr>
          <p:cNvPr id="4" name="TextBox 3"/>
          <p:cNvSpPr txBox="1"/>
          <p:nvPr/>
        </p:nvSpPr>
        <p:spPr>
          <a:xfrm>
            <a:off x="2584597" y="1897767"/>
            <a:ext cx="3767485" cy="584776"/>
          </a:xfrm>
          <a:prstGeom prst="rect">
            <a:avLst/>
          </a:prstGeom>
          <a:noFill/>
        </p:spPr>
        <p:txBody>
          <a:bodyPr wrap="square" rtlCol="0">
            <a:spAutoFit/>
          </a:bodyPr>
          <a:lstStyle/>
          <a:p>
            <a:pPr algn="ctr"/>
            <a:r>
              <a:rPr lang="en-US" sz="3200" dirty="0" smtClean="0">
                <a:solidFill>
                  <a:srgbClr val="4B5A60"/>
                </a:solidFill>
              </a:rPr>
              <a:t>[</a:t>
            </a:r>
            <a:r>
              <a:rPr lang="en-US" sz="3200" i="1" dirty="0" smtClean="0">
                <a:solidFill>
                  <a:srgbClr val="4B5A60"/>
                </a:solidFill>
              </a:rPr>
              <a:t>Company Logo</a:t>
            </a:r>
            <a:r>
              <a:rPr lang="en-US" sz="3200" dirty="0" smtClean="0">
                <a:solidFill>
                  <a:srgbClr val="4B5A60"/>
                </a:solidFill>
              </a:rPr>
              <a:t>]</a:t>
            </a:r>
            <a:endParaRPr lang="en-US" sz="3200" dirty="0">
              <a:solidFill>
                <a:srgbClr val="4B5A60"/>
              </a:solidFill>
            </a:endParaRPr>
          </a:p>
        </p:txBody>
      </p:sp>
    </p:spTree>
    <p:extLst>
      <p:ext uri="{BB962C8B-B14F-4D97-AF65-F5344CB8AC3E}">
        <p14:creationId xmlns:p14="http://schemas.microsoft.com/office/powerpoint/2010/main" val="2492983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539" y="40341"/>
            <a:ext cx="7889585" cy="1411941"/>
          </a:xfrm>
        </p:spPr>
        <p:txBody>
          <a:bodyPr/>
          <a:lstStyle/>
          <a:p>
            <a:r>
              <a:rPr lang="en-US" sz="4800" dirty="0"/>
              <a:t>Management </a:t>
            </a:r>
            <a:r>
              <a:rPr lang="en-US" sz="4800" dirty="0" smtClean="0"/>
              <a:t>Responsibilities</a:t>
            </a:r>
            <a:endParaRPr lang="en-US" sz="4800" dirty="0"/>
          </a:p>
        </p:txBody>
      </p:sp>
      <p:sp>
        <p:nvSpPr>
          <p:cNvPr id="3" name="Content Placeholder 2"/>
          <p:cNvSpPr>
            <a:spLocks noGrp="1"/>
          </p:cNvSpPr>
          <p:nvPr>
            <p:ph idx="1"/>
          </p:nvPr>
        </p:nvSpPr>
        <p:spPr>
          <a:xfrm>
            <a:off x="792162" y="1761565"/>
            <a:ext cx="7570787" cy="4703890"/>
          </a:xfrm>
        </p:spPr>
        <p:txBody>
          <a:bodyPr>
            <a:normAutofit fontScale="85000" lnSpcReduction="20000"/>
          </a:bodyPr>
          <a:lstStyle/>
          <a:p>
            <a:pPr lvl="0"/>
            <a:r>
              <a:rPr lang="en-US" dirty="0"/>
              <a:t>Take a count of personnel to determine whether anyone is missing and possibly wounded.</a:t>
            </a:r>
          </a:p>
          <a:p>
            <a:pPr lvl="0"/>
            <a:r>
              <a:rPr lang="en-US" dirty="0"/>
              <a:t>Contact the families of those involved in the incident. In worst cases, this may include reporting casualties.</a:t>
            </a:r>
          </a:p>
          <a:p>
            <a:pPr lvl="0"/>
            <a:r>
              <a:rPr lang="en-US" dirty="0"/>
              <a:t>Implement plans to provide counseling or psychological care for employees as requested or needed.</a:t>
            </a:r>
          </a:p>
          <a:p>
            <a:pPr lvl="0"/>
            <a:r>
              <a:rPr lang="en-US" dirty="0"/>
              <a:t>Determine if any critical roles in the organization require filling due to the incident and reassign present personnel as necessary.</a:t>
            </a:r>
          </a:p>
          <a:p>
            <a:r>
              <a:rPr lang="en-US" dirty="0"/>
              <a:t>Thoroughly document the incident.</a:t>
            </a:r>
            <a:r>
              <a:rPr lang="en-US" dirty="0"/>
              <a:t> </a:t>
            </a:r>
          </a:p>
        </p:txBody>
      </p:sp>
    </p:spTree>
    <p:extLst>
      <p:ext uri="{BB962C8B-B14F-4D97-AF65-F5344CB8AC3E}">
        <p14:creationId xmlns:p14="http://schemas.microsoft.com/office/powerpoint/2010/main" val="619074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539" y="40341"/>
            <a:ext cx="7889585" cy="1411941"/>
          </a:xfrm>
        </p:spPr>
        <p:txBody>
          <a:bodyPr/>
          <a:lstStyle/>
          <a:p>
            <a:r>
              <a:rPr lang="en-US" sz="4800" dirty="0"/>
              <a:t>Management </a:t>
            </a:r>
            <a:r>
              <a:rPr lang="en-US" sz="4800" dirty="0" smtClean="0"/>
              <a:t>Responsibilities</a:t>
            </a:r>
            <a:endParaRPr lang="en-US" sz="4800" dirty="0"/>
          </a:p>
        </p:txBody>
      </p:sp>
      <p:sp>
        <p:nvSpPr>
          <p:cNvPr id="3" name="Content Placeholder 2"/>
          <p:cNvSpPr>
            <a:spLocks noGrp="1"/>
          </p:cNvSpPr>
          <p:nvPr>
            <p:ph idx="1"/>
          </p:nvPr>
        </p:nvSpPr>
        <p:spPr>
          <a:xfrm>
            <a:off x="792162" y="1761565"/>
            <a:ext cx="7570787" cy="4773162"/>
          </a:xfrm>
        </p:spPr>
        <p:txBody>
          <a:bodyPr>
            <a:normAutofit fontScale="85000" lnSpcReduction="20000"/>
          </a:bodyPr>
          <a:lstStyle/>
          <a:p>
            <a:pPr lvl="0"/>
            <a:r>
              <a:rPr lang="en-US" dirty="0"/>
              <a:t>Document response activities.</a:t>
            </a:r>
          </a:p>
          <a:p>
            <a:pPr lvl="0"/>
            <a:r>
              <a:rPr lang="en-US" dirty="0"/>
              <a:t>Identify successful actions and procedures that took place.</a:t>
            </a:r>
          </a:p>
          <a:p>
            <a:pPr lvl="0"/>
            <a:r>
              <a:rPr lang="en-US" dirty="0"/>
              <a:t>Identify areas where stronger preventative measures or more training is required.</a:t>
            </a:r>
          </a:p>
          <a:p>
            <a:pPr lvl="0"/>
            <a:r>
              <a:rPr lang="en-US" dirty="0"/>
              <a:t>Evaluate the existing emergency action plan’s effectiveness. Make recommendations for improvement as necessary.</a:t>
            </a:r>
          </a:p>
          <a:p>
            <a:pPr lvl="0"/>
            <a:r>
              <a:rPr lang="en-US" dirty="0"/>
              <a:t>Determine what post traumatic counseling services will be made available by law enforcement, the government, and the company</a:t>
            </a:r>
            <a:r>
              <a:rPr lang="en-US" dirty="0" smtClean="0"/>
              <a:t>.</a:t>
            </a:r>
            <a:endParaRPr lang="en-US" dirty="0"/>
          </a:p>
        </p:txBody>
      </p:sp>
    </p:spTree>
    <p:extLst>
      <p:ext uri="{BB962C8B-B14F-4D97-AF65-F5344CB8AC3E}">
        <p14:creationId xmlns:p14="http://schemas.microsoft.com/office/powerpoint/2010/main" val="2139748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Summarize</a:t>
            </a:r>
            <a:endParaRPr lang="en-US" dirty="0"/>
          </a:p>
        </p:txBody>
      </p:sp>
      <p:sp>
        <p:nvSpPr>
          <p:cNvPr id="3" name="Content Placeholder 2"/>
          <p:cNvSpPr>
            <a:spLocks noGrp="1"/>
          </p:cNvSpPr>
          <p:nvPr>
            <p:ph idx="1"/>
          </p:nvPr>
        </p:nvSpPr>
        <p:spPr>
          <a:xfrm>
            <a:off x="792162" y="1888560"/>
            <a:ext cx="7570787" cy="4657708"/>
          </a:xfrm>
        </p:spPr>
        <p:txBody>
          <a:bodyPr>
            <a:normAutofit fontScale="77500" lnSpcReduction="20000"/>
          </a:bodyPr>
          <a:lstStyle/>
          <a:p>
            <a:pPr lvl="0">
              <a:spcBef>
                <a:spcPts val="1200"/>
              </a:spcBef>
            </a:pPr>
            <a:r>
              <a:rPr lang="en-US" dirty="0"/>
              <a:t>Develop an emergency action plan.</a:t>
            </a:r>
          </a:p>
          <a:p>
            <a:pPr lvl="0">
              <a:spcBef>
                <a:spcPts val="1200"/>
              </a:spcBef>
            </a:pPr>
            <a:r>
              <a:rPr lang="en-US" dirty="0"/>
              <a:t>Hold training exercises.</a:t>
            </a:r>
          </a:p>
          <a:p>
            <a:pPr lvl="0">
              <a:spcBef>
                <a:spcPts val="1200"/>
              </a:spcBef>
            </a:pPr>
            <a:r>
              <a:rPr lang="en-US" dirty="0"/>
              <a:t>Train employees to:</a:t>
            </a:r>
          </a:p>
          <a:p>
            <a:pPr lvl="0">
              <a:spcBef>
                <a:spcPts val="1200"/>
              </a:spcBef>
            </a:pPr>
            <a:r>
              <a:rPr lang="en-US" dirty="0"/>
              <a:t>RUN, HIDE, FIGHT</a:t>
            </a:r>
          </a:p>
          <a:p>
            <a:pPr lvl="0">
              <a:spcBef>
                <a:spcPts val="1200"/>
              </a:spcBef>
            </a:pPr>
            <a:r>
              <a:rPr lang="en-US" dirty="0"/>
              <a:t>Wait until they are in a safe place before calling 911.</a:t>
            </a:r>
          </a:p>
          <a:p>
            <a:pPr lvl="0">
              <a:spcBef>
                <a:spcPts val="1200"/>
              </a:spcBef>
            </a:pPr>
            <a:r>
              <a:rPr lang="en-US" dirty="0"/>
              <a:t>Never try to engage the shooter except as a last resort.</a:t>
            </a:r>
          </a:p>
          <a:p>
            <a:pPr lvl="0">
              <a:spcBef>
                <a:spcPts val="1200"/>
              </a:spcBef>
            </a:pPr>
            <a:r>
              <a:rPr lang="en-US" dirty="0"/>
              <a:t>Follow any instructions given by police or medical personnel.</a:t>
            </a:r>
          </a:p>
          <a:p>
            <a:pPr lvl="0">
              <a:spcBef>
                <a:spcPts val="1200"/>
              </a:spcBef>
            </a:pPr>
            <a:r>
              <a:rPr lang="en-US" dirty="0"/>
              <a:t>Organize medical or psychological assessments as needed.</a:t>
            </a:r>
          </a:p>
          <a:p>
            <a:pPr lvl="0">
              <a:spcBef>
                <a:spcPts val="1200"/>
              </a:spcBef>
            </a:pPr>
            <a:r>
              <a:rPr lang="en-US" dirty="0"/>
              <a:t>Perform a thorough review of the incident. </a:t>
            </a:r>
          </a:p>
          <a:p>
            <a:pPr lvl="0">
              <a:spcBef>
                <a:spcPts val="1200"/>
              </a:spcBef>
            </a:pPr>
            <a:r>
              <a:rPr lang="en-US" dirty="0"/>
              <a:t>Recommend and implement changes</a:t>
            </a:r>
            <a:r>
              <a:rPr lang="en-US" dirty="0" smtClean="0"/>
              <a:t>.</a:t>
            </a:r>
            <a:endParaRPr lang="en-US" dirty="0"/>
          </a:p>
        </p:txBody>
      </p:sp>
    </p:spTree>
    <p:extLst>
      <p:ext uri="{BB962C8B-B14F-4D97-AF65-F5344CB8AC3E}">
        <p14:creationId xmlns:p14="http://schemas.microsoft.com/office/powerpoint/2010/main" val="2356852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792162" y="1761565"/>
            <a:ext cx="7570787" cy="4507617"/>
          </a:xfrm>
        </p:spPr>
        <p:txBody>
          <a:bodyPr>
            <a:normAutofit lnSpcReduction="10000"/>
          </a:bodyPr>
          <a:lstStyle/>
          <a:p>
            <a:r>
              <a:rPr lang="en-US" dirty="0"/>
              <a:t>Gunman in the workplace – is the presence of an individual with a weapon making threats, taking hostages, and making demands, but not using the weapon.</a:t>
            </a:r>
          </a:p>
          <a:p>
            <a:r>
              <a:rPr lang="en-US" dirty="0"/>
              <a:t>Active Shooter – the presence of an individual with a weapon they are using in the workplace.  Active shooters are usually associated with the location of the incident. They may be current or former employees or friends or relations of employees</a:t>
            </a:r>
            <a:r>
              <a:rPr lang="en-US" dirty="0" smtClean="0"/>
              <a:t>.</a:t>
            </a:r>
            <a:endParaRPr lang="en-US" dirty="0"/>
          </a:p>
        </p:txBody>
      </p:sp>
    </p:spTree>
    <p:extLst>
      <p:ext uri="{BB962C8B-B14F-4D97-AF65-F5344CB8AC3E}">
        <p14:creationId xmlns:p14="http://schemas.microsoft.com/office/powerpoint/2010/main" val="2703936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p:txBody>
          <a:bodyPr/>
          <a:lstStyle/>
          <a:p>
            <a:pPr lvl="0"/>
            <a:endParaRPr lang="en-US" dirty="0" smtClean="0"/>
          </a:p>
          <a:p>
            <a:pPr lvl="0"/>
            <a:r>
              <a:rPr lang="en-US" dirty="0" smtClean="0"/>
              <a:t>On </a:t>
            </a:r>
            <a:r>
              <a:rPr lang="en-US" dirty="0"/>
              <a:t>average, active shooter incidents occur every three weeks.</a:t>
            </a:r>
          </a:p>
          <a:p>
            <a:pPr lvl="0"/>
            <a:r>
              <a:rPr lang="en-US" dirty="0"/>
              <a:t>The majority of these incidents end before law enforcement can arrive.</a:t>
            </a:r>
          </a:p>
          <a:p>
            <a:endParaRPr lang="en-US" dirty="0"/>
          </a:p>
          <a:p>
            <a:endParaRPr lang="en-US" dirty="0"/>
          </a:p>
        </p:txBody>
      </p:sp>
    </p:spTree>
    <p:extLst>
      <p:ext uri="{BB962C8B-B14F-4D97-AF65-F5344CB8AC3E}">
        <p14:creationId xmlns:p14="http://schemas.microsoft.com/office/powerpoint/2010/main" val="1762195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Signs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Before an incident, active shooters usually exhibit traits of potentially violent behavior over an extended period of time</a:t>
            </a:r>
            <a:r>
              <a:rPr lang="en-US" dirty="0" smtClean="0"/>
              <a:t>.</a:t>
            </a:r>
            <a:endParaRPr lang="en-US" dirty="0"/>
          </a:p>
          <a:p>
            <a:r>
              <a:rPr lang="en-US" dirty="0"/>
              <a:t>Know the warning signs and train employees to be aware of them</a:t>
            </a:r>
            <a:r>
              <a:rPr lang="en-US" dirty="0" smtClean="0"/>
              <a:t>.</a:t>
            </a:r>
            <a:endParaRPr lang="en-US" dirty="0"/>
          </a:p>
          <a:p>
            <a:r>
              <a:rPr lang="en-US" dirty="0"/>
              <a:t>Employees should report signs of potentially violent behavior to a manager or HR. </a:t>
            </a:r>
          </a:p>
          <a:p>
            <a:r>
              <a:rPr lang="en-US" dirty="0"/>
              <a:t>These signs may indicate issues that can be treated or managed with medication or therapy.</a:t>
            </a:r>
          </a:p>
          <a:p>
            <a:endParaRPr lang="en-US" dirty="0"/>
          </a:p>
        </p:txBody>
      </p:sp>
    </p:spTree>
    <p:extLst>
      <p:ext uri="{BB962C8B-B14F-4D97-AF65-F5344CB8AC3E}">
        <p14:creationId xmlns:p14="http://schemas.microsoft.com/office/powerpoint/2010/main" val="2706499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Signs</a:t>
            </a:r>
            <a:endParaRPr lang="en-US" dirty="0"/>
          </a:p>
        </p:txBody>
      </p:sp>
      <p:sp>
        <p:nvSpPr>
          <p:cNvPr id="3" name="Content Placeholder 2"/>
          <p:cNvSpPr>
            <a:spLocks noGrp="1"/>
          </p:cNvSpPr>
          <p:nvPr>
            <p:ph idx="1"/>
          </p:nvPr>
        </p:nvSpPr>
        <p:spPr>
          <a:xfrm>
            <a:off x="792162" y="1761565"/>
            <a:ext cx="7570787" cy="4900162"/>
          </a:xfrm>
        </p:spPr>
        <p:txBody>
          <a:bodyPr>
            <a:noAutofit/>
          </a:bodyPr>
          <a:lstStyle/>
          <a:p>
            <a:pPr>
              <a:spcBef>
                <a:spcPts val="600"/>
              </a:spcBef>
            </a:pPr>
            <a:r>
              <a:rPr lang="en-US" sz="1800" b="1" dirty="0"/>
              <a:t>Common traits that may be indicative of potentially violent behavior:</a:t>
            </a:r>
            <a:endParaRPr lang="en-US" sz="1800" dirty="0"/>
          </a:p>
          <a:p>
            <a:pPr lvl="1"/>
            <a:r>
              <a:rPr lang="en-US" sz="1400" dirty="0"/>
              <a:t>Increased use of drugs or alcohol</a:t>
            </a:r>
          </a:p>
          <a:p>
            <a:pPr lvl="1"/>
            <a:r>
              <a:rPr lang="en-US" sz="1400" dirty="0"/>
              <a:t>Decreased attention to personal appearance or hygiene habits</a:t>
            </a:r>
          </a:p>
          <a:p>
            <a:pPr lvl="1"/>
            <a:r>
              <a:rPr lang="en-US" sz="1400" dirty="0"/>
              <a:t>Resistance to policy or procedural changes</a:t>
            </a:r>
          </a:p>
          <a:p>
            <a:pPr lvl="1"/>
            <a:r>
              <a:rPr lang="en-US" sz="1400" dirty="0"/>
              <a:t>Increased severe mood swings</a:t>
            </a:r>
          </a:p>
          <a:p>
            <a:pPr lvl="1"/>
            <a:r>
              <a:rPr lang="en-US" sz="1400" dirty="0"/>
              <a:t>Unprovoked outbursts of anger or rage</a:t>
            </a:r>
          </a:p>
          <a:p>
            <a:pPr lvl="1"/>
            <a:r>
              <a:rPr lang="en-US" sz="1400" dirty="0"/>
              <a:t>Paranoid behavior</a:t>
            </a:r>
          </a:p>
          <a:p>
            <a:pPr lvl="1"/>
            <a:r>
              <a:rPr lang="en-US" sz="1400" dirty="0"/>
              <a:t>Talk of previous violent incidents and empathy towards individuals </a:t>
            </a:r>
            <a:br>
              <a:rPr lang="en-US" sz="1400" dirty="0"/>
            </a:br>
            <a:r>
              <a:rPr lang="en-US" sz="1400" dirty="0"/>
              <a:t>committing them</a:t>
            </a:r>
          </a:p>
          <a:p>
            <a:pPr lvl="1"/>
            <a:r>
              <a:rPr lang="en-US" sz="1400" dirty="0"/>
              <a:t>Increased talk of personal, financial, or  domestic issues in the work place</a:t>
            </a:r>
          </a:p>
          <a:p>
            <a:pPr lvl="1"/>
            <a:r>
              <a:rPr lang="en-US" sz="1400" dirty="0"/>
              <a:t>Increased absences with vague or no explanation</a:t>
            </a:r>
          </a:p>
          <a:p>
            <a:pPr lvl="1"/>
            <a:r>
              <a:rPr lang="en-US" sz="1400" dirty="0"/>
              <a:t>Feelings of depression or withdrawal</a:t>
            </a:r>
          </a:p>
          <a:p>
            <a:pPr lvl="1"/>
            <a:r>
              <a:rPr lang="en-US" sz="1400" dirty="0"/>
              <a:t>Repeated disregard for organizational policy</a:t>
            </a:r>
          </a:p>
          <a:p>
            <a:pPr lvl="1"/>
            <a:r>
              <a:rPr lang="en-US" sz="1400" dirty="0"/>
              <a:t>Unstable or over-emotional reactions</a:t>
            </a:r>
          </a:p>
          <a:p>
            <a:pPr lvl="1"/>
            <a:r>
              <a:rPr lang="en-US" sz="1400" dirty="0"/>
              <a:t>Talk of suicide or preparing for death</a:t>
            </a:r>
          </a:p>
          <a:p>
            <a:pPr lvl="1"/>
            <a:r>
              <a:rPr lang="en-US" sz="1400" dirty="0"/>
              <a:t>Increased unprompted talk of firearms, other weapons, or violent </a:t>
            </a:r>
            <a:r>
              <a:rPr lang="en-US" sz="1400" dirty="0" smtClean="0"/>
              <a:t>crimes</a:t>
            </a:r>
            <a:endParaRPr lang="en-US" sz="1400" dirty="0"/>
          </a:p>
        </p:txBody>
      </p:sp>
    </p:spTree>
    <p:extLst>
      <p:ext uri="{BB962C8B-B14F-4D97-AF65-F5344CB8AC3E}">
        <p14:creationId xmlns:p14="http://schemas.microsoft.com/office/powerpoint/2010/main" val="2734948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721" y="40341"/>
            <a:ext cx="7970404" cy="1411941"/>
          </a:xfrm>
        </p:spPr>
        <p:txBody>
          <a:bodyPr/>
          <a:lstStyle/>
          <a:p>
            <a:r>
              <a:rPr lang="en-US" dirty="0" smtClean="0"/>
              <a:t>Imminent Attack Behavior</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Storming into a building</a:t>
            </a:r>
          </a:p>
          <a:p>
            <a:pPr lvl="0"/>
            <a:r>
              <a:rPr lang="en-US" dirty="0"/>
              <a:t>Lingering without purpose</a:t>
            </a:r>
          </a:p>
          <a:p>
            <a:pPr lvl="0"/>
            <a:r>
              <a:rPr lang="en-US" dirty="0"/>
              <a:t>Wearing excess coverings (i.e. sunglasses, hats, coat)</a:t>
            </a:r>
          </a:p>
          <a:p>
            <a:pPr lvl="0"/>
            <a:r>
              <a:rPr lang="en-US" dirty="0"/>
              <a:t>Wearing long coat with bulgings</a:t>
            </a:r>
          </a:p>
          <a:p>
            <a:pPr lvl="0"/>
            <a:r>
              <a:rPr lang="en-US" dirty="0"/>
              <a:t>Wearing excess clothing during warm weather</a:t>
            </a:r>
          </a:p>
          <a:p>
            <a:pPr lvl="0"/>
            <a:r>
              <a:rPr lang="en-US" dirty="0"/>
              <a:t>Person is a male (96% of shooters are men)</a:t>
            </a:r>
          </a:p>
          <a:p>
            <a:pPr lvl="0"/>
            <a:r>
              <a:rPr lang="en-US" dirty="0"/>
              <a:t>You recognize the person as former employee </a:t>
            </a:r>
          </a:p>
        </p:txBody>
      </p:sp>
    </p:spTree>
    <p:extLst>
      <p:ext uri="{BB962C8B-B14F-4D97-AF65-F5344CB8AC3E}">
        <p14:creationId xmlns:p14="http://schemas.microsoft.com/office/powerpoint/2010/main" val="524483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An Event</a:t>
            </a:r>
            <a:endParaRPr lang="en-US" dirty="0"/>
          </a:p>
        </p:txBody>
      </p:sp>
      <p:sp>
        <p:nvSpPr>
          <p:cNvPr id="3" name="Content Placeholder 2"/>
          <p:cNvSpPr>
            <a:spLocks noGrp="1"/>
          </p:cNvSpPr>
          <p:nvPr>
            <p:ph idx="1"/>
          </p:nvPr>
        </p:nvSpPr>
        <p:spPr>
          <a:xfrm>
            <a:off x="792162" y="1761565"/>
            <a:ext cx="7570787" cy="4761617"/>
          </a:xfrm>
        </p:spPr>
        <p:txBody>
          <a:bodyPr>
            <a:normAutofit fontScale="77500" lnSpcReduction="20000"/>
          </a:bodyPr>
          <a:lstStyle/>
          <a:p>
            <a:pPr lvl="0"/>
            <a:r>
              <a:rPr lang="en-US" dirty="0"/>
              <a:t>No mater what – keep calm</a:t>
            </a:r>
          </a:p>
          <a:p>
            <a:pPr lvl="0"/>
            <a:r>
              <a:rPr lang="en-US" dirty="0"/>
              <a:t>call 911 ASAP</a:t>
            </a:r>
          </a:p>
          <a:p>
            <a:pPr lvl="1"/>
            <a:r>
              <a:rPr lang="en-US" sz="2800" dirty="0"/>
              <a:t>but only when safe to do so. </a:t>
            </a:r>
          </a:p>
          <a:p>
            <a:pPr lvl="1"/>
            <a:r>
              <a:rPr lang="en-US" sz="2800" dirty="0"/>
              <a:t>Do not assume someone else has made the call.</a:t>
            </a:r>
          </a:p>
          <a:p>
            <a:pPr lvl="0"/>
            <a:r>
              <a:rPr lang="en-US" dirty="0"/>
              <a:t>In an active shooter incident </a:t>
            </a:r>
          </a:p>
          <a:p>
            <a:pPr lvl="1"/>
            <a:r>
              <a:rPr lang="en-US" sz="2800" dirty="0"/>
              <a:t>your own safety should be your first</a:t>
            </a:r>
            <a:r>
              <a:rPr lang="en-US" sz="2800" b="1" dirty="0"/>
              <a:t> </a:t>
            </a:r>
            <a:r>
              <a:rPr lang="en-US" sz="2800" dirty="0"/>
              <a:t>priority.</a:t>
            </a:r>
          </a:p>
          <a:p>
            <a:pPr lvl="1"/>
            <a:r>
              <a:rPr lang="en-US" sz="2800" dirty="0"/>
              <a:t>Don’t try to be a hero – you will get yourself and others killed</a:t>
            </a:r>
          </a:p>
          <a:p>
            <a:pPr lvl="1"/>
            <a:r>
              <a:rPr lang="en-US" sz="2800" dirty="0"/>
              <a:t>Make sure you can either evacuate the premises or find a safe hiding place before calling 911.</a:t>
            </a:r>
          </a:p>
          <a:p>
            <a:pPr lvl="1"/>
            <a:r>
              <a:rPr lang="en-US" sz="2800" dirty="0"/>
              <a:t>If you are unable to speak or if it is unsafe to do so, keep the line open to allow the dispatcher to listen in</a:t>
            </a:r>
            <a:r>
              <a:rPr lang="en-US" sz="2800" dirty="0" smtClean="0"/>
              <a:t>.</a:t>
            </a:r>
            <a:endParaRPr lang="en-US" sz="2800" dirty="0"/>
          </a:p>
        </p:txBody>
      </p:sp>
    </p:spTree>
    <p:extLst>
      <p:ext uri="{BB962C8B-B14F-4D97-AF65-F5344CB8AC3E}">
        <p14:creationId xmlns:p14="http://schemas.microsoft.com/office/powerpoint/2010/main" val="1145350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Report</a:t>
            </a:r>
            <a:endParaRPr lang="en-US" dirty="0"/>
          </a:p>
        </p:txBody>
      </p:sp>
      <p:sp>
        <p:nvSpPr>
          <p:cNvPr id="3" name="Content Placeholder 2"/>
          <p:cNvSpPr>
            <a:spLocks noGrp="1"/>
          </p:cNvSpPr>
          <p:nvPr>
            <p:ph idx="1"/>
          </p:nvPr>
        </p:nvSpPr>
        <p:spPr>
          <a:xfrm>
            <a:off x="792162" y="1761565"/>
            <a:ext cx="7570787" cy="4623071"/>
          </a:xfrm>
        </p:spPr>
        <p:txBody>
          <a:bodyPr>
            <a:normAutofit/>
          </a:bodyPr>
          <a:lstStyle/>
          <a:p>
            <a:r>
              <a:rPr lang="en-US" dirty="0"/>
              <a:t>Once you can call </a:t>
            </a:r>
            <a:r>
              <a:rPr lang="en-US" dirty="0" smtClean="0"/>
              <a:t>911 let </a:t>
            </a:r>
            <a:r>
              <a:rPr lang="en-US" dirty="0"/>
              <a:t>the dispatcher know the following:</a:t>
            </a:r>
          </a:p>
          <a:p>
            <a:pPr lvl="1">
              <a:spcBef>
                <a:spcPts val="1800"/>
              </a:spcBef>
            </a:pPr>
            <a:r>
              <a:rPr lang="en-US" dirty="0"/>
              <a:t>Location of the shooter</a:t>
            </a:r>
          </a:p>
          <a:p>
            <a:pPr lvl="1">
              <a:spcBef>
                <a:spcPts val="1800"/>
              </a:spcBef>
            </a:pPr>
            <a:r>
              <a:rPr lang="en-US" dirty="0"/>
              <a:t>Number of shooters (if more than one)</a:t>
            </a:r>
          </a:p>
          <a:p>
            <a:pPr lvl="1">
              <a:spcBef>
                <a:spcPts val="1800"/>
              </a:spcBef>
            </a:pPr>
            <a:r>
              <a:rPr lang="en-US" dirty="0"/>
              <a:t>Physical description of the shooter</a:t>
            </a:r>
          </a:p>
          <a:p>
            <a:pPr lvl="1">
              <a:spcBef>
                <a:spcPts val="1800"/>
              </a:spcBef>
            </a:pPr>
            <a:r>
              <a:rPr lang="en-US" dirty="0"/>
              <a:t>Number and type of weapons held by the shooter</a:t>
            </a:r>
          </a:p>
          <a:p>
            <a:pPr lvl="1">
              <a:spcBef>
                <a:spcPts val="1800"/>
              </a:spcBef>
            </a:pPr>
            <a:r>
              <a:rPr lang="en-US" dirty="0"/>
              <a:t>Number of potential victims at the location</a:t>
            </a:r>
          </a:p>
          <a:p>
            <a:endParaRPr lang="en-US" dirty="0"/>
          </a:p>
        </p:txBody>
      </p:sp>
    </p:spTree>
    <p:extLst>
      <p:ext uri="{BB962C8B-B14F-4D97-AF65-F5344CB8AC3E}">
        <p14:creationId xmlns:p14="http://schemas.microsoft.com/office/powerpoint/2010/main" val="432958372"/>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25</TotalTime>
  <Words>1363</Words>
  <Application>Microsoft Macintosh PowerPoint</Application>
  <PresentationFormat>On-screen Show (4:3)</PresentationFormat>
  <Paragraphs>145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Infusion</vt:lpstr>
      <vt:lpstr>New Employee Orientation</vt:lpstr>
      <vt:lpstr>Gunman In The Workplace</vt:lpstr>
      <vt:lpstr>Definitions</vt:lpstr>
      <vt:lpstr>Statistics</vt:lpstr>
      <vt:lpstr>Warning Signs</vt:lpstr>
      <vt:lpstr>Warning Signs</vt:lpstr>
      <vt:lpstr>Imminent Attack Behavior</vt:lpstr>
      <vt:lpstr>During An Event</vt:lpstr>
      <vt:lpstr>What To Report</vt:lpstr>
      <vt:lpstr>What To Do</vt:lpstr>
      <vt:lpstr>RUN</vt:lpstr>
      <vt:lpstr>PowerPoint Presentation</vt:lpstr>
      <vt:lpstr>THE LAST RESORT</vt:lpstr>
      <vt:lpstr>ATTACK</vt:lpstr>
      <vt:lpstr>The Police</vt:lpstr>
      <vt:lpstr>When The Police Arrive</vt:lpstr>
      <vt:lpstr>When The Police Arrive</vt:lpstr>
      <vt:lpstr>When Your Safe</vt:lpstr>
      <vt:lpstr>Rescue</vt:lpstr>
      <vt:lpstr>Management Responsibilities</vt:lpstr>
      <vt:lpstr>Management Responsibilities</vt:lpstr>
      <vt:lpstr>To Summarize</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9</cp:revision>
  <dcterms:created xsi:type="dcterms:W3CDTF">2020-08-17T22:25:38Z</dcterms:created>
  <dcterms:modified xsi:type="dcterms:W3CDTF">2020-08-17T22:50:51Z</dcterms:modified>
</cp:coreProperties>
</file>