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2" r:id="rId14"/>
    <p:sldId id="270"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1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E30E2307-1E40-4E12-8716-25BFDA8E7013}" type="datetime1">
              <a:rPr lang="en-US" smtClean="0"/>
              <a:pPr/>
              <a:t>8/17/20</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8/17/20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D1D110F-3F4E-48D9-B8AA-5D0E825AFDBA}" type="datetime1">
              <a:rPr lang="en-US" smtClean="0"/>
              <a:pPr/>
              <a:t>8/17/20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CFCF5A-EA79-452C-A52C-1A2668C2E7DF}" type="datetime1">
              <a:rPr lang="en-US" smtClean="0"/>
              <a:pPr/>
              <a:t>8/17/20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E5C4C28-BD4B-4892-9A2D-6E19BD753A9A}" type="datetime1">
              <a:rPr lang="en-US" smtClean="0"/>
              <a:pPr/>
              <a:t>8/17/20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1FD9D02-426E-46C9-9EE9-0DE1EF8B2838}" type="datetime1">
              <a:rPr lang="en-US" smtClean="0"/>
              <a:pPr/>
              <a:t>8/17/20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9D1D110F-3F4E-48D9-B8AA-5D0E825AFDBA}" type="datetime1">
              <a:rPr lang="en-US" smtClean="0"/>
              <a:pPr/>
              <a:t>8/17/20</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8/17/20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1FAA6B6-10E5-4810-BC9F-DA72D8452E73}" type="datetime1">
              <a:rPr lang="en-US" smtClean="0"/>
              <a:pPr/>
              <a:t>8/17/20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D18D072-EF12-4AA2-BD71-ABC68B06D0E2}" type="datetime1">
              <a:rPr lang="en-US" smtClean="0"/>
              <a:pPr/>
              <a:t>8/17/20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8CDBF60-6CC3-4B74-A60D-3486985E4346}" type="datetime1">
              <a:rPr lang="en-US" smtClean="0"/>
              <a:pPr/>
              <a:t>8/17/20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2714818-984F-4759-BF72-A33BDC1963BD}" type="datetime1">
              <a:rPr lang="en-US" smtClean="0"/>
              <a:pPr/>
              <a:t>8/17/20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8/17/20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687D7A59-36E2-48B9-B146-C1E59501F6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9D1D110F-3F4E-48D9-B8AA-5D0E825AFDBA}" type="datetime1">
              <a:rPr lang="en-US" smtClean="0"/>
              <a:pPr/>
              <a:t>8/17/20</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687D7A59-36E2-48B9-B146-C1E59501F63F}" type="slidenum">
              <a:rPr lang="en-US" smtClean="0"/>
              <a:pPr/>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hf sldNum="0" hdr="0" ftr="0" dt="0"/>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3025015"/>
            <a:ext cx="5446713" cy="2766491"/>
          </a:xfrm>
        </p:spPr>
        <p:txBody>
          <a:bodyPr/>
          <a:lstStyle/>
          <a:p>
            <a:r>
              <a:rPr lang="en-US" sz="4800" dirty="0" smtClean="0">
                <a:solidFill>
                  <a:srgbClr val="3366FF"/>
                </a:solidFill>
                <a:latin typeface="Arial Black"/>
                <a:cs typeface="Arial Black"/>
              </a:rPr>
              <a:t>New Employee Orientation</a:t>
            </a:r>
            <a:endParaRPr lang="en-US" sz="4800" dirty="0">
              <a:solidFill>
                <a:srgbClr val="3366FF"/>
              </a:solidFill>
              <a:latin typeface="Arial Black"/>
              <a:cs typeface="Arial Black"/>
            </a:endParaRPr>
          </a:p>
        </p:txBody>
      </p:sp>
      <p:sp>
        <p:nvSpPr>
          <p:cNvPr id="3" name="Subtitle 2"/>
          <p:cNvSpPr>
            <a:spLocks noGrp="1"/>
          </p:cNvSpPr>
          <p:nvPr>
            <p:ph type="subTitle" idx="1"/>
          </p:nvPr>
        </p:nvSpPr>
        <p:spPr>
          <a:xfrm>
            <a:off x="1854200" y="5846116"/>
            <a:ext cx="5446713" cy="851647"/>
          </a:xfrm>
        </p:spPr>
        <p:txBody>
          <a:bodyPr/>
          <a:lstStyle/>
          <a:p>
            <a:r>
              <a:rPr lang="en-US" dirty="0" smtClean="0">
                <a:solidFill>
                  <a:srgbClr val="3366FF"/>
                </a:solidFill>
              </a:rPr>
              <a:t>[</a:t>
            </a:r>
            <a:r>
              <a:rPr lang="en-US" i="1" dirty="0" smtClean="0">
                <a:solidFill>
                  <a:srgbClr val="3366FF"/>
                </a:solidFill>
              </a:rPr>
              <a:t>Your Company Name</a:t>
            </a:r>
            <a:r>
              <a:rPr lang="en-US" dirty="0" smtClean="0">
                <a:solidFill>
                  <a:srgbClr val="3366FF"/>
                </a:solidFill>
              </a:rPr>
              <a:t>]</a:t>
            </a:r>
          </a:p>
          <a:p>
            <a:r>
              <a:rPr lang="en-US" dirty="0" smtClean="0">
                <a:solidFill>
                  <a:srgbClr val="3366FF"/>
                </a:solidFill>
              </a:rPr>
              <a:t>[</a:t>
            </a:r>
            <a:r>
              <a:rPr lang="en-US" i="1" dirty="0" smtClean="0">
                <a:solidFill>
                  <a:srgbClr val="3366FF"/>
                </a:solidFill>
              </a:rPr>
              <a:t>Year</a:t>
            </a:r>
            <a:r>
              <a:rPr lang="en-US" dirty="0" smtClean="0">
                <a:solidFill>
                  <a:srgbClr val="3366FF"/>
                </a:solidFill>
              </a:rPr>
              <a:t>]</a:t>
            </a:r>
            <a:endParaRPr lang="en-US" dirty="0">
              <a:solidFill>
                <a:srgbClr val="3366FF"/>
              </a:solidFill>
            </a:endParaRPr>
          </a:p>
        </p:txBody>
      </p:sp>
      <p:sp>
        <p:nvSpPr>
          <p:cNvPr id="4" name="TextBox 3"/>
          <p:cNvSpPr txBox="1"/>
          <p:nvPr/>
        </p:nvSpPr>
        <p:spPr>
          <a:xfrm>
            <a:off x="2725718" y="1897767"/>
            <a:ext cx="3767485" cy="584776"/>
          </a:xfrm>
          <a:prstGeom prst="rect">
            <a:avLst/>
          </a:prstGeom>
          <a:noFill/>
        </p:spPr>
        <p:txBody>
          <a:bodyPr wrap="square" rtlCol="0">
            <a:spAutoFit/>
          </a:bodyPr>
          <a:lstStyle/>
          <a:p>
            <a:pPr algn="ctr"/>
            <a:r>
              <a:rPr lang="en-US" sz="3200" dirty="0" smtClean="0">
                <a:solidFill>
                  <a:srgbClr val="3366FF"/>
                </a:solidFill>
              </a:rPr>
              <a:t>[</a:t>
            </a:r>
            <a:r>
              <a:rPr lang="en-US" sz="3200" i="1" dirty="0" smtClean="0">
                <a:solidFill>
                  <a:srgbClr val="3366FF"/>
                </a:solidFill>
              </a:rPr>
              <a:t>Company Logo</a:t>
            </a:r>
            <a:r>
              <a:rPr lang="en-US" sz="3200" dirty="0" smtClean="0">
                <a:solidFill>
                  <a:srgbClr val="3366FF"/>
                </a:solidFill>
              </a:rPr>
              <a:t>]</a:t>
            </a:r>
            <a:endParaRPr lang="en-US" sz="3200" dirty="0">
              <a:solidFill>
                <a:srgbClr val="3366FF"/>
              </a:solidFill>
            </a:endParaRPr>
          </a:p>
        </p:txBody>
      </p:sp>
    </p:spTree>
    <p:extLst>
      <p:ext uri="{BB962C8B-B14F-4D97-AF65-F5344CB8AC3E}">
        <p14:creationId xmlns:p14="http://schemas.microsoft.com/office/powerpoint/2010/main" val="23213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OSHA’s Mission</a:t>
            </a:r>
            <a:endParaRPr lang="en-US" dirty="0"/>
          </a:p>
        </p:txBody>
      </p:sp>
      <p:sp>
        <p:nvSpPr>
          <p:cNvPr id="3" name="Content Placeholder 2"/>
          <p:cNvSpPr>
            <a:spLocks noGrp="1"/>
          </p:cNvSpPr>
          <p:nvPr>
            <p:ph idx="1"/>
          </p:nvPr>
        </p:nvSpPr>
        <p:spPr/>
        <p:txBody>
          <a:bodyPr>
            <a:normAutofit/>
          </a:bodyPr>
          <a:lstStyle/>
          <a:p>
            <a:r>
              <a:rPr lang="en-US" dirty="0">
                <a:solidFill>
                  <a:srgbClr val="3366FF"/>
                </a:solidFill>
              </a:rPr>
              <a:t>OSHA’s mission</a:t>
            </a:r>
          </a:p>
          <a:p>
            <a:pPr lvl="1"/>
            <a:r>
              <a:rPr lang="en-US" dirty="0">
                <a:solidFill>
                  <a:srgbClr val="3366FF"/>
                </a:solidFill>
              </a:rPr>
              <a:t>To save lives</a:t>
            </a:r>
          </a:p>
          <a:p>
            <a:pPr lvl="1"/>
            <a:r>
              <a:rPr lang="en-US" dirty="0">
                <a:solidFill>
                  <a:srgbClr val="3366FF"/>
                </a:solidFill>
              </a:rPr>
              <a:t>To prevent injuries</a:t>
            </a:r>
          </a:p>
          <a:p>
            <a:pPr lvl="1"/>
            <a:r>
              <a:rPr lang="en-US" dirty="0">
                <a:solidFill>
                  <a:srgbClr val="3366FF"/>
                </a:solidFill>
              </a:rPr>
              <a:t>To protect America’s </a:t>
            </a:r>
            <a:r>
              <a:rPr lang="en-US" dirty="0" smtClean="0">
                <a:solidFill>
                  <a:srgbClr val="3366FF"/>
                </a:solidFill>
              </a:rPr>
              <a:t>workers</a:t>
            </a:r>
            <a:endParaRPr lang="en-US" dirty="0">
              <a:solidFill>
                <a:srgbClr val="3366FF"/>
              </a:solidFill>
            </a:endParaRPr>
          </a:p>
          <a:p>
            <a:endParaRPr lang="en-US" b="1" dirty="0" smtClean="0">
              <a:solidFill>
                <a:srgbClr val="3366FF"/>
              </a:solidFill>
            </a:endParaRPr>
          </a:p>
          <a:p>
            <a:r>
              <a:rPr lang="en-US" b="1" dirty="0" smtClean="0">
                <a:solidFill>
                  <a:srgbClr val="3366FF"/>
                </a:solidFill>
              </a:rPr>
              <a:t>OSHA's </a:t>
            </a:r>
            <a:r>
              <a:rPr lang="en-US" b="1" dirty="0">
                <a:solidFill>
                  <a:srgbClr val="3366FF"/>
                </a:solidFill>
              </a:rPr>
              <a:t>mandate</a:t>
            </a:r>
            <a:r>
              <a:rPr lang="en-US" dirty="0">
                <a:solidFill>
                  <a:srgbClr val="3366FF"/>
                </a:solidFill>
              </a:rPr>
              <a:t> is to "Assure so far as possible every working man and woman in the Nation safe and healthful working conditions."</a:t>
            </a:r>
          </a:p>
          <a:p>
            <a:endParaRPr lang="en-US" dirty="0"/>
          </a:p>
        </p:txBody>
      </p:sp>
    </p:spTree>
    <p:extLst>
      <p:ext uri="{BB962C8B-B14F-4D97-AF65-F5344CB8AC3E}">
        <p14:creationId xmlns:p14="http://schemas.microsoft.com/office/powerpoint/2010/main" val="286074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Methods</a:t>
            </a:r>
            <a:endParaRPr lang="en-US" dirty="0"/>
          </a:p>
        </p:txBody>
      </p:sp>
      <p:sp>
        <p:nvSpPr>
          <p:cNvPr id="3" name="Content Placeholder 2"/>
          <p:cNvSpPr>
            <a:spLocks noGrp="1"/>
          </p:cNvSpPr>
          <p:nvPr>
            <p:ph idx="1"/>
          </p:nvPr>
        </p:nvSpPr>
        <p:spPr>
          <a:xfrm>
            <a:off x="792162" y="1828405"/>
            <a:ext cx="7570787" cy="4534961"/>
          </a:xfrm>
        </p:spPr>
        <p:txBody>
          <a:bodyPr>
            <a:normAutofit fontScale="92500" lnSpcReduction="10000"/>
          </a:bodyPr>
          <a:lstStyle/>
          <a:p>
            <a:pPr lvl="0"/>
            <a:r>
              <a:rPr lang="en-US" dirty="0">
                <a:solidFill>
                  <a:srgbClr val="3366FF"/>
                </a:solidFill>
              </a:rPr>
              <a:t>Provides for research</a:t>
            </a:r>
          </a:p>
          <a:p>
            <a:pPr lvl="0"/>
            <a:r>
              <a:rPr lang="en-US" dirty="0">
                <a:solidFill>
                  <a:srgbClr val="3366FF"/>
                </a:solidFill>
              </a:rPr>
              <a:t>Establishes separate but dependent responsibilities and rights for employers/employees</a:t>
            </a:r>
          </a:p>
          <a:p>
            <a:pPr lvl="0"/>
            <a:r>
              <a:rPr lang="en-US" dirty="0">
                <a:solidFill>
                  <a:srgbClr val="3366FF"/>
                </a:solidFill>
              </a:rPr>
              <a:t>Maintains reporting &amp; recordkeeping system</a:t>
            </a:r>
          </a:p>
          <a:p>
            <a:pPr lvl="0"/>
            <a:r>
              <a:rPr lang="en-US" dirty="0">
                <a:solidFill>
                  <a:srgbClr val="3366FF"/>
                </a:solidFill>
              </a:rPr>
              <a:t>Establishes safety training programs</a:t>
            </a:r>
          </a:p>
          <a:p>
            <a:pPr lvl="0"/>
            <a:r>
              <a:rPr lang="en-US" dirty="0">
                <a:solidFill>
                  <a:srgbClr val="3366FF"/>
                </a:solidFill>
              </a:rPr>
              <a:t>Develops &amp; enforces safety standards</a:t>
            </a:r>
          </a:p>
          <a:p>
            <a:pPr lvl="0"/>
            <a:r>
              <a:rPr lang="en-US" dirty="0">
                <a:solidFill>
                  <a:srgbClr val="3366FF"/>
                </a:solidFill>
              </a:rPr>
              <a:t>Evaluates and approves state safety </a:t>
            </a:r>
            <a:r>
              <a:rPr lang="en-US" dirty="0" smtClean="0">
                <a:solidFill>
                  <a:srgbClr val="3366FF"/>
                </a:solidFill>
              </a:rPr>
              <a:t>programs</a:t>
            </a:r>
            <a:endParaRPr lang="en-US" dirty="0">
              <a:solidFill>
                <a:srgbClr val="3366FF"/>
              </a:solidFill>
            </a:endParaRPr>
          </a:p>
        </p:txBody>
      </p:sp>
    </p:spTree>
    <p:extLst>
      <p:ext uri="{BB962C8B-B14F-4D97-AF65-F5344CB8AC3E}">
        <p14:creationId xmlns:p14="http://schemas.microsoft.com/office/powerpoint/2010/main" val="14386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Regulations</a:t>
            </a:r>
            <a:endParaRPr lang="en-US" dirty="0"/>
          </a:p>
        </p:txBody>
      </p:sp>
      <p:sp>
        <p:nvSpPr>
          <p:cNvPr id="3" name="Content Placeholder 2"/>
          <p:cNvSpPr>
            <a:spLocks noGrp="1"/>
          </p:cNvSpPr>
          <p:nvPr>
            <p:ph idx="1"/>
          </p:nvPr>
        </p:nvSpPr>
        <p:spPr>
          <a:xfrm>
            <a:off x="792162" y="1761565"/>
            <a:ext cx="7570787" cy="4748856"/>
          </a:xfrm>
        </p:spPr>
        <p:txBody>
          <a:bodyPr>
            <a:normAutofit fontScale="85000" lnSpcReduction="20000"/>
          </a:bodyPr>
          <a:lstStyle/>
          <a:p>
            <a:pPr lvl="0">
              <a:spcBef>
                <a:spcPts val="1200"/>
              </a:spcBef>
            </a:pPr>
            <a:r>
              <a:rPr lang="en-US" dirty="0">
                <a:solidFill>
                  <a:srgbClr val="3366FF"/>
                </a:solidFill>
              </a:rPr>
              <a:t>Establishes specific responsibilities to Employer</a:t>
            </a:r>
          </a:p>
          <a:p>
            <a:pPr lvl="0">
              <a:spcBef>
                <a:spcPts val="1200"/>
              </a:spcBef>
            </a:pPr>
            <a:r>
              <a:rPr lang="en-US" dirty="0">
                <a:solidFill>
                  <a:srgbClr val="3366FF"/>
                </a:solidFill>
              </a:rPr>
              <a:t>Establishes specific responsibilities to Employees</a:t>
            </a:r>
          </a:p>
          <a:p>
            <a:pPr lvl="0">
              <a:spcBef>
                <a:spcPts val="1200"/>
              </a:spcBef>
            </a:pPr>
            <a:r>
              <a:rPr lang="en-US" dirty="0">
                <a:solidFill>
                  <a:srgbClr val="3366FF"/>
                </a:solidFill>
              </a:rPr>
              <a:t>It does not cover self employed persons</a:t>
            </a:r>
          </a:p>
          <a:p>
            <a:pPr lvl="0">
              <a:spcBef>
                <a:spcPts val="1200"/>
              </a:spcBef>
            </a:pPr>
            <a:r>
              <a:rPr lang="en-US" dirty="0">
                <a:solidFill>
                  <a:srgbClr val="3366FF"/>
                </a:solidFill>
              </a:rPr>
              <a:t>Farms at which only immediate family members are employed</a:t>
            </a:r>
          </a:p>
          <a:p>
            <a:pPr lvl="0">
              <a:spcBef>
                <a:spcPts val="1200"/>
              </a:spcBef>
            </a:pPr>
            <a:r>
              <a:rPr lang="en-US" dirty="0">
                <a:solidFill>
                  <a:srgbClr val="3366FF"/>
                </a:solidFill>
              </a:rPr>
              <a:t>Workplaces already protected by other </a:t>
            </a:r>
            <a:r>
              <a:rPr lang="en-US" dirty="0" err="1">
                <a:solidFill>
                  <a:srgbClr val="3366FF"/>
                </a:solidFill>
              </a:rPr>
              <a:t>govt</a:t>
            </a:r>
            <a:r>
              <a:rPr lang="en-US" dirty="0">
                <a:solidFill>
                  <a:srgbClr val="3366FF"/>
                </a:solidFill>
              </a:rPr>
              <a:t> agencies under other federal laws</a:t>
            </a:r>
          </a:p>
          <a:p>
            <a:pPr lvl="0">
              <a:spcBef>
                <a:spcPts val="1200"/>
              </a:spcBef>
            </a:pPr>
            <a:r>
              <a:rPr lang="en-US" dirty="0">
                <a:solidFill>
                  <a:srgbClr val="3366FF"/>
                </a:solidFill>
              </a:rPr>
              <a:t>The OSH Act covers employers and employees either directly through federal OSHA or through an OSHA approved state program.</a:t>
            </a:r>
          </a:p>
          <a:p>
            <a:pPr lvl="0">
              <a:spcBef>
                <a:spcPts val="1200"/>
              </a:spcBef>
            </a:pPr>
            <a:r>
              <a:rPr lang="en-US" dirty="0">
                <a:solidFill>
                  <a:srgbClr val="3366FF"/>
                </a:solidFill>
              </a:rPr>
              <a:t>24 States, plus Puerto Rico and the Virgin Islands have approved programs.</a:t>
            </a:r>
          </a:p>
          <a:p>
            <a:endParaRPr lang="en-US" dirty="0"/>
          </a:p>
        </p:txBody>
      </p:sp>
    </p:spTree>
    <p:extLst>
      <p:ext uri="{BB962C8B-B14F-4D97-AF65-F5344CB8AC3E}">
        <p14:creationId xmlns:p14="http://schemas.microsoft.com/office/powerpoint/2010/main" val="173596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gloveuniversity.com/images/photos/oshabystate.gif"/>
          <p:cNvPicPr/>
          <p:nvPr/>
        </p:nvPicPr>
        <p:blipFill>
          <a:blip r:embed="rId2">
            <a:extLst>
              <a:ext uri="{28A0092B-C50C-407E-A947-70E740481C1C}">
                <a14:useLocalDpi xmlns:a14="http://schemas.microsoft.com/office/drawing/2010/main" val="0"/>
              </a:ext>
            </a:extLst>
          </a:blip>
          <a:srcRect/>
          <a:stretch>
            <a:fillRect/>
          </a:stretch>
        </p:blipFill>
        <p:spPr bwMode="auto">
          <a:xfrm>
            <a:off x="775348" y="521353"/>
            <a:ext cx="7606632" cy="5735052"/>
          </a:xfrm>
          <a:prstGeom prst="rect">
            <a:avLst/>
          </a:prstGeom>
          <a:noFill/>
          <a:ln>
            <a:noFill/>
          </a:ln>
          <a:extLst/>
        </p:spPr>
      </p:pic>
    </p:spTree>
    <p:extLst>
      <p:ext uri="{BB962C8B-B14F-4D97-AF65-F5344CB8AC3E}">
        <p14:creationId xmlns:p14="http://schemas.microsoft.com/office/powerpoint/2010/main" val="63309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Duty Clause</a:t>
            </a:r>
            <a:endParaRPr lang="en-US" dirty="0"/>
          </a:p>
        </p:txBody>
      </p:sp>
      <p:sp>
        <p:nvSpPr>
          <p:cNvPr id="3" name="Content Placeholder 2"/>
          <p:cNvSpPr>
            <a:spLocks noGrp="1"/>
          </p:cNvSpPr>
          <p:nvPr>
            <p:ph idx="1"/>
          </p:nvPr>
        </p:nvSpPr>
        <p:spPr/>
        <p:txBody>
          <a:bodyPr/>
          <a:lstStyle/>
          <a:p>
            <a:pPr lvl="0"/>
            <a:endParaRPr lang="en-US" dirty="0" smtClean="0">
              <a:solidFill>
                <a:srgbClr val="3366FF"/>
              </a:solidFill>
            </a:endParaRPr>
          </a:p>
          <a:p>
            <a:pPr lvl="0"/>
            <a:r>
              <a:rPr lang="en-US" dirty="0" smtClean="0">
                <a:solidFill>
                  <a:srgbClr val="3366FF"/>
                </a:solidFill>
              </a:rPr>
              <a:t>What </a:t>
            </a:r>
            <a:r>
              <a:rPr lang="en-US" dirty="0">
                <a:solidFill>
                  <a:srgbClr val="3366FF"/>
                </a:solidFill>
              </a:rPr>
              <a:t>is the General Duty Clause</a:t>
            </a:r>
          </a:p>
          <a:p>
            <a:pPr lvl="0"/>
            <a:r>
              <a:rPr lang="en-US" dirty="0">
                <a:solidFill>
                  <a:srgbClr val="3366FF"/>
                </a:solidFill>
              </a:rPr>
              <a:t>How does OSHA use the General Duty Clause?</a:t>
            </a:r>
          </a:p>
          <a:p>
            <a:r>
              <a:rPr lang="en-US" dirty="0">
                <a:solidFill>
                  <a:srgbClr val="3366FF"/>
                </a:solidFill>
              </a:rPr>
              <a:t>Steps company may take that go beyond compliance with OSHA standards</a:t>
            </a:r>
            <a:r>
              <a:rPr lang="en-US" dirty="0">
                <a:solidFill>
                  <a:srgbClr val="3366FF"/>
                </a:solidFill>
              </a:rPr>
              <a:t> </a:t>
            </a:r>
          </a:p>
        </p:txBody>
      </p:sp>
    </p:spTree>
    <p:extLst>
      <p:ext uri="{BB962C8B-B14F-4D97-AF65-F5344CB8AC3E}">
        <p14:creationId xmlns:p14="http://schemas.microsoft.com/office/powerpoint/2010/main" val="2705725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Strategies</a:t>
            </a:r>
            <a:endParaRPr lang="en-US" dirty="0"/>
          </a:p>
        </p:txBody>
      </p:sp>
      <p:sp>
        <p:nvSpPr>
          <p:cNvPr id="3" name="Content Placeholder 2"/>
          <p:cNvSpPr>
            <a:spLocks noGrp="1"/>
          </p:cNvSpPr>
          <p:nvPr>
            <p:ph idx="1"/>
          </p:nvPr>
        </p:nvSpPr>
        <p:spPr/>
        <p:txBody>
          <a:bodyPr>
            <a:normAutofit/>
          </a:bodyPr>
          <a:lstStyle/>
          <a:p>
            <a:endParaRPr lang="en-US" dirty="0" smtClean="0"/>
          </a:p>
          <a:p>
            <a:r>
              <a:rPr lang="en-US" b="1" i="1" dirty="0">
                <a:solidFill>
                  <a:srgbClr val="3366FF"/>
                </a:solidFill>
              </a:rPr>
              <a:t>To Help Reduce Injury and Death on the Job</a:t>
            </a:r>
            <a:endParaRPr lang="en-US" dirty="0">
              <a:solidFill>
                <a:srgbClr val="3366FF"/>
              </a:solidFill>
            </a:endParaRPr>
          </a:p>
          <a:p>
            <a:pPr marL="857250" lvl="1" indent="-514350">
              <a:spcBef>
                <a:spcPts val="2400"/>
              </a:spcBef>
              <a:buFont typeface="+mj-lt"/>
              <a:buAutoNum type="arabicPeriod"/>
            </a:pPr>
            <a:r>
              <a:rPr lang="en-US" dirty="0">
                <a:solidFill>
                  <a:srgbClr val="3366FF"/>
                </a:solidFill>
              </a:rPr>
              <a:t>Strong, fair, and effective enforcement.</a:t>
            </a:r>
          </a:p>
          <a:p>
            <a:pPr marL="857250" lvl="1" indent="-514350">
              <a:spcBef>
                <a:spcPts val="2400"/>
              </a:spcBef>
              <a:buFont typeface="+mj-lt"/>
              <a:buAutoNum type="arabicPeriod"/>
            </a:pPr>
            <a:r>
              <a:rPr lang="en-US" dirty="0">
                <a:solidFill>
                  <a:srgbClr val="3366FF"/>
                </a:solidFill>
              </a:rPr>
              <a:t>Outreach, education, and compliance assistance.</a:t>
            </a:r>
          </a:p>
          <a:p>
            <a:pPr marL="857250" lvl="1" indent="-514350">
              <a:spcBef>
                <a:spcPts val="2400"/>
              </a:spcBef>
              <a:buFont typeface="+mj-lt"/>
              <a:buAutoNum type="arabicPeriod"/>
            </a:pPr>
            <a:r>
              <a:rPr lang="en-US" dirty="0">
                <a:solidFill>
                  <a:srgbClr val="3366FF"/>
                </a:solidFill>
              </a:rPr>
              <a:t>Partnerships and other cooperative programs.</a:t>
            </a:r>
          </a:p>
          <a:p>
            <a:endParaRPr lang="en-US" dirty="0"/>
          </a:p>
        </p:txBody>
      </p:sp>
    </p:spTree>
    <p:extLst>
      <p:ext uri="{BB962C8B-B14F-4D97-AF65-F5344CB8AC3E}">
        <p14:creationId xmlns:p14="http://schemas.microsoft.com/office/powerpoint/2010/main" val="448964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Inspections</a:t>
            </a:r>
            <a:endParaRPr lang="en-US" dirty="0"/>
          </a:p>
        </p:txBody>
      </p:sp>
      <p:sp>
        <p:nvSpPr>
          <p:cNvPr id="3" name="Content Placeholder 2"/>
          <p:cNvSpPr>
            <a:spLocks noGrp="1"/>
          </p:cNvSpPr>
          <p:nvPr>
            <p:ph idx="1"/>
          </p:nvPr>
        </p:nvSpPr>
        <p:spPr>
          <a:xfrm>
            <a:off x="792162" y="1604211"/>
            <a:ext cx="7570787" cy="4999789"/>
          </a:xfrm>
        </p:spPr>
        <p:txBody>
          <a:bodyPr>
            <a:noAutofit/>
          </a:bodyPr>
          <a:lstStyle/>
          <a:p>
            <a:pPr lvl="0">
              <a:spcBef>
                <a:spcPts val="600"/>
              </a:spcBef>
            </a:pPr>
            <a:r>
              <a:rPr lang="en-US" sz="1800" dirty="0">
                <a:solidFill>
                  <a:srgbClr val="3366FF"/>
                </a:solidFill>
              </a:rPr>
              <a:t>OSHA has authority to certify</a:t>
            </a:r>
          </a:p>
          <a:p>
            <a:pPr lvl="0">
              <a:spcBef>
                <a:spcPts val="600"/>
              </a:spcBef>
            </a:pPr>
            <a:r>
              <a:rPr lang="en-US" sz="1800" dirty="0">
                <a:solidFill>
                  <a:srgbClr val="3366FF"/>
                </a:solidFill>
              </a:rPr>
              <a:t>Normally notice is </a:t>
            </a:r>
            <a:r>
              <a:rPr lang="en-US" sz="1800" b="1" dirty="0" smtClean="0">
                <a:solidFill>
                  <a:srgbClr val="3366FF"/>
                </a:solidFill>
              </a:rPr>
              <a:t>NOT</a:t>
            </a:r>
            <a:r>
              <a:rPr lang="en-US" sz="1800" dirty="0" smtClean="0">
                <a:solidFill>
                  <a:srgbClr val="3366FF"/>
                </a:solidFill>
              </a:rPr>
              <a:t> </a:t>
            </a:r>
            <a:r>
              <a:rPr lang="en-US" sz="1800" dirty="0">
                <a:solidFill>
                  <a:srgbClr val="3366FF"/>
                </a:solidFill>
              </a:rPr>
              <a:t>given</a:t>
            </a:r>
          </a:p>
          <a:p>
            <a:pPr lvl="0">
              <a:spcBef>
                <a:spcPts val="600"/>
              </a:spcBef>
            </a:pPr>
            <a:r>
              <a:rPr lang="en-US" sz="1800" dirty="0">
                <a:solidFill>
                  <a:srgbClr val="3366FF"/>
                </a:solidFill>
              </a:rPr>
              <a:t>Employee’s representative must be informed</a:t>
            </a:r>
          </a:p>
          <a:p>
            <a:pPr lvl="0">
              <a:spcBef>
                <a:spcPts val="600"/>
              </a:spcBef>
            </a:pPr>
            <a:r>
              <a:rPr lang="en-US" sz="1800" dirty="0">
                <a:solidFill>
                  <a:srgbClr val="3366FF"/>
                </a:solidFill>
              </a:rPr>
              <a:t>OSHA generally conducts inspections without advance notice. In fact, anyone who alerts an employer in advance of an OSHA inspection can receive a criminal fine of up to $1,000, or a six-month jail term or both.</a:t>
            </a:r>
          </a:p>
          <a:p>
            <a:pPr lvl="0">
              <a:spcBef>
                <a:spcPts val="600"/>
              </a:spcBef>
            </a:pPr>
            <a:r>
              <a:rPr lang="en-US" sz="1800" dirty="0">
                <a:solidFill>
                  <a:srgbClr val="3366FF"/>
                </a:solidFill>
              </a:rPr>
              <a:t>Under special circumstances, OSHA may give the employer advance notice of an inspection—but no more than 24 hours.</a:t>
            </a:r>
          </a:p>
          <a:p>
            <a:pPr lvl="0">
              <a:spcBef>
                <a:spcPts val="600"/>
              </a:spcBef>
            </a:pPr>
            <a:r>
              <a:rPr lang="en-US" sz="1800" dirty="0">
                <a:solidFill>
                  <a:srgbClr val="3366FF"/>
                </a:solidFill>
              </a:rPr>
              <a:t>These special circumstances include:</a:t>
            </a:r>
          </a:p>
          <a:p>
            <a:pPr lvl="1"/>
            <a:r>
              <a:rPr lang="en-US" sz="1600" dirty="0">
                <a:solidFill>
                  <a:srgbClr val="3366FF"/>
                </a:solidFill>
              </a:rPr>
              <a:t>Imminent danger situations, which require correction immediately.</a:t>
            </a:r>
          </a:p>
          <a:p>
            <a:pPr lvl="1"/>
            <a:r>
              <a:rPr lang="en-US" sz="1600" dirty="0">
                <a:solidFill>
                  <a:srgbClr val="3366FF"/>
                </a:solidFill>
              </a:rPr>
              <a:t>Inspections that must take place after regular business hours, or require special preparation.</a:t>
            </a:r>
          </a:p>
          <a:p>
            <a:pPr lvl="1"/>
            <a:r>
              <a:rPr lang="en-US" sz="1600" dirty="0">
                <a:solidFill>
                  <a:srgbClr val="3366FF"/>
                </a:solidFill>
              </a:rPr>
              <a:t>Cases where OSHA must provide advance notice to assure that the employer and employee representative or other personnel will be present.</a:t>
            </a:r>
          </a:p>
          <a:p>
            <a:pPr lvl="1"/>
            <a:r>
              <a:rPr lang="en-US" sz="1600" dirty="0">
                <a:solidFill>
                  <a:srgbClr val="3366FF"/>
                </a:solidFill>
              </a:rPr>
              <a:t>Situations in which OSHA determines that advance notice would produce a more thorough or effective inspection</a:t>
            </a:r>
            <a:r>
              <a:rPr lang="en-US" sz="1600" dirty="0" smtClean="0">
                <a:solidFill>
                  <a:srgbClr val="3366FF"/>
                </a:solidFill>
              </a:rPr>
              <a:t>.</a:t>
            </a:r>
            <a:endParaRPr lang="en-US" sz="1600" dirty="0">
              <a:solidFill>
                <a:srgbClr val="3366FF"/>
              </a:solidFill>
            </a:endParaRPr>
          </a:p>
        </p:txBody>
      </p:sp>
    </p:spTree>
    <p:extLst>
      <p:ext uri="{BB962C8B-B14F-4D97-AF65-F5344CB8AC3E}">
        <p14:creationId xmlns:p14="http://schemas.microsoft.com/office/powerpoint/2010/main" val="313895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Inspections</a:t>
            </a:r>
            <a:endParaRPr lang="en-US" dirty="0"/>
          </a:p>
        </p:txBody>
      </p:sp>
      <p:sp>
        <p:nvSpPr>
          <p:cNvPr id="3" name="Content Placeholder 2"/>
          <p:cNvSpPr>
            <a:spLocks noGrp="1"/>
          </p:cNvSpPr>
          <p:nvPr>
            <p:ph idx="1"/>
          </p:nvPr>
        </p:nvSpPr>
        <p:spPr>
          <a:xfrm>
            <a:off x="792162" y="1761565"/>
            <a:ext cx="7570787" cy="4815698"/>
          </a:xfrm>
        </p:spPr>
        <p:txBody>
          <a:bodyPr>
            <a:normAutofit fontScale="70000" lnSpcReduction="20000"/>
          </a:bodyPr>
          <a:lstStyle/>
          <a:p>
            <a:pPr lvl="0"/>
            <a:r>
              <a:rPr lang="en-US" b="1" dirty="0">
                <a:solidFill>
                  <a:srgbClr val="3366FF"/>
                </a:solidFill>
              </a:rPr>
              <a:t>Imminent Danger</a:t>
            </a:r>
            <a:r>
              <a:rPr lang="en-US" dirty="0">
                <a:solidFill>
                  <a:srgbClr val="3366FF"/>
                </a:solidFill>
              </a:rPr>
              <a:t> or any condition where there is reasonable certainty that a danger exists that can be expected to cause death or serious physical harm immediately.</a:t>
            </a:r>
          </a:p>
          <a:p>
            <a:pPr lvl="0"/>
            <a:r>
              <a:rPr lang="en-US" b="1" dirty="0">
                <a:solidFill>
                  <a:srgbClr val="3366FF"/>
                </a:solidFill>
              </a:rPr>
              <a:t>Catastrophes and fatal accidents </a:t>
            </a:r>
            <a:r>
              <a:rPr lang="en-US" dirty="0">
                <a:solidFill>
                  <a:srgbClr val="3366FF"/>
                </a:solidFill>
              </a:rPr>
              <a:t>resulting in the death of any employee or the hospitalization of three or more employees.</a:t>
            </a:r>
          </a:p>
          <a:p>
            <a:pPr lvl="0"/>
            <a:r>
              <a:rPr lang="en-US" b="1" dirty="0">
                <a:solidFill>
                  <a:srgbClr val="3366FF"/>
                </a:solidFill>
              </a:rPr>
              <a:t>Employee complaints </a:t>
            </a:r>
            <a:r>
              <a:rPr lang="en-US" dirty="0">
                <a:solidFill>
                  <a:srgbClr val="3366FF"/>
                </a:solidFill>
              </a:rPr>
              <a:t>involving imminent danger or an employer violation that threatens death or serious physical harm.</a:t>
            </a:r>
          </a:p>
          <a:p>
            <a:pPr lvl="0"/>
            <a:r>
              <a:rPr lang="en-US" b="1" dirty="0">
                <a:solidFill>
                  <a:srgbClr val="3366FF"/>
                </a:solidFill>
              </a:rPr>
              <a:t>Referrals </a:t>
            </a:r>
            <a:r>
              <a:rPr lang="en-US" dirty="0">
                <a:solidFill>
                  <a:srgbClr val="3366FF"/>
                </a:solidFill>
              </a:rPr>
              <a:t>from other individuals, agencies, organizations, or the media.</a:t>
            </a:r>
          </a:p>
          <a:p>
            <a:pPr lvl="0"/>
            <a:r>
              <a:rPr lang="en-US" b="1" dirty="0">
                <a:solidFill>
                  <a:srgbClr val="3366FF"/>
                </a:solidFill>
              </a:rPr>
              <a:t>Planned, or programmed, inspections </a:t>
            </a:r>
            <a:r>
              <a:rPr lang="en-US" dirty="0">
                <a:solidFill>
                  <a:srgbClr val="3366FF"/>
                </a:solidFill>
              </a:rPr>
              <a:t>in industries with a high number of hazards and associated injuries.</a:t>
            </a:r>
          </a:p>
          <a:p>
            <a:pPr lvl="0"/>
            <a:r>
              <a:rPr lang="en-US" b="1" dirty="0">
                <a:solidFill>
                  <a:srgbClr val="3366FF"/>
                </a:solidFill>
              </a:rPr>
              <a:t>Follow-ups </a:t>
            </a:r>
            <a:r>
              <a:rPr lang="en-US" dirty="0">
                <a:solidFill>
                  <a:srgbClr val="3366FF"/>
                </a:solidFill>
              </a:rPr>
              <a:t>to previous inspections</a:t>
            </a:r>
            <a:r>
              <a:rPr lang="en-US" dirty="0" smtClean="0">
                <a:solidFill>
                  <a:srgbClr val="3366FF"/>
                </a:solidFill>
              </a:rPr>
              <a:t>.</a:t>
            </a:r>
            <a:endParaRPr lang="en-US" dirty="0">
              <a:solidFill>
                <a:srgbClr val="3366FF"/>
              </a:solidFill>
            </a:endParaRPr>
          </a:p>
        </p:txBody>
      </p:sp>
    </p:spTree>
    <p:extLst>
      <p:ext uri="{BB962C8B-B14F-4D97-AF65-F5344CB8AC3E}">
        <p14:creationId xmlns:p14="http://schemas.microsoft.com/office/powerpoint/2010/main" val="486686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Inspection</a:t>
            </a:r>
            <a:endParaRPr lang="en-US" dirty="0"/>
          </a:p>
        </p:txBody>
      </p:sp>
      <p:sp>
        <p:nvSpPr>
          <p:cNvPr id="3" name="Content Placeholder 2"/>
          <p:cNvSpPr>
            <a:spLocks noGrp="1"/>
          </p:cNvSpPr>
          <p:nvPr>
            <p:ph idx="1"/>
          </p:nvPr>
        </p:nvSpPr>
        <p:spPr/>
        <p:txBody>
          <a:bodyPr/>
          <a:lstStyle/>
          <a:p>
            <a:pPr lvl="0"/>
            <a:endParaRPr lang="en-US" dirty="0" smtClean="0">
              <a:solidFill>
                <a:srgbClr val="3366FF"/>
              </a:solidFill>
            </a:endParaRPr>
          </a:p>
          <a:p>
            <a:pPr lvl="0"/>
            <a:r>
              <a:rPr lang="en-US" dirty="0" smtClean="0">
                <a:solidFill>
                  <a:srgbClr val="3366FF"/>
                </a:solidFill>
              </a:rPr>
              <a:t>Presentation </a:t>
            </a:r>
            <a:r>
              <a:rPr lang="en-US" dirty="0">
                <a:solidFill>
                  <a:srgbClr val="3366FF"/>
                </a:solidFill>
              </a:rPr>
              <a:t>of inspector credentials.</a:t>
            </a:r>
          </a:p>
          <a:p>
            <a:pPr lvl="0"/>
            <a:r>
              <a:rPr lang="en-US" dirty="0">
                <a:solidFill>
                  <a:srgbClr val="3366FF"/>
                </a:solidFill>
              </a:rPr>
              <a:t>An opening conference.</a:t>
            </a:r>
          </a:p>
          <a:p>
            <a:pPr lvl="0"/>
            <a:r>
              <a:rPr lang="en-US" dirty="0">
                <a:solidFill>
                  <a:srgbClr val="3366FF"/>
                </a:solidFill>
              </a:rPr>
              <a:t>An inspection walk-around.</a:t>
            </a:r>
          </a:p>
          <a:p>
            <a:pPr lvl="0"/>
            <a:r>
              <a:rPr lang="en-US" dirty="0">
                <a:solidFill>
                  <a:srgbClr val="3366FF"/>
                </a:solidFill>
              </a:rPr>
              <a:t>A closing conference.</a:t>
            </a:r>
          </a:p>
          <a:p>
            <a:endParaRPr lang="en-US" dirty="0"/>
          </a:p>
        </p:txBody>
      </p:sp>
    </p:spTree>
    <p:extLst>
      <p:ext uri="{BB962C8B-B14F-4D97-AF65-F5344CB8AC3E}">
        <p14:creationId xmlns:p14="http://schemas.microsoft.com/office/powerpoint/2010/main" val="152088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Site Inspection</a:t>
            </a:r>
            <a:endParaRPr lang="en-US" dirty="0"/>
          </a:p>
        </p:txBody>
      </p:sp>
      <p:sp>
        <p:nvSpPr>
          <p:cNvPr id="3" name="Content Placeholder 2"/>
          <p:cNvSpPr>
            <a:spLocks noGrp="1"/>
          </p:cNvSpPr>
          <p:nvPr>
            <p:ph idx="1"/>
          </p:nvPr>
        </p:nvSpPr>
        <p:spPr>
          <a:xfrm>
            <a:off x="792162" y="1761565"/>
            <a:ext cx="7570787" cy="4855803"/>
          </a:xfrm>
        </p:spPr>
        <p:txBody>
          <a:bodyPr>
            <a:noAutofit/>
          </a:bodyPr>
          <a:lstStyle/>
          <a:p>
            <a:pPr lvl="0">
              <a:spcBef>
                <a:spcPts val="600"/>
              </a:spcBef>
            </a:pPr>
            <a:r>
              <a:rPr lang="en-US" sz="1800" dirty="0">
                <a:solidFill>
                  <a:srgbClr val="3366FF"/>
                </a:solidFill>
              </a:rPr>
              <a:t>After the opening conference, the compliance officer and accompanying representatives proceed through the establishment, inspecting work areas for potentially hazardous working conditions.</a:t>
            </a:r>
          </a:p>
          <a:p>
            <a:pPr lvl="0">
              <a:spcBef>
                <a:spcPts val="600"/>
              </a:spcBef>
            </a:pPr>
            <a:r>
              <a:rPr lang="en-US" sz="1800" dirty="0">
                <a:solidFill>
                  <a:srgbClr val="3366FF"/>
                </a:solidFill>
              </a:rPr>
              <a:t>The compliance officer will discuss possible corrective actions with the employer.</a:t>
            </a:r>
          </a:p>
          <a:p>
            <a:pPr lvl="0">
              <a:spcBef>
                <a:spcPts val="600"/>
              </a:spcBef>
            </a:pPr>
            <a:r>
              <a:rPr lang="en-US" sz="1800" dirty="0">
                <a:solidFill>
                  <a:srgbClr val="3366FF"/>
                </a:solidFill>
              </a:rPr>
              <a:t>OSHA may consult, at times privately, with employees during the inspection walk-around.</a:t>
            </a:r>
          </a:p>
          <a:p>
            <a:pPr lvl="0">
              <a:spcBef>
                <a:spcPts val="600"/>
              </a:spcBef>
            </a:pPr>
            <a:r>
              <a:rPr lang="en-US" sz="1800" dirty="0">
                <a:solidFill>
                  <a:srgbClr val="3366FF"/>
                </a:solidFill>
              </a:rPr>
              <a:t>An inspection walk-around may cover only part of an establishment – particularly if the inspection resulted from a specific complaint, fatality, or catastrophe, or, is part of a local or national emphasis program. </a:t>
            </a:r>
          </a:p>
          <a:p>
            <a:pPr lvl="0">
              <a:spcBef>
                <a:spcPts val="600"/>
              </a:spcBef>
            </a:pPr>
            <a:r>
              <a:rPr lang="en-US" sz="1800" dirty="0">
                <a:solidFill>
                  <a:srgbClr val="3366FF"/>
                </a:solidFill>
              </a:rPr>
              <a:t>Other inspections may cover the entire facility, “wall to wall.”</a:t>
            </a:r>
          </a:p>
          <a:p>
            <a:pPr lvl="0">
              <a:spcBef>
                <a:spcPts val="600"/>
              </a:spcBef>
            </a:pPr>
            <a:r>
              <a:rPr lang="en-US" sz="1800" dirty="0">
                <a:solidFill>
                  <a:srgbClr val="3366FF"/>
                </a:solidFill>
              </a:rPr>
              <a:t>Trade secrets observed by the compliance officers are kept confidential.</a:t>
            </a:r>
          </a:p>
          <a:p>
            <a:pPr lvl="0">
              <a:spcBef>
                <a:spcPts val="600"/>
              </a:spcBef>
            </a:pPr>
            <a:r>
              <a:rPr lang="en-US" sz="1800" dirty="0">
                <a:solidFill>
                  <a:srgbClr val="3366FF"/>
                </a:solidFill>
              </a:rPr>
              <a:t>Federal employees who release confidential information without authorization are subject to a $1,000 fine, one year in jail, or both, and removal from office or employment</a:t>
            </a:r>
            <a:r>
              <a:rPr lang="en-US" sz="1800" dirty="0" smtClean="0">
                <a:solidFill>
                  <a:srgbClr val="3366FF"/>
                </a:solidFill>
              </a:rPr>
              <a:t>.</a:t>
            </a:r>
            <a:endParaRPr lang="en-US" sz="1800" dirty="0">
              <a:solidFill>
                <a:srgbClr val="3366FF"/>
              </a:solidFill>
            </a:endParaRPr>
          </a:p>
        </p:txBody>
      </p:sp>
    </p:spTree>
    <p:extLst>
      <p:ext uri="{BB962C8B-B14F-4D97-AF65-F5344CB8AC3E}">
        <p14:creationId xmlns:p14="http://schemas.microsoft.com/office/powerpoint/2010/main" val="1328163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3544937"/>
            <a:ext cx="5446713" cy="1367430"/>
          </a:xfrm>
        </p:spPr>
        <p:txBody>
          <a:bodyPr>
            <a:normAutofit/>
          </a:bodyPr>
          <a:lstStyle/>
          <a:p>
            <a:r>
              <a:rPr lang="en-US" sz="4800" dirty="0" smtClean="0">
                <a:solidFill>
                  <a:srgbClr val="3366FF"/>
                </a:solidFill>
              </a:rPr>
              <a:t>OSHA</a:t>
            </a:r>
            <a:endParaRPr lang="en-US" sz="4800" dirty="0">
              <a:solidFill>
                <a:srgbClr val="3366FF"/>
              </a:solidFill>
            </a:endParaRPr>
          </a:p>
        </p:txBody>
      </p:sp>
      <p:sp>
        <p:nvSpPr>
          <p:cNvPr id="3" name="Subtitle 2"/>
          <p:cNvSpPr>
            <a:spLocks noGrp="1"/>
          </p:cNvSpPr>
          <p:nvPr>
            <p:ph type="subTitle" idx="1"/>
          </p:nvPr>
        </p:nvSpPr>
        <p:spPr>
          <a:xfrm>
            <a:off x="1854200" y="5532060"/>
            <a:ext cx="5446713" cy="851647"/>
          </a:xfrm>
        </p:spPr>
        <p:txBody>
          <a:bodyPr/>
          <a:lstStyle/>
          <a:p>
            <a:r>
              <a:rPr lang="en-US" dirty="0" smtClean="0">
                <a:solidFill>
                  <a:srgbClr val="3366FF"/>
                </a:solidFill>
              </a:rPr>
              <a:t>[</a:t>
            </a:r>
            <a:r>
              <a:rPr lang="en-US" i="1" dirty="0" smtClean="0">
                <a:solidFill>
                  <a:srgbClr val="3366FF"/>
                </a:solidFill>
              </a:rPr>
              <a:t>Your Company Name</a:t>
            </a:r>
            <a:r>
              <a:rPr lang="en-US" dirty="0" smtClean="0">
                <a:solidFill>
                  <a:srgbClr val="3366FF"/>
                </a:solidFill>
              </a:rPr>
              <a:t>]</a:t>
            </a:r>
          </a:p>
          <a:p>
            <a:r>
              <a:rPr lang="en-US" dirty="0" smtClean="0">
                <a:solidFill>
                  <a:srgbClr val="3366FF"/>
                </a:solidFill>
              </a:rPr>
              <a:t>[</a:t>
            </a:r>
            <a:r>
              <a:rPr lang="en-US" i="1" dirty="0" smtClean="0">
                <a:solidFill>
                  <a:srgbClr val="3366FF"/>
                </a:solidFill>
              </a:rPr>
              <a:t>Year</a:t>
            </a:r>
            <a:r>
              <a:rPr lang="en-US" dirty="0" smtClean="0">
                <a:solidFill>
                  <a:srgbClr val="3366FF"/>
                </a:solidFill>
              </a:rPr>
              <a:t>]</a:t>
            </a:r>
            <a:endParaRPr lang="en-US" dirty="0">
              <a:solidFill>
                <a:srgbClr val="3366FF"/>
              </a:solidFill>
            </a:endParaRPr>
          </a:p>
        </p:txBody>
      </p:sp>
      <p:sp>
        <p:nvSpPr>
          <p:cNvPr id="4" name="TextBox 3"/>
          <p:cNvSpPr txBox="1"/>
          <p:nvPr/>
        </p:nvSpPr>
        <p:spPr>
          <a:xfrm>
            <a:off x="2584597" y="1897767"/>
            <a:ext cx="3767485" cy="584776"/>
          </a:xfrm>
          <a:prstGeom prst="rect">
            <a:avLst/>
          </a:prstGeom>
          <a:noFill/>
        </p:spPr>
        <p:txBody>
          <a:bodyPr wrap="square" rtlCol="0">
            <a:spAutoFit/>
          </a:bodyPr>
          <a:lstStyle/>
          <a:p>
            <a:pPr algn="ctr"/>
            <a:r>
              <a:rPr lang="en-US" sz="3200" dirty="0" smtClean="0">
                <a:solidFill>
                  <a:srgbClr val="3366FF"/>
                </a:solidFill>
              </a:rPr>
              <a:t>[</a:t>
            </a:r>
            <a:r>
              <a:rPr lang="en-US" sz="3200" i="1" dirty="0" smtClean="0">
                <a:solidFill>
                  <a:srgbClr val="3366FF"/>
                </a:solidFill>
              </a:rPr>
              <a:t>Company Logo</a:t>
            </a:r>
            <a:r>
              <a:rPr lang="en-US" sz="3200" dirty="0" smtClean="0">
                <a:solidFill>
                  <a:srgbClr val="3366FF"/>
                </a:solidFill>
              </a:rPr>
              <a:t>]</a:t>
            </a:r>
            <a:endParaRPr lang="en-US" sz="3200" dirty="0">
              <a:solidFill>
                <a:srgbClr val="3366FF"/>
              </a:solidFill>
            </a:endParaRPr>
          </a:p>
        </p:txBody>
      </p:sp>
    </p:spTree>
    <p:extLst>
      <p:ext uri="{BB962C8B-B14F-4D97-AF65-F5344CB8AC3E}">
        <p14:creationId xmlns:p14="http://schemas.microsoft.com/office/powerpoint/2010/main" val="3601241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Records Review</a:t>
            </a:r>
            <a:endParaRPr lang="en-US" dirty="0"/>
          </a:p>
        </p:txBody>
      </p:sp>
      <p:sp>
        <p:nvSpPr>
          <p:cNvPr id="3" name="Content Placeholder 2"/>
          <p:cNvSpPr>
            <a:spLocks noGrp="1"/>
          </p:cNvSpPr>
          <p:nvPr>
            <p:ph idx="1"/>
          </p:nvPr>
        </p:nvSpPr>
        <p:spPr>
          <a:xfrm>
            <a:off x="792162" y="1761565"/>
            <a:ext cx="7570787" cy="4668646"/>
          </a:xfrm>
        </p:spPr>
        <p:txBody>
          <a:bodyPr>
            <a:normAutofit fontScale="85000" lnSpcReduction="20000"/>
          </a:bodyPr>
          <a:lstStyle/>
          <a:p>
            <a:pPr lvl="0"/>
            <a:r>
              <a:rPr lang="en-US" dirty="0">
                <a:solidFill>
                  <a:srgbClr val="3366FF"/>
                </a:solidFill>
              </a:rPr>
              <a:t>The compliance officer checks posting and recordkeeping practices, including whether the employer has:</a:t>
            </a:r>
          </a:p>
          <a:p>
            <a:pPr lvl="0"/>
            <a:r>
              <a:rPr lang="en-US" dirty="0">
                <a:solidFill>
                  <a:srgbClr val="3366FF"/>
                </a:solidFill>
              </a:rPr>
              <a:t>Maintained records of deaths, injuries, and illnesses;</a:t>
            </a:r>
          </a:p>
          <a:p>
            <a:pPr lvl="0"/>
            <a:r>
              <a:rPr lang="en-US" dirty="0">
                <a:solidFill>
                  <a:srgbClr val="3366FF"/>
                </a:solidFill>
              </a:rPr>
              <a:t>Posted OSHA’s Summary of Work-Related Injuries and Illnesses (OSHA 300A) from February 1 to April 30.</a:t>
            </a:r>
          </a:p>
          <a:p>
            <a:pPr lvl="0"/>
            <a:r>
              <a:rPr lang="en-US" dirty="0">
                <a:solidFill>
                  <a:srgbClr val="3366FF"/>
                </a:solidFill>
              </a:rPr>
              <a:t>Prominently displayed the OSHA “It’s The Law” poster (OSHA 3165).</a:t>
            </a:r>
          </a:p>
          <a:p>
            <a:pPr lvl="0"/>
            <a:r>
              <a:rPr lang="en-US" dirty="0">
                <a:solidFill>
                  <a:srgbClr val="3366FF"/>
                </a:solidFill>
              </a:rPr>
              <a:t>The compliance officer also examines records, where required, of employee exposure to toxic substances and harmful physical agents</a:t>
            </a:r>
            <a:r>
              <a:rPr lang="en-US" dirty="0" smtClean="0">
                <a:solidFill>
                  <a:srgbClr val="3366FF"/>
                </a:solidFill>
              </a:rPr>
              <a:t>.</a:t>
            </a:r>
            <a:endParaRPr lang="en-US" dirty="0">
              <a:solidFill>
                <a:srgbClr val="3366FF"/>
              </a:solidFill>
            </a:endParaRPr>
          </a:p>
        </p:txBody>
      </p:sp>
    </p:spTree>
    <p:extLst>
      <p:ext uri="{BB962C8B-B14F-4D97-AF65-F5344CB8AC3E}">
        <p14:creationId xmlns:p14="http://schemas.microsoft.com/office/powerpoint/2010/main" val="451304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p:txBody>
          <a:bodyPr/>
          <a:lstStyle/>
          <a:p>
            <a:pPr lvl="0"/>
            <a:r>
              <a:rPr lang="en-US" dirty="0">
                <a:solidFill>
                  <a:srgbClr val="3366FF"/>
                </a:solidFill>
              </a:rPr>
              <a:t>Regulations and standards the employer allegedly violated.</a:t>
            </a:r>
          </a:p>
          <a:p>
            <a:pPr lvl="0"/>
            <a:r>
              <a:rPr lang="en-US" dirty="0">
                <a:solidFill>
                  <a:srgbClr val="3366FF"/>
                </a:solidFill>
              </a:rPr>
              <a:t>Any hazardous working conditions covered by the </a:t>
            </a:r>
            <a:r>
              <a:rPr lang="en-US" i="1" dirty="0">
                <a:solidFill>
                  <a:srgbClr val="3366FF"/>
                </a:solidFill>
              </a:rPr>
              <a:t>OSH Act</a:t>
            </a:r>
            <a:r>
              <a:rPr lang="en-US" dirty="0">
                <a:solidFill>
                  <a:srgbClr val="3366FF"/>
                </a:solidFill>
              </a:rPr>
              <a:t>’s general duty clause.</a:t>
            </a:r>
          </a:p>
          <a:p>
            <a:pPr lvl="0"/>
            <a:r>
              <a:rPr lang="en-US" dirty="0">
                <a:solidFill>
                  <a:srgbClr val="3366FF"/>
                </a:solidFill>
              </a:rPr>
              <a:t>The proposed length of time set for abatement of hazards.</a:t>
            </a:r>
          </a:p>
          <a:p>
            <a:pPr lvl="0"/>
            <a:r>
              <a:rPr lang="en-US" dirty="0">
                <a:solidFill>
                  <a:srgbClr val="3366FF"/>
                </a:solidFill>
              </a:rPr>
              <a:t>Any proposed penalties</a:t>
            </a:r>
            <a:r>
              <a:rPr lang="en-US" dirty="0" smtClean="0">
                <a:solidFill>
                  <a:srgbClr val="3366FF"/>
                </a:solidFill>
              </a:rPr>
              <a:t>.</a:t>
            </a:r>
            <a:endParaRPr lang="en-US" dirty="0">
              <a:solidFill>
                <a:srgbClr val="3366FF"/>
              </a:solidFill>
            </a:endParaRPr>
          </a:p>
        </p:txBody>
      </p:sp>
    </p:spTree>
    <p:extLst>
      <p:ext uri="{BB962C8B-B14F-4D97-AF65-F5344CB8AC3E}">
        <p14:creationId xmlns:p14="http://schemas.microsoft.com/office/powerpoint/2010/main" val="2103902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Penalties</a:t>
            </a:r>
            <a:endParaRPr lang="en-US" dirty="0"/>
          </a:p>
        </p:txBody>
      </p:sp>
      <p:sp>
        <p:nvSpPr>
          <p:cNvPr id="3" name="Content Placeholder 2"/>
          <p:cNvSpPr>
            <a:spLocks noGrp="1"/>
          </p:cNvSpPr>
          <p:nvPr>
            <p:ph idx="1"/>
          </p:nvPr>
        </p:nvSpPr>
        <p:spPr>
          <a:xfrm>
            <a:off x="792162" y="1761565"/>
            <a:ext cx="7570787" cy="4735488"/>
          </a:xfrm>
        </p:spPr>
        <p:txBody>
          <a:bodyPr>
            <a:normAutofit fontScale="77500" lnSpcReduction="20000"/>
          </a:bodyPr>
          <a:lstStyle/>
          <a:p>
            <a:pPr lvl="0"/>
            <a:r>
              <a:rPr lang="en-US" dirty="0">
                <a:solidFill>
                  <a:srgbClr val="3366FF"/>
                </a:solidFill>
              </a:rPr>
              <a:t>Only the OSHA area director has the authority to tell the employer what penalties the agency will propose.</a:t>
            </a:r>
          </a:p>
          <a:p>
            <a:pPr lvl="0"/>
            <a:r>
              <a:rPr lang="en-US" dirty="0">
                <a:solidFill>
                  <a:srgbClr val="3366FF"/>
                </a:solidFill>
              </a:rPr>
              <a:t>OSHA has up to six months following an inspection to issue a final report.</a:t>
            </a:r>
          </a:p>
          <a:p>
            <a:pPr lvl="0"/>
            <a:r>
              <a:rPr lang="en-US" dirty="0">
                <a:solidFill>
                  <a:srgbClr val="3366FF"/>
                </a:solidFill>
              </a:rPr>
              <a:t>After reviewing the full inspection report, the OSHA area director will:</a:t>
            </a:r>
          </a:p>
          <a:p>
            <a:pPr lvl="1"/>
            <a:r>
              <a:rPr lang="en-US" sz="2800" dirty="0">
                <a:solidFill>
                  <a:srgbClr val="3366FF"/>
                </a:solidFill>
              </a:rPr>
              <a:t>Issue citations without penalties.</a:t>
            </a:r>
          </a:p>
          <a:p>
            <a:pPr lvl="1"/>
            <a:r>
              <a:rPr lang="en-US" sz="2800" dirty="0">
                <a:solidFill>
                  <a:srgbClr val="3366FF"/>
                </a:solidFill>
              </a:rPr>
              <a:t>Issue citations with proposed penalties.</a:t>
            </a:r>
          </a:p>
          <a:p>
            <a:pPr lvl="1"/>
            <a:r>
              <a:rPr lang="en-US" sz="2800" dirty="0">
                <a:solidFill>
                  <a:srgbClr val="3366FF"/>
                </a:solidFill>
              </a:rPr>
              <a:t>Determine that neither are warranted.</a:t>
            </a:r>
          </a:p>
          <a:p>
            <a:pPr lvl="0"/>
            <a:r>
              <a:rPr lang="en-US" dirty="0">
                <a:solidFill>
                  <a:srgbClr val="3366FF"/>
                </a:solidFill>
              </a:rPr>
              <a:t>A violation where there is substantial probability that death or serious physical harm could result and that the employer knew, or should have known, of the hazard. </a:t>
            </a:r>
          </a:p>
          <a:p>
            <a:endParaRPr lang="en-US" dirty="0"/>
          </a:p>
        </p:txBody>
      </p:sp>
    </p:spTree>
    <p:extLst>
      <p:ext uri="{BB962C8B-B14F-4D97-AF65-F5344CB8AC3E}">
        <p14:creationId xmlns:p14="http://schemas.microsoft.com/office/powerpoint/2010/main" val="2515554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Penalties</a:t>
            </a:r>
            <a:endParaRPr lang="en-US" dirty="0"/>
          </a:p>
        </p:txBody>
      </p:sp>
      <p:sp>
        <p:nvSpPr>
          <p:cNvPr id="3" name="Content Placeholder 2"/>
          <p:cNvSpPr>
            <a:spLocks noGrp="1"/>
          </p:cNvSpPr>
          <p:nvPr>
            <p:ph idx="1"/>
          </p:nvPr>
        </p:nvSpPr>
        <p:spPr>
          <a:xfrm>
            <a:off x="792162" y="1761565"/>
            <a:ext cx="7570787" cy="4802330"/>
          </a:xfrm>
        </p:spPr>
        <p:txBody>
          <a:bodyPr>
            <a:noAutofit/>
          </a:bodyPr>
          <a:lstStyle/>
          <a:p>
            <a:pPr lvl="0">
              <a:spcBef>
                <a:spcPts val="600"/>
              </a:spcBef>
            </a:pPr>
            <a:r>
              <a:rPr lang="en-US" sz="1600" dirty="0">
                <a:solidFill>
                  <a:srgbClr val="3366FF"/>
                </a:solidFill>
              </a:rPr>
              <a:t>OSHA may propose a mandatory penalty of up to $7,000 for each serious violation.</a:t>
            </a:r>
          </a:p>
          <a:p>
            <a:pPr lvl="0">
              <a:spcBef>
                <a:spcPts val="600"/>
              </a:spcBef>
            </a:pPr>
            <a:r>
              <a:rPr lang="en-US" sz="1600" dirty="0">
                <a:solidFill>
                  <a:srgbClr val="3366FF"/>
                </a:solidFill>
              </a:rPr>
              <a:t>A violation that has a direct relationship to job safety and health, but probably would not cause death or serious physical harm.</a:t>
            </a:r>
          </a:p>
          <a:p>
            <a:pPr lvl="0">
              <a:spcBef>
                <a:spcPts val="600"/>
              </a:spcBef>
            </a:pPr>
            <a:r>
              <a:rPr lang="en-US" sz="1600" dirty="0">
                <a:solidFill>
                  <a:srgbClr val="3366FF"/>
                </a:solidFill>
              </a:rPr>
              <a:t>OSHA may propose a penalty of up to $7,000 for each </a:t>
            </a:r>
            <a:r>
              <a:rPr lang="en-US" sz="1600" b="1" i="1" dirty="0">
                <a:solidFill>
                  <a:srgbClr val="3366FF"/>
                </a:solidFill>
              </a:rPr>
              <a:t>other-than-serious</a:t>
            </a:r>
            <a:r>
              <a:rPr lang="en-US" sz="1600" dirty="0">
                <a:solidFill>
                  <a:srgbClr val="3366FF"/>
                </a:solidFill>
              </a:rPr>
              <a:t> violation.</a:t>
            </a:r>
          </a:p>
          <a:p>
            <a:pPr lvl="0">
              <a:spcBef>
                <a:spcPts val="600"/>
              </a:spcBef>
            </a:pPr>
            <a:r>
              <a:rPr lang="en-US" sz="1600" dirty="0">
                <a:solidFill>
                  <a:srgbClr val="3366FF"/>
                </a:solidFill>
              </a:rPr>
              <a:t>A violation that the employer intentionally and knowingly commits or a violation that the employer commits with plain indifference to the law.  The employer either knows that what he or she is doing constitutes a violation, or is aware that a hazardous condition existed and made no reasonable effort to eliminate it. </a:t>
            </a:r>
          </a:p>
          <a:p>
            <a:pPr lvl="0">
              <a:spcBef>
                <a:spcPts val="600"/>
              </a:spcBef>
            </a:pPr>
            <a:r>
              <a:rPr lang="en-US" sz="1600" dirty="0">
                <a:solidFill>
                  <a:srgbClr val="3366FF"/>
                </a:solidFill>
              </a:rPr>
              <a:t>OSHA may propose penalties of up to $70,000 for each willful violation, with a minimum penalty of $5,000 for each willful violation</a:t>
            </a:r>
          </a:p>
          <a:p>
            <a:pPr lvl="0">
              <a:spcBef>
                <a:spcPts val="600"/>
              </a:spcBef>
            </a:pPr>
            <a:r>
              <a:rPr lang="en-US" sz="1600" dirty="0">
                <a:solidFill>
                  <a:srgbClr val="3366FF"/>
                </a:solidFill>
              </a:rPr>
              <a:t>A violation of any standard, regulation, rule, or order where OSHA finds a substantially similar violation during a re-inspection. </a:t>
            </a:r>
          </a:p>
          <a:p>
            <a:pPr lvl="0">
              <a:spcBef>
                <a:spcPts val="600"/>
              </a:spcBef>
            </a:pPr>
            <a:r>
              <a:rPr lang="en-US" sz="1600" dirty="0">
                <a:solidFill>
                  <a:srgbClr val="3366FF"/>
                </a:solidFill>
              </a:rPr>
              <a:t>OSHA may propose penalties of up to $70,000 for each repeated violation.  To be the basis of a repeat citation, the original citation must be final. </a:t>
            </a:r>
          </a:p>
          <a:p>
            <a:pPr lvl="0">
              <a:spcBef>
                <a:spcPts val="600"/>
              </a:spcBef>
            </a:pPr>
            <a:r>
              <a:rPr lang="en-US" sz="1600" dirty="0">
                <a:solidFill>
                  <a:srgbClr val="3366FF"/>
                </a:solidFill>
              </a:rPr>
              <a:t>OSHA may propose an additional penalty of up to $7,000 for </a:t>
            </a:r>
            <a:r>
              <a:rPr lang="en-US" sz="1600" b="1" i="1" dirty="0">
                <a:solidFill>
                  <a:srgbClr val="3366FF"/>
                </a:solidFill>
              </a:rPr>
              <a:t>each day</a:t>
            </a:r>
            <a:r>
              <a:rPr lang="en-US" sz="1600" b="1" dirty="0">
                <a:solidFill>
                  <a:srgbClr val="3366FF"/>
                </a:solidFill>
              </a:rPr>
              <a:t> </a:t>
            </a:r>
            <a:r>
              <a:rPr lang="en-US" sz="1600" dirty="0">
                <a:solidFill>
                  <a:srgbClr val="3366FF"/>
                </a:solidFill>
              </a:rPr>
              <a:t>an employer fails to correct a previously cited violation beyond the prescribed abatement date</a:t>
            </a:r>
            <a:r>
              <a:rPr lang="en-US" sz="1600" dirty="0" smtClean="0">
                <a:solidFill>
                  <a:srgbClr val="3366FF"/>
                </a:solidFill>
              </a:rPr>
              <a:t>.</a:t>
            </a:r>
            <a:endParaRPr lang="en-US" sz="1600" dirty="0">
              <a:solidFill>
                <a:srgbClr val="3366FF"/>
              </a:solidFill>
            </a:endParaRPr>
          </a:p>
        </p:txBody>
      </p:sp>
    </p:spTree>
    <p:extLst>
      <p:ext uri="{BB962C8B-B14F-4D97-AF65-F5344CB8AC3E}">
        <p14:creationId xmlns:p14="http://schemas.microsoft.com/office/powerpoint/2010/main" val="663184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Penalties</a:t>
            </a:r>
            <a:endParaRPr lang="en-US" dirty="0"/>
          </a:p>
        </p:txBody>
      </p:sp>
      <p:sp>
        <p:nvSpPr>
          <p:cNvPr id="3" name="Content Placeholder 2"/>
          <p:cNvSpPr>
            <a:spLocks noGrp="1"/>
          </p:cNvSpPr>
          <p:nvPr>
            <p:ph idx="1"/>
          </p:nvPr>
        </p:nvSpPr>
        <p:spPr>
          <a:xfrm>
            <a:off x="792162" y="1761565"/>
            <a:ext cx="7570787" cy="4695382"/>
          </a:xfrm>
        </p:spPr>
        <p:txBody>
          <a:bodyPr>
            <a:noAutofit/>
          </a:bodyPr>
          <a:lstStyle/>
          <a:p>
            <a:pPr lvl="0">
              <a:spcBef>
                <a:spcPts val="600"/>
              </a:spcBef>
            </a:pPr>
            <a:r>
              <a:rPr lang="en-US" sz="1800" dirty="0">
                <a:solidFill>
                  <a:srgbClr val="3366FF"/>
                </a:solidFill>
              </a:rPr>
              <a:t>Violating posting requirements can bring a civil penalty of up to $7,000.  (OSHA does not fine for failing to post the “It’s The Law” poster (OSHA 3165).</a:t>
            </a:r>
          </a:p>
          <a:p>
            <a:pPr lvl="0">
              <a:spcBef>
                <a:spcPts val="600"/>
              </a:spcBef>
            </a:pPr>
            <a:r>
              <a:rPr lang="en-US" sz="1800" dirty="0">
                <a:solidFill>
                  <a:srgbClr val="3366FF"/>
                </a:solidFill>
              </a:rPr>
              <a:t>Falsifying records, reports, or applications, upon conviction in a court, can bring a criminal fine of $10,000 or up to six months in jail, or both.</a:t>
            </a:r>
          </a:p>
          <a:p>
            <a:pPr lvl="0">
              <a:spcBef>
                <a:spcPts val="600"/>
              </a:spcBef>
            </a:pPr>
            <a:r>
              <a:rPr lang="en-US" sz="1800" dirty="0">
                <a:solidFill>
                  <a:srgbClr val="3366FF"/>
                </a:solidFill>
              </a:rPr>
              <a:t>Assaulting a compliance officer or otherwise resisting, opposing, intimidating or interfering with a compliance officer in the performance of his or her duties is a criminal offense. </a:t>
            </a:r>
          </a:p>
          <a:p>
            <a:pPr lvl="0">
              <a:spcBef>
                <a:spcPts val="600"/>
              </a:spcBef>
            </a:pPr>
            <a:r>
              <a:rPr lang="en-US" sz="1800" dirty="0">
                <a:solidFill>
                  <a:srgbClr val="3366FF"/>
                </a:solidFill>
              </a:rPr>
              <a:t>Anyone convicted of such an action is subject to  a criminal fine of not more than $5,000 and imprisonment for not more than three years.</a:t>
            </a:r>
          </a:p>
          <a:p>
            <a:pPr lvl="0">
              <a:spcBef>
                <a:spcPts val="600"/>
              </a:spcBef>
            </a:pPr>
            <a:r>
              <a:rPr lang="en-US" sz="1800" dirty="0">
                <a:solidFill>
                  <a:srgbClr val="3366FF"/>
                </a:solidFill>
              </a:rPr>
              <a:t>An employer who is convicted in a criminal proceeding of a willful violation of a standard that has resulted in the death of an employee may be fined up to $250,000 (or $500,000 if the employer is a corporation) or imprisoned up to six months, or both.</a:t>
            </a:r>
          </a:p>
          <a:p>
            <a:pPr lvl="0">
              <a:spcBef>
                <a:spcPts val="600"/>
              </a:spcBef>
            </a:pPr>
            <a:r>
              <a:rPr lang="en-US" sz="1800" dirty="0">
                <a:solidFill>
                  <a:srgbClr val="3366FF"/>
                </a:solidFill>
              </a:rPr>
              <a:t>A second conviction doubles the possible term of imprisonment</a:t>
            </a:r>
            <a:r>
              <a:rPr lang="en-US" sz="1800" dirty="0" smtClean="0">
                <a:solidFill>
                  <a:srgbClr val="3366FF"/>
                </a:solidFill>
              </a:rPr>
              <a:t>.</a:t>
            </a:r>
            <a:endParaRPr lang="en-US" sz="1800" dirty="0">
              <a:solidFill>
                <a:srgbClr val="3366FF"/>
              </a:solidFill>
            </a:endParaRPr>
          </a:p>
        </p:txBody>
      </p:sp>
    </p:spTree>
    <p:extLst>
      <p:ext uri="{BB962C8B-B14F-4D97-AF65-F5344CB8AC3E}">
        <p14:creationId xmlns:p14="http://schemas.microsoft.com/office/powerpoint/2010/main" val="1812516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Recordkeeping</a:t>
            </a:r>
            <a:endParaRPr lang="en-US" dirty="0"/>
          </a:p>
        </p:txBody>
      </p:sp>
      <p:sp>
        <p:nvSpPr>
          <p:cNvPr id="3" name="Content Placeholder 2"/>
          <p:cNvSpPr>
            <a:spLocks noGrp="1"/>
          </p:cNvSpPr>
          <p:nvPr>
            <p:ph idx="1"/>
          </p:nvPr>
        </p:nvSpPr>
        <p:spPr>
          <a:xfrm>
            <a:off x="792162" y="1761564"/>
            <a:ext cx="7570787" cy="4775593"/>
          </a:xfrm>
        </p:spPr>
        <p:txBody>
          <a:bodyPr>
            <a:normAutofit fontScale="92500" lnSpcReduction="10000"/>
          </a:bodyPr>
          <a:lstStyle/>
          <a:p>
            <a:r>
              <a:rPr lang="en-US" b="1" dirty="0">
                <a:solidFill>
                  <a:srgbClr val="3366FF"/>
                </a:solidFill>
              </a:rPr>
              <a:t>OSHA Recordkeeping Requirements 29 CFR 1904</a:t>
            </a:r>
            <a:endParaRPr lang="en-US" dirty="0">
              <a:solidFill>
                <a:srgbClr val="3366FF"/>
              </a:solidFill>
            </a:endParaRPr>
          </a:p>
          <a:p>
            <a:pPr lvl="1">
              <a:spcBef>
                <a:spcPts val="1200"/>
              </a:spcBef>
            </a:pPr>
            <a:r>
              <a:rPr lang="en-US" dirty="0">
                <a:solidFill>
                  <a:srgbClr val="3366FF"/>
                </a:solidFill>
              </a:rPr>
              <a:t>OSHA’s reporting and recordkeeping regulations require employers to:</a:t>
            </a:r>
          </a:p>
          <a:p>
            <a:pPr lvl="1">
              <a:spcBef>
                <a:spcPts val="1200"/>
              </a:spcBef>
            </a:pPr>
            <a:r>
              <a:rPr lang="en-US" dirty="0">
                <a:solidFill>
                  <a:srgbClr val="3366FF"/>
                </a:solidFill>
              </a:rPr>
              <a:t>Maintain records in each establishment of occupational injuries and illnesses as they occur, and make those records accessible to employees.</a:t>
            </a:r>
          </a:p>
          <a:p>
            <a:pPr lvl="1">
              <a:spcBef>
                <a:spcPts val="1200"/>
              </a:spcBef>
            </a:pPr>
            <a:r>
              <a:rPr lang="en-US" dirty="0">
                <a:solidFill>
                  <a:srgbClr val="3366FF"/>
                </a:solidFill>
              </a:rPr>
              <a:t>Keep injury and illness records and post from February 1 through April 30 an annual summary of occupational injuries and illnesses for each establishment. </a:t>
            </a:r>
          </a:p>
          <a:p>
            <a:pPr lvl="1">
              <a:spcBef>
                <a:spcPts val="1200"/>
              </a:spcBef>
            </a:pPr>
            <a:r>
              <a:rPr lang="en-US" dirty="0">
                <a:solidFill>
                  <a:srgbClr val="3366FF"/>
                </a:solidFill>
              </a:rPr>
              <a:t>A company executive must certify the accuracy of the summary.</a:t>
            </a:r>
          </a:p>
        </p:txBody>
      </p:sp>
    </p:spTree>
    <p:extLst>
      <p:ext uri="{BB962C8B-B14F-4D97-AF65-F5344CB8AC3E}">
        <p14:creationId xmlns:p14="http://schemas.microsoft.com/office/powerpoint/2010/main" val="4119024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Requirements</a:t>
            </a:r>
            <a:endParaRPr lang="en-US" dirty="0"/>
          </a:p>
        </p:txBody>
      </p:sp>
      <p:sp>
        <p:nvSpPr>
          <p:cNvPr id="3" name="Content Placeholder 2"/>
          <p:cNvSpPr>
            <a:spLocks noGrp="1"/>
          </p:cNvSpPr>
          <p:nvPr>
            <p:ph idx="1"/>
          </p:nvPr>
        </p:nvSpPr>
        <p:spPr>
          <a:xfrm>
            <a:off x="792162" y="1921981"/>
            <a:ext cx="7570787" cy="4628540"/>
          </a:xfrm>
        </p:spPr>
        <p:txBody>
          <a:bodyPr>
            <a:normAutofit fontScale="92500" lnSpcReduction="10000"/>
          </a:bodyPr>
          <a:lstStyle/>
          <a:p>
            <a:pPr lvl="0"/>
            <a:r>
              <a:rPr lang="en-US" dirty="0">
                <a:solidFill>
                  <a:srgbClr val="3366FF"/>
                </a:solidFill>
              </a:rPr>
              <a:t>Record any fatality regardless of the length of time between the injury and the death.</a:t>
            </a:r>
          </a:p>
          <a:p>
            <a:pPr lvl="0"/>
            <a:r>
              <a:rPr lang="en-US" dirty="0">
                <a:solidFill>
                  <a:srgbClr val="3366FF"/>
                </a:solidFill>
              </a:rPr>
              <a:t>Provide, upon request, pertinent injury and illness records for inspection and copying by any representative of the Secretaries of Labor or HHS, or the state during any investigation, research, or statistical compilation.</a:t>
            </a:r>
          </a:p>
          <a:p>
            <a:pPr lvl="0"/>
            <a:r>
              <a:rPr lang="en-US" dirty="0">
                <a:solidFill>
                  <a:srgbClr val="3366FF"/>
                </a:solidFill>
              </a:rPr>
              <a:t>Comply with any additional recordkeeping and reporting requirements in specific OSHA standards.</a:t>
            </a:r>
          </a:p>
        </p:txBody>
      </p:sp>
    </p:spTree>
    <p:extLst>
      <p:ext uri="{BB962C8B-B14F-4D97-AF65-F5344CB8AC3E}">
        <p14:creationId xmlns:p14="http://schemas.microsoft.com/office/powerpoint/2010/main" val="2632703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Worksites</a:t>
            </a:r>
            <a:endParaRPr lang="en-US" dirty="0"/>
          </a:p>
        </p:txBody>
      </p:sp>
      <p:sp>
        <p:nvSpPr>
          <p:cNvPr id="3" name="Content Placeholder 2"/>
          <p:cNvSpPr>
            <a:spLocks noGrp="1"/>
          </p:cNvSpPr>
          <p:nvPr>
            <p:ph idx="1"/>
          </p:nvPr>
        </p:nvSpPr>
        <p:spPr>
          <a:xfrm>
            <a:off x="792162" y="1761565"/>
            <a:ext cx="7570787" cy="4775593"/>
          </a:xfrm>
        </p:spPr>
        <p:txBody>
          <a:bodyPr>
            <a:normAutofit fontScale="62500" lnSpcReduction="20000"/>
          </a:bodyPr>
          <a:lstStyle/>
          <a:p>
            <a:pPr lvl="0">
              <a:spcBef>
                <a:spcPts val="1200"/>
              </a:spcBef>
            </a:pPr>
            <a:r>
              <a:rPr lang="en-US" dirty="0">
                <a:solidFill>
                  <a:srgbClr val="3366FF"/>
                </a:solidFill>
              </a:rPr>
              <a:t>Employers must keep injury and illness records for each establishment. </a:t>
            </a:r>
          </a:p>
          <a:p>
            <a:pPr lvl="0">
              <a:spcBef>
                <a:spcPts val="1200"/>
              </a:spcBef>
            </a:pPr>
            <a:r>
              <a:rPr lang="en-US" dirty="0">
                <a:solidFill>
                  <a:srgbClr val="3366FF"/>
                </a:solidFill>
              </a:rPr>
              <a:t>OSHA defines an establishment as a “single physical location where business is conducted or where services are performed.”</a:t>
            </a:r>
          </a:p>
          <a:p>
            <a:pPr lvl="0">
              <a:spcBef>
                <a:spcPts val="1200"/>
              </a:spcBef>
            </a:pPr>
            <a:r>
              <a:rPr lang="en-US" dirty="0">
                <a:solidFill>
                  <a:srgbClr val="3366FF"/>
                </a:solidFill>
              </a:rPr>
              <a:t>An employer whose employees work in dispersed locations must keep records at the place where the employees report for work. </a:t>
            </a:r>
          </a:p>
          <a:p>
            <a:pPr lvl="0">
              <a:spcBef>
                <a:spcPts val="1200"/>
              </a:spcBef>
            </a:pPr>
            <a:r>
              <a:rPr lang="en-US" dirty="0">
                <a:solidFill>
                  <a:srgbClr val="3366FF"/>
                </a:solidFill>
              </a:rPr>
              <a:t>In some situations, employees do not report to work at the same place each day.  In that case, records must be kept at the place from which they are paid or at the base from which they operate.</a:t>
            </a:r>
          </a:p>
          <a:p>
            <a:pPr lvl="0">
              <a:spcBef>
                <a:spcPts val="1200"/>
              </a:spcBef>
            </a:pPr>
            <a:r>
              <a:rPr lang="en-US" dirty="0">
                <a:solidFill>
                  <a:srgbClr val="3366FF"/>
                </a:solidFill>
              </a:rPr>
              <a:t>Each employer must complete the OSHA 301 form within seven calendar days from the time the employer learns of the work-related injury or illness.</a:t>
            </a:r>
          </a:p>
          <a:p>
            <a:pPr lvl="0">
              <a:spcBef>
                <a:spcPts val="1200"/>
              </a:spcBef>
            </a:pPr>
            <a:r>
              <a:rPr lang="en-US" dirty="0">
                <a:solidFill>
                  <a:srgbClr val="3366FF"/>
                </a:solidFill>
              </a:rPr>
              <a:t>This form includes more data about how the injury or illness occurred.</a:t>
            </a:r>
          </a:p>
          <a:p>
            <a:pPr lvl="0">
              <a:spcBef>
                <a:spcPts val="1200"/>
              </a:spcBef>
            </a:pPr>
            <a:r>
              <a:rPr lang="en-US" dirty="0">
                <a:solidFill>
                  <a:srgbClr val="3366FF"/>
                </a:solidFill>
              </a:rPr>
              <a:t>Employees and former employees are guaranteed access to their individual OSHA 301 forms. Employee representatives will be provided access to the “information about the case” section of the OSHA 301 form in establishments where they represent employees</a:t>
            </a:r>
            <a:r>
              <a:rPr lang="en-US" dirty="0" smtClean="0">
                <a:solidFill>
                  <a:srgbClr val="3366FF"/>
                </a:solidFill>
              </a:rPr>
              <a:t>.</a:t>
            </a:r>
            <a:endParaRPr lang="en-US" dirty="0">
              <a:solidFill>
                <a:srgbClr val="3366FF"/>
              </a:solidFill>
            </a:endParaRPr>
          </a:p>
        </p:txBody>
      </p:sp>
    </p:spTree>
    <p:extLst>
      <p:ext uri="{BB962C8B-B14F-4D97-AF65-F5344CB8AC3E}">
        <p14:creationId xmlns:p14="http://schemas.microsoft.com/office/powerpoint/2010/main" val="2006542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300A</a:t>
            </a:r>
            <a:endParaRPr lang="en-US" dirty="0"/>
          </a:p>
        </p:txBody>
      </p:sp>
      <p:sp>
        <p:nvSpPr>
          <p:cNvPr id="3" name="Content Placeholder 2"/>
          <p:cNvSpPr>
            <a:spLocks noGrp="1"/>
          </p:cNvSpPr>
          <p:nvPr>
            <p:ph idx="1"/>
          </p:nvPr>
        </p:nvSpPr>
        <p:spPr>
          <a:xfrm>
            <a:off x="792162" y="2028925"/>
            <a:ext cx="7570787" cy="4289611"/>
          </a:xfrm>
        </p:spPr>
        <p:txBody>
          <a:bodyPr/>
          <a:lstStyle/>
          <a:p>
            <a:r>
              <a:rPr lang="en-US" dirty="0">
                <a:solidFill>
                  <a:srgbClr val="3366FF"/>
                </a:solidFill>
              </a:rPr>
              <a:t>OSHA Form 300A Summary of Work-Related Injuries and Illnesses</a:t>
            </a:r>
          </a:p>
          <a:p>
            <a:pPr lvl="0"/>
            <a:r>
              <a:rPr lang="en-US" dirty="0">
                <a:solidFill>
                  <a:srgbClr val="3366FF"/>
                </a:solidFill>
              </a:rPr>
              <a:t>This form was created to make it easier to post and calculate incident rates.</a:t>
            </a:r>
          </a:p>
          <a:p>
            <a:pPr lvl="0"/>
            <a:r>
              <a:rPr lang="en-US" dirty="0">
                <a:solidFill>
                  <a:srgbClr val="3366FF"/>
                </a:solidFill>
              </a:rPr>
              <a:t>Employers must post copies of the previous year’s records no later than February 1 and keep them in place through April 30.</a:t>
            </a:r>
          </a:p>
        </p:txBody>
      </p:sp>
    </p:spTree>
    <p:extLst>
      <p:ext uri="{BB962C8B-B14F-4D97-AF65-F5344CB8AC3E}">
        <p14:creationId xmlns:p14="http://schemas.microsoft.com/office/powerpoint/2010/main" val="142971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Summarize</a:t>
            </a:r>
            <a:endParaRPr lang="en-US" dirty="0"/>
          </a:p>
        </p:txBody>
      </p:sp>
      <p:sp>
        <p:nvSpPr>
          <p:cNvPr id="3" name="Content Placeholder 2"/>
          <p:cNvSpPr>
            <a:spLocks noGrp="1"/>
          </p:cNvSpPr>
          <p:nvPr>
            <p:ph idx="1"/>
          </p:nvPr>
        </p:nvSpPr>
        <p:spPr>
          <a:xfrm>
            <a:off x="792162" y="2109144"/>
            <a:ext cx="7570787" cy="4289611"/>
          </a:xfrm>
        </p:spPr>
        <p:txBody>
          <a:bodyPr/>
          <a:lstStyle/>
          <a:p>
            <a:pPr lvl="0"/>
            <a:r>
              <a:rPr lang="en-US" dirty="0" smtClean="0">
                <a:solidFill>
                  <a:srgbClr val="3366FF"/>
                </a:solidFill>
              </a:rPr>
              <a:t>OSHA </a:t>
            </a:r>
            <a:r>
              <a:rPr lang="en-US" dirty="0">
                <a:solidFill>
                  <a:srgbClr val="3366FF"/>
                </a:solidFill>
              </a:rPr>
              <a:t>is in place to prevent workplace injury and death</a:t>
            </a:r>
          </a:p>
          <a:p>
            <a:pPr lvl="0"/>
            <a:r>
              <a:rPr lang="en-US" dirty="0">
                <a:solidFill>
                  <a:srgbClr val="3366FF"/>
                </a:solidFill>
              </a:rPr>
              <a:t>It requires your employer to provide certain safety precautions and workplace provisions</a:t>
            </a:r>
          </a:p>
          <a:p>
            <a:pPr lvl="0"/>
            <a:r>
              <a:rPr lang="en-US" dirty="0">
                <a:solidFill>
                  <a:srgbClr val="3366FF"/>
                </a:solidFill>
              </a:rPr>
              <a:t>The rules are there to keep you and your coworkers safe.</a:t>
            </a:r>
          </a:p>
        </p:txBody>
      </p:sp>
    </p:spTree>
    <p:extLst>
      <p:ext uri="{BB962C8B-B14F-4D97-AF65-F5344CB8AC3E}">
        <p14:creationId xmlns:p14="http://schemas.microsoft.com/office/powerpoint/2010/main" val="1597297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What Is OSHA?</a:t>
            </a:r>
            <a:endParaRPr lang="en-US" sz="6000" dirty="0">
              <a:solidFill>
                <a:srgbClr val="3366FF"/>
              </a:solidFill>
            </a:endParaRPr>
          </a:p>
        </p:txBody>
      </p:sp>
      <p:sp>
        <p:nvSpPr>
          <p:cNvPr id="3" name="Content Placeholder 2"/>
          <p:cNvSpPr>
            <a:spLocks noGrp="1"/>
          </p:cNvSpPr>
          <p:nvPr>
            <p:ph idx="1"/>
          </p:nvPr>
        </p:nvSpPr>
        <p:spPr>
          <a:xfrm>
            <a:off x="792162" y="1865402"/>
            <a:ext cx="7570787" cy="4696581"/>
          </a:xfrm>
        </p:spPr>
        <p:txBody>
          <a:bodyPr>
            <a:normAutofit/>
          </a:bodyPr>
          <a:lstStyle/>
          <a:p>
            <a:pPr>
              <a:spcBef>
                <a:spcPts val="1200"/>
              </a:spcBef>
            </a:pPr>
            <a:r>
              <a:rPr lang="en-US" sz="1900" dirty="0" smtClean="0">
                <a:solidFill>
                  <a:srgbClr val="3366FF"/>
                </a:solidFill>
                <a:latin typeface="Candara"/>
                <a:cs typeface="Candara"/>
              </a:rPr>
              <a:t>Occupational Safety and Health Administration</a:t>
            </a:r>
          </a:p>
          <a:p>
            <a:pPr>
              <a:spcBef>
                <a:spcPts val="1200"/>
              </a:spcBef>
            </a:pPr>
            <a:r>
              <a:rPr lang="en-US" sz="1900" dirty="0" smtClean="0">
                <a:solidFill>
                  <a:srgbClr val="3366FF"/>
                </a:solidFill>
                <a:latin typeface="Candara"/>
                <a:cs typeface="Candara"/>
              </a:rPr>
              <a:t>Federal agency created as a result of the Occupational </a:t>
            </a:r>
            <a:r>
              <a:rPr lang="en-US" sz="1900" dirty="0">
                <a:solidFill>
                  <a:srgbClr val="3366FF"/>
                </a:solidFill>
                <a:latin typeface="Candara"/>
                <a:cs typeface="Candara"/>
              </a:rPr>
              <a:t>Safety and Health Act </a:t>
            </a:r>
            <a:r>
              <a:rPr lang="en-US" sz="1900" dirty="0" smtClean="0">
                <a:solidFill>
                  <a:srgbClr val="3366FF"/>
                </a:solidFill>
                <a:latin typeface="Candara"/>
                <a:cs typeface="Candara"/>
              </a:rPr>
              <a:t>enacted in 1970</a:t>
            </a:r>
          </a:p>
          <a:p>
            <a:pPr>
              <a:spcBef>
                <a:spcPts val="1200"/>
              </a:spcBef>
            </a:pPr>
            <a:r>
              <a:rPr lang="en-US" sz="1900" dirty="0" smtClean="0">
                <a:solidFill>
                  <a:srgbClr val="3366FF"/>
                </a:solidFill>
                <a:latin typeface="Candara"/>
                <a:cs typeface="Candara"/>
              </a:rPr>
              <a:t>Assures a </a:t>
            </a:r>
            <a:r>
              <a:rPr lang="en-US" sz="1900" dirty="0">
                <a:solidFill>
                  <a:srgbClr val="3366FF"/>
                </a:solidFill>
                <a:latin typeface="Candara"/>
                <a:cs typeface="Candara"/>
              </a:rPr>
              <a:t>safe and healthful working </a:t>
            </a:r>
            <a:r>
              <a:rPr lang="en-US" sz="1900" dirty="0" smtClean="0">
                <a:solidFill>
                  <a:srgbClr val="3366FF"/>
                </a:solidFill>
                <a:latin typeface="Candara"/>
                <a:cs typeface="Candara"/>
              </a:rPr>
              <a:t>environment </a:t>
            </a:r>
            <a:r>
              <a:rPr lang="en-US" sz="1900" dirty="0">
                <a:solidFill>
                  <a:srgbClr val="3366FF"/>
                </a:solidFill>
                <a:latin typeface="Candara"/>
                <a:cs typeface="Candara"/>
              </a:rPr>
              <a:t>for </a:t>
            </a:r>
            <a:r>
              <a:rPr lang="en-US" sz="1900" dirty="0" smtClean="0">
                <a:solidFill>
                  <a:srgbClr val="3366FF"/>
                </a:solidFill>
                <a:latin typeface="Candara"/>
                <a:cs typeface="Candara"/>
              </a:rPr>
              <a:t>workers by </a:t>
            </a:r>
            <a:r>
              <a:rPr lang="en-US" sz="1900" dirty="0">
                <a:solidFill>
                  <a:srgbClr val="3366FF"/>
                </a:solidFill>
                <a:latin typeface="Candara"/>
                <a:cs typeface="Candara"/>
              </a:rPr>
              <a:t>setting and enforcing standards and by providing training, outreach, education and </a:t>
            </a:r>
            <a:r>
              <a:rPr lang="en-US" sz="1900" dirty="0" smtClean="0">
                <a:solidFill>
                  <a:srgbClr val="3366FF"/>
                </a:solidFill>
                <a:latin typeface="Candara"/>
                <a:cs typeface="Candara"/>
              </a:rPr>
              <a:t>assistance.</a:t>
            </a:r>
            <a:endParaRPr lang="en-US" sz="1900" baseline="30000" dirty="0">
              <a:solidFill>
                <a:srgbClr val="3366FF"/>
              </a:solidFill>
              <a:latin typeface="Candara"/>
              <a:cs typeface="Candara"/>
            </a:endParaRPr>
          </a:p>
          <a:p>
            <a:pPr>
              <a:spcBef>
                <a:spcPts val="1200"/>
              </a:spcBef>
            </a:pPr>
            <a:r>
              <a:rPr lang="en-US" sz="1900" dirty="0" smtClean="0">
                <a:solidFill>
                  <a:srgbClr val="3366FF"/>
                </a:solidFill>
                <a:latin typeface="Candara"/>
                <a:cs typeface="Candara"/>
              </a:rPr>
              <a:t> </a:t>
            </a:r>
            <a:r>
              <a:rPr lang="en-US" sz="1900" dirty="0">
                <a:solidFill>
                  <a:srgbClr val="3366FF"/>
                </a:solidFill>
                <a:latin typeface="Candara"/>
                <a:cs typeface="Candara"/>
              </a:rPr>
              <a:t>The agency is also charged with enforcing a variety of whistleblower statutes and </a:t>
            </a:r>
            <a:r>
              <a:rPr lang="en-US" sz="1900" dirty="0" smtClean="0">
                <a:solidFill>
                  <a:srgbClr val="3366FF"/>
                </a:solidFill>
                <a:latin typeface="Candara"/>
                <a:cs typeface="Candara"/>
              </a:rPr>
              <a:t>regulations</a:t>
            </a:r>
          </a:p>
          <a:p>
            <a:pPr>
              <a:spcBef>
                <a:spcPts val="1200"/>
              </a:spcBef>
            </a:pPr>
            <a:r>
              <a:rPr lang="en-US" sz="1900" dirty="0">
                <a:solidFill>
                  <a:srgbClr val="3366FF"/>
                </a:solidFill>
                <a:latin typeface="Candara"/>
                <a:ea typeface="ＭＳ Ｐゴシック" charset="0"/>
                <a:cs typeface="Candara"/>
              </a:rPr>
              <a:t>It is the duty of the employers to provide workplaces that are free of known dangers that could harm their employees</a:t>
            </a:r>
          </a:p>
          <a:p>
            <a:pPr>
              <a:spcBef>
                <a:spcPts val="1200"/>
              </a:spcBef>
            </a:pPr>
            <a:r>
              <a:rPr lang="en-US" sz="1900" dirty="0">
                <a:solidFill>
                  <a:srgbClr val="3366FF"/>
                </a:solidFill>
                <a:latin typeface="Candara"/>
                <a:ea typeface="ＭＳ Ｐゴシック" charset="0"/>
                <a:cs typeface="Candara"/>
              </a:rPr>
              <a:t>This law also gives workers important rights to participate in activities to ensure their protection from job hazards</a:t>
            </a:r>
          </a:p>
          <a:p>
            <a:endParaRPr lang="en-US" dirty="0" smtClean="0"/>
          </a:p>
        </p:txBody>
      </p:sp>
      <p:sp>
        <p:nvSpPr>
          <p:cNvPr id="4" name="Slide Number Placeholder 3"/>
          <p:cNvSpPr>
            <a:spLocks noGrp="1"/>
          </p:cNvSpPr>
          <p:nvPr>
            <p:ph type="sldNum" sz="quarter" idx="12"/>
          </p:nvPr>
        </p:nvSpPr>
        <p:spPr/>
        <p:txBody>
          <a:bodyPr/>
          <a:lstStyle/>
          <a:p>
            <a:fld id="{555B31FD-E8C5-7A41-B926-D1385114B3C2}" type="slidenum">
              <a:rPr lang="en-US" smtClean="0"/>
              <a:t>3</a:t>
            </a:fld>
            <a:endParaRPr lang="en-US"/>
          </a:p>
        </p:txBody>
      </p:sp>
    </p:spTree>
    <p:extLst>
      <p:ext uri="{BB962C8B-B14F-4D97-AF65-F5344CB8AC3E}">
        <p14:creationId xmlns:p14="http://schemas.microsoft.com/office/powerpoint/2010/main" val="1077061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Your Rights Under OSHA</a:t>
            </a:r>
            <a:endParaRPr lang="en-US" sz="4800" dirty="0">
              <a:solidFill>
                <a:srgbClr val="3366FF"/>
              </a:solidFill>
            </a:endParaRPr>
          </a:p>
        </p:txBody>
      </p:sp>
      <p:sp>
        <p:nvSpPr>
          <p:cNvPr id="3" name="Content Placeholder 2"/>
          <p:cNvSpPr>
            <a:spLocks noGrp="1"/>
          </p:cNvSpPr>
          <p:nvPr>
            <p:ph idx="1"/>
          </p:nvPr>
        </p:nvSpPr>
        <p:spPr/>
        <p:txBody>
          <a:bodyPr>
            <a:normAutofit fontScale="92500"/>
          </a:bodyPr>
          <a:lstStyle/>
          <a:p>
            <a:r>
              <a:rPr lang="en-US" dirty="0">
                <a:solidFill>
                  <a:srgbClr val="3366FF"/>
                </a:solidFill>
                <a:latin typeface="Lucida Sans Unicode" charset="0"/>
                <a:ea typeface="ＭＳ Ｐゴシック" charset="0"/>
              </a:rPr>
              <a:t>You have the right to:</a:t>
            </a:r>
          </a:p>
          <a:p>
            <a:pPr lvl="1"/>
            <a:r>
              <a:rPr lang="en-US" sz="2200" dirty="0">
                <a:solidFill>
                  <a:srgbClr val="3366FF"/>
                </a:solidFill>
                <a:latin typeface="Lucida Sans Unicode" charset="0"/>
                <a:ea typeface="ＭＳ Ｐゴシック" charset="0"/>
              </a:rPr>
              <a:t>A safe and healthful workplace </a:t>
            </a:r>
            <a:endParaRPr lang="en-US" sz="2200" b="1" dirty="0">
              <a:solidFill>
                <a:srgbClr val="3366FF"/>
              </a:solidFill>
              <a:latin typeface="Lucida Sans Unicode" charset="0"/>
              <a:ea typeface="ＭＳ Ｐゴシック" charset="0"/>
            </a:endParaRPr>
          </a:p>
          <a:p>
            <a:pPr lvl="1"/>
            <a:r>
              <a:rPr lang="en-US" sz="2200" dirty="0">
                <a:solidFill>
                  <a:srgbClr val="3366FF"/>
                </a:solidFill>
                <a:latin typeface="Lucida Sans Unicode" charset="0"/>
                <a:ea typeface="ＭＳ Ｐゴシック" charset="0"/>
              </a:rPr>
              <a:t>Know about hazardous chemicals</a:t>
            </a:r>
            <a:endParaRPr lang="en-US" sz="2200" b="1" dirty="0">
              <a:solidFill>
                <a:srgbClr val="3366FF"/>
              </a:solidFill>
              <a:latin typeface="Lucida Sans Unicode" charset="0"/>
              <a:ea typeface="ＭＳ Ｐゴシック" charset="0"/>
            </a:endParaRPr>
          </a:p>
          <a:p>
            <a:pPr lvl="1"/>
            <a:r>
              <a:rPr lang="en-US" sz="2200" dirty="0">
                <a:solidFill>
                  <a:srgbClr val="3366FF"/>
                </a:solidFill>
                <a:latin typeface="Lucida Sans Unicode" charset="0"/>
                <a:ea typeface="ＭＳ Ｐゴシック" charset="0"/>
              </a:rPr>
              <a:t>Be free from retaliation for exercising safety and health rights</a:t>
            </a:r>
          </a:p>
          <a:p>
            <a:pPr lvl="1"/>
            <a:r>
              <a:rPr lang="en-US" sz="2200" dirty="0" smtClean="0">
                <a:solidFill>
                  <a:srgbClr val="3366FF"/>
                </a:solidFill>
                <a:latin typeface="Lucida Sans Unicode" charset="0"/>
                <a:ea typeface="ＭＳ Ｐゴシック" charset="0"/>
              </a:rPr>
              <a:t>Report </a:t>
            </a:r>
            <a:r>
              <a:rPr lang="en-US" sz="2200" dirty="0">
                <a:solidFill>
                  <a:srgbClr val="3366FF"/>
                </a:solidFill>
                <a:latin typeface="Lucida Sans Unicode" charset="0"/>
                <a:ea typeface="ＭＳ Ｐゴシック" charset="0"/>
              </a:rPr>
              <a:t>injury to employer</a:t>
            </a:r>
          </a:p>
          <a:p>
            <a:pPr lvl="1"/>
            <a:r>
              <a:rPr lang="en-US" sz="2200" dirty="0">
                <a:solidFill>
                  <a:srgbClr val="3366FF"/>
                </a:solidFill>
                <a:latin typeface="Lucida Sans Unicode" charset="0"/>
                <a:ea typeface="ＭＳ Ｐゴシック" charset="0"/>
              </a:rPr>
              <a:t>Complain or request hazard correction from employer </a:t>
            </a:r>
            <a:endParaRPr lang="en-US" sz="2200" b="1" dirty="0">
              <a:solidFill>
                <a:srgbClr val="3366FF"/>
              </a:solidFill>
              <a:latin typeface="Lucida Sans Unicode" charset="0"/>
              <a:ea typeface="ＭＳ Ｐゴシック" charset="0"/>
            </a:endParaRPr>
          </a:p>
          <a:p>
            <a:pPr lvl="1"/>
            <a:r>
              <a:rPr lang="en-US" sz="2200" dirty="0">
                <a:solidFill>
                  <a:srgbClr val="3366FF"/>
                </a:solidFill>
                <a:latin typeface="Lucida Sans Unicode" charset="0"/>
                <a:ea typeface="ＭＳ Ｐゴシック" charset="0"/>
              </a:rPr>
              <a:t>Training</a:t>
            </a:r>
            <a:endParaRPr lang="en-US" sz="2200" b="1" dirty="0">
              <a:solidFill>
                <a:srgbClr val="3366FF"/>
              </a:solidFill>
              <a:latin typeface="Lucida Sans Unicode" charset="0"/>
              <a:ea typeface="ＭＳ Ｐゴシック" charset="0"/>
            </a:endParaRPr>
          </a:p>
          <a:p>
            <a:pPr lvl="1"/>
            <a:r>
              <a:rPr lang="en-US" sz="2200" dirty="0">
                <a:solidFill>
                  <a:srgbClr val="3366FF"/>
                </a:solidFill>
                <a:latin typeface="Lucida Sans Unicode" charset="0"/>
                <a:ea typeface="ＭＳ Ｐゴシック" charset="0"/>
              </a:rPr>
              <a:t>Hazard exposure and </a:t>
            </a:r>
            <a:r>
              <a:rPr lang="en-US" sz="2200" dirty="0" smtClean="0">
                <a:solidFill>
                  <a:srgbClr val="3366FF"/>
                </a:solidFill>
                <a:latin typeface="Lucida Sans Unicode" charset="0"/>
                <a:ea typeface="ＭＳ Ｐゴシック" charset="0"/>
              </a:rPr>
              <a:t>personnel</a:t>
            </a:r>
            <a:r>
              <a:rPr lang="en-US" sz="2200" dirty="0" smtClean="0">
                <a:solidFill>
                  <a:srgbClr val="3366FF"/>
                </a:solidFill>
                <a:latin typeface="Lucida Sans Unicode" charset="0"/>
                <a:ea typeface="ＭＳ Ｐゴシック" charset="0"/>
              </a:rPr>
              <a:t> </a:t>
            </a:r>
            <a:r>
              <a:rPr lang="en-US" sz="2200" dirty="0">
                <a:solidFill>
                  <a:srgbClr val="3366FF"/>
                </a:solidFill>
                <a:latin typeface="Lucida Sans Unicode" charset="0"/>
                <a:ea typeface="ＭＳ Ｐゴシック" charset="0"/>
              </a:rPr>
              <a:t>records</a:t>
            </a:r>
            <a:endParaRPr lang="en-US" sz="2200" b="1" dirty="0">
              <a:solidFill>
                <a:srgbClr val="3366FF"/>
              </a:solidFill>
              <a:latin typeface="Lucida Sans Unicode" charset="0"/>
              <a:ea typeface="ＭＳ Ｐゴシック" charset="0"/>
            </a:endParaRPr>
          </a:p>
          <a:p>
            <a:pPr lvl="1"/>
            <a:r>
              <a:rPr lang="en-US" sz="2200" dirty="0">
                <a:solidFill>
                  <a:srgbClr val="3366FF"/>
                </a:solidFill>
                <a:latin typeface="Lucida Sans Unicode" charset="0"/>
                <a:ea typeface="ＭＳ Ｐゴシック" charset="0"/>
              </a:rPr>
              <a:t>File a complaint with OSHA</a:t>
            </a:r>
            <a:endParaRPr lang="en-US" sz="2200" b="1" dirty="0">
              <a:solidFill>
                <a:srgbClr val="3366FF"/>
              </a:solidFill>
              <a:latin typeface="Lucida Sans Unicode" charset="0"/>
              <a:ea typeface="ＭＳ Ｐゴシック" charset="0"/>
            </a:endParaRPr>
          </a:p>
          <a:p>
            <a:pPr lvl="1"/>
            <a:r>
              <a:rPr lang="en-US" sz="2200" dirty="0">
                <a:solidFill>
                  <a:srgbClr val="3366FF"/>
                </a:solidFill>
                <a:latin typeface="Lucida Sans Unicode" charset="0"/>
                <a:ea typeface="ＭＳ Ｐゴシック" charset="0"/>
              </a:rPr>
              <a:t>Participate in an OSHA </a:t>
            </a:r>
            <a:r>
              <a:rPr lang="en-US" sz="2200" dirty="0" smtClean="0">
                <a:solidFill>
                  <a:srgbClr val="3366FF"/>
                </a:solidFill>
                <a:latin typeface="Lucida Sans Unicode" charset="0"/>
                <a:ea typeface="ＭＳ Ｐゴシック" charset="0"/>
              </a:rPr>
              <a:t>inspection</a:t>
            </a:r>
            <a:endParaRPr lang="en-US" sz="2200" b="1" dirty="0">
              <a:solidFill>
                <a:srgbClr val="3366FF"/>
              </a:solidFill>
              <a:latin typeface="Lucida Sans Unicode" charset="0"/>
              <a:ea typeface="ＭＳ Ｐゴシック" charset="0"/>
            </a:endParaRPr>
          </a:p>
        </p:txBody>
      </p:sp>
      <p:pic>
        <p:nvPicPr>
          <p:cNvPr id="4" name="Picture 3"/>
          <p:cNvPicPr>
            <a:picLocks noChangeAspect="1"/>
          </p:cNvPicPr>
          <p:nvPr/>
        </p:nvPicPr>
        <p:blipFill>
          <a:blip r:embed="rId2"/>
          <a:stretch>
            <a:fillRect/>
          </a:stretch>
        </p:blipFill>
        <p:spPr>
          <a:xfrm>
            <a:off x="6288592" y="5168878"/>
            <a:ext cx="2856452" cy="1690236"/>
          </a:xfrm>
          <a:prstGeom prst="rect">
            <a:avLst/>
          </a:prstGeom>
        </p:spPr>
      </p:pic>
      <p:sp>
        <p:nvSpPr>
          <p:cNvPr id="5" name="Slide Number Placeholder 4"/>
          <p:cNvSpPr>
            <a:spLocks noGrp="1"/>
          </p:cNvSpPr>
          <p:nvPr>
            <p:ph type="sldNum" sz="quarter" idx="12"/>
          </p:nvPr>
        </p:nvSpPr>
        <p:spPr/>
        <p:txBody>
          <a:bodyPr/>
          <a:lstStyle/>
          <a:p>
            <a:fld id="{555B31FD-E8C5-7A41-B926-D1385114B3C2}" type="slidenum">
              <a:rPr lang="en-US" smtClean="0"/>
              <a:t>4</a:t>
            </a:fld>
            <a:endParaRPr lang="en-US"/>
          </a:p>
        </p:txBody>
      </p:sp>
    </p:spTree>
    <p:extLst>
      <p:ext uri="{BB962C8B-B14F-4D97-AF65-F5344CB8AC3E}">
        <p14:creationId xmlns:p14="http://schemas.microsoft.com/office/powerpoint/2010/main" val="244941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HAZARDOUS CHEMICALS</a:t>
            </a:r>
            <a:endParaRPr lang="en-US" sz="4800" dirty="0"/>
          </a:p>
        </p:txBody>
      </p:sp>
      <p:sp>
        <p:nvSpPr>
          <p:cNvPr id="3" name="Content Placeholder 2"/>
          <p:cNvSpPr>
            <a:spLocks noGrp="1"/>
          </p:cNvSpPr>
          <p:nvPr>
            <p:ph idx="1"/>
          </p:nvPr>
        </p:nvSpPr>
        <p:spPr>
          <a:xfrm>
            <a:off x="498475" y="1981200"/>
            <a:ext cx="4492210" cy="4144963"/>
          </a:xfrm>
        </p:spPr>
        <p:txBody>
          <a:bodyPr>
            <a:normAutofit fontScale="85000" lnSpcReduction="20000"/>
          </a:bodyPr>
          <a:lstStyle/>
          <a:p>
            <a:r>
              <a:rPr lang="en-US" dirty="0">
                <a:solidFill>
                  <a:srgbClr val="3366FF"/>
                </a:solidFill>
                <a:latin typeface="Lucida Sans Unicode" charset="0"/>
                <a:ea typeface="ＭＳ Ｐゴシック" charset="0"/>
              </a:rPr>
              <a:t>Employers must have a written, complete hazard communication program that includes information on:</a:t>
            </a:r>
          </a:p>
          <a:p>
            <a:pPr lvl="1">
              <a:spcBef>
                <a:spcPts val="400"/>
              </a:spcBef>
              <a:buSzPct val="68000"/>
              <a:buFont typeface="Wingdings 3" charset="0"/>
              <a:buChar char=""/>
            </a:pPr>
            <a:r>
              <a:rPr lang="en-US" dirty="0">
                <a:solidFill>
                  <a:srgbClr val="3366FF"/>
                </a:solidFill>
                <a:latin typeface="Lucida Sans Unicode" charset="0"/>
                <a:ea typeface="ＭＳ Ｐゴシック" charset="0"/>
              </a:rPr>
              <a:t>Container labeling,</a:t>
            </a:r>
          </a:p>
          <a:p>
            <a:pPr lvl="1">
              <a:spcBef>
                <a:spcPts val="400"/>
              </a:spcBef>
              <a:buSzPct val="68000"/>
              <a:buFont typeface="Wingdings 3" charset="0"/>
              <a:buChar char=""/>
            </a:pPr>
            <a:r>
              <a:rPr lang="en-US" dirty="0">
                <a:solidFill>
                  <a:srgbClr val="3366FF"/>
                </a:solidFill>
                <a:latin typeface="Lucida Sans Unicode" charset="0"/>
                <a:ea typeface="ＭＳ Ｐゴシック" charset="0"/>
              </a:rPr>
              <a:t>Safety Data Sheets (SDSs), and</a:t>
            </a:r>
          </a:p>
          <a:p>
            <a:pPr lvl="1">
              <a:spcBef>
                <a:spcPts val="400"/>
              </a:spcBef>
              <a:buSzPct val="68000"/>
              <a:buFont typeface="Wingdings 3" charset="0"/>
              <a:buChar char=""/>
            </a:pPr>
            <a:r>
              <a:rPr lang="en-US" dirty="0">
                <a:solidFill>
                  <a:srgbClr val="3366FF"/>
                </a:solidFill>
                <a:latin typeface="Lucida Sans Unicode" charset="0"/>
                <a:ea typeface="ＭＳ Ｐゴシック" charset="0"/>
              </a:rPr>
              <a:t>Worker training.</a:t>
            </a:r>
          </a:p>
          <a:p>
            <a:pPr lvl="2">
              <a:spcBef>
                <a:spcPts val="400"/>
              </a:spcBef>
              <a:buSzPct val="68000"/>
              <a:buFont typeface="Wingdings 3" charset="0"/>
              <a:buChar char=""/>
            </a:pPr>
            <a:r>
              <a:rPr lang="en-US" dirty="0">
                <a:solidFill>
                  <a:srgbClr val="3366FF"/>
                </a:solidFill>
                <a:latin typeface="Lucida Sans Unicode" charset="0"/>
                <a:ea typeface="ＭＳ Ｐゴシック" charset="0"/>
              </a:rPr>
              <a:t>The training must include the physical and health hazards of the chemicals and how </a:t>
            </a:r>
            <a:r>
              <a:rPr lang="en-US" dirty="0" smtClean="0">
                <a:solidFill>
                  <a:srgbClr val="3366FF"/>
                </a:solidFill>
                <a:latin typeface="Lucida Sans Unicode" charset="0"/>
                <a:ea typeface="ＭＳ Ｐゴシック" charset="0"/>
              </a:rPr>
              <a:t>workers </a:t>
            </a:r>
            <a:r>
              <a:rPr lang="en-US" dirty="0">
                <a:solidFill>
                  <a:srgbClr val="3366FF"/>
                </a:solidFill>
                <a:latin typeface="Lucida Sans Unicode" charset="0"/>
                <a:ea typeface="ＭＳ Ｐゴシック" charset="0"/>
              </a:rPr>
              <a:t>can </a:t>
            </a:r>
            <a:r>
              <a:rPr lang="en-US" dirty="0" smtClean="0">
                <a:solidFill>
                  <a:srgbClr val="3366FF"/>
                </a:solidFill>
                <a:latin typeface="Lucida Sans Unicode" charset="0"/>
                <a:ea typeface="ＭＳ Ｐゴシック" charset="0"/>
              </a:rPr>
              <a:t>protect themselves</a:t>
            </a:r>
            <a:endParaRPr lang="en-US" dirty="0">
              <a:solidFill>
                <a:srgbClr val="3366FF"/>
              </a:solidFill>
              <a:latin typeface="Lucida Sans Unicode" charset="0"/>
              <a:ea typeface="ＭＳ Ｐゴシック" charset="0"/>
            </a:endParaRPr>
          </a:p>
        </p:txBody>
      </p:sp>
      <p:pic>
        <p:nvPicPr>
          <p:cNvPr id="4" name="Picture 3"/>
          <p:cNvPicPr>
            <a:picLocks noChangeAspect="1"/>
          </p:cNvPicPr>
          <p:nvPr/>
        </p:nvPicPr>
        <p:blipFill>
          <a:blip r:embed="rId2"/>
          <a:stretch>
            <a:fillRect/>
          </a:stretch>
        </p:blipFill>
        <p:spPr>
          <a:xfrm>
            <a:off x="4793921" y="3848600"/>
            <a:ext cx="4242753" cy="2875360"/>
          </a:xfrm>
          <a:prstGeom prst="rect">
            <a:avLst/>
          </a:prstGeom>
        </p:spPr>
      </p:pic>
      <p:sp>
        <p:nvSpPr>
          <p:cNvPr id="5" name="Slide Number Placeholder 4"/>
          <p:cNvSpPr>
            <a:spLocks noGrp="1"/>
          </p:cNvSpPr>
          <p:nvPr>
            <p:ph type="sldNum" sz="quarter" idx="12"/>
          </p:nvPr>
        </p:nvSpPr>
        <p:spPr/>
        <p:txBody>
          <a:bodyPr/>
          <a:lstStyle/>
          <a:p>
            <a:fld id="{555B31FD-E8C5-7A41-B926-D1385114B3C2}" type="slidenum">
              <a:rPr lang="en-US" smtClean="0"/>
              <a:t>5</a:t>
            </a:fld>
            <a:endParaRPr lang="en-US"/>
          </a:p>
        </p:txBody>
      </p:sp>
    </p:spTree>
    <p:extLst>
      <p:ext uri="{BB962C8B-B14F-4D97-AF65-F5344CB8AC3E}">
        <p14:creationId xmlns:p14="http://schemas.microsoft.com/office/powerpoint/2010/main" val="262601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SAFETY DATA SHEETS</a:t>
            </a:r>
            <a:endParaRPr lang="en-US" sz="4800" dirty="0"/>
          </a:p>
        </p:txBody>
      </p:sp>
      <p:sp>
        <p:nvSpPr>
          <p:cNvPr id="3" name="Content Placeholder 2"/>
          <p:cNvSpPr>
            <a:spLocks noGrp="1"/>
          </p:cNvSpPr>
          <p:nvPr>
            <p:ph idx="1"/>
          </p:nvPr>
        </p:nvSpPr>
        <p:spPr/>
        <p:txBody>
          <a:bodyPr>
            <a:normAutofit fontScale="85000" lnSpcReduction="20000"/>
          </a:bodyPr>
          <a:lstStyle/>
          <a:p>
            <a:r>
              <a:rPr lang="en-US" dirty="0">
                <a:solidFill>
                  <a:srgbClr val="3366FF"/>
                </a:solidFill>
              </a:rPr>
              <a:t>P</a:t>
            </a:r>
            <a:r>
              <a:rPr lang="en-US" dirty="0" smtClean="0">
                <a:solidFill>
                  <a:srgbClr val="3366FF"/>
                </a:solidFill>
              </a:rPr>
              <a:t>rovides </a:t>
            </a:r>
            <a:r>
              <a:rPr lang="en-US" dirty="0">
                <a:solidFill>
                  <a:srgbClr val="3366FF"/>
                </a:solidFill>
              </a:rPr>
              <a:t>workers and emergency personnel with procedures for handling or working with that substance in a safe manner, and includes information such </a:t>
            </a:r>
            <a:r>
              <a:rPr lang="en-US" dirty="0" smtClean="0">
                <a:solidFill>
                  <a:srgbClr val="3366FF"/>
                </a:solidFill>
              </a:rPr>
              <a:t>as chemical properties, </a:t>
            </a:r>
            <a:r>
              <a:rPr lang="en-US" dirty="0">
                <a:solidFill>
                  <a:srgbClr val="3366FF"/>
                </a:solidFill>
              </a:rPr>
              <a:t>toxicity, health effects, first aid, reactivity, storage, disposal, protective equipment, and spill-handling procedures. </a:t>
            </a:r>
            <a:endParaRPr lang="en-US" dirty="0">
              <a:solidFill>
                <a:srgbClr val="3366FF"/>
              </a:solidFill>
              <a:latin typeface="Lucida Sans Unicode" charset="0"/>
              <a:ea typeface="ＭＳ Ｐゴシック" charset="0"/>
              <a:cs typeface="ＭＳ Ｐゴシック" charset="0"/>
            </a:endParaRPr>
          </a:p>
          <a:p>
            <a:pPr lvl="0"/>
            <a:r>
              <a:rPr lang="en-US" dirty="0" smtClean="0">
                <a:solidFill>
                  <a:srgbClr val="3366FF"/>
                </a:solidFill>
                <a:ea typeface="ＭＳ Ｐゴシック" charset="0"/>
                <a:cs typeface="ＭＳ Ｐゴシック" charset="0"/>
              </a:rPr>
              <a:t>The </a:t>
            </a:r>
            <a:r>
              <a:rPr lang="en-US" dirty="0">
                <a:solidFill>
                  <a:srgbClr val="3366FF"/>
                </a:solidFill>
                <a:ea typeface="ＭＳ Ｐゴシック" charset="0"/>
                <a:cs typeface="ＭＳ Ｐゴシック" charset="0"/>
              </a:rPr>
              <a:t>Hazard Communication Standard (HCS) requires chemical manufacturers, distributors, or importers to provide Safety Data Sheets (SDSs) (formerly known as Material Safety Data Sheets or MSDSs) to communicate the hazards of hazardous chemical products. As of June 1, 2015, the HCS will require new SDSs to be in a uniform format. </a:t>
            </a:r>
          </a:p>
        </p:txBody>
      </p:sp>
      <p:sp>
        <p:nvSpPr>
          <p:cNvPr id="4" name="Slide Number Placeholder 3"/>
          <p:cNvSpPr>
            <a:spLocks noGrp="1"/>
          </p:cNvSpPr>
          <p:nvPr>
            <p:ph type="sldNum" sz="quarter" idx="12"/>
          </p:nvPr>
        </p:nvSpPr>
        <p:spPr/>
        <p:txBody>
          <a:bodyPr/>
          <a:lstStyle/>
          <a:p>
            <a:fld id="{555B31FD-E8C5-7A41-B926-D1385114B3C2}" type="slidenum">
              <a:rPr lang="en-US" smtClean="0"/>
              <a:t>6</a:t>
            </a:fld>
            <a:endParaRPr lang="en-US"/>
          </a:p>
        </p:txBody>
      </p:sp>
    </p:spTree>
    <p:extLst>
      <p:ext uri="{BB962C8B-B14F-4D97-AF65-F5344CB8AC3E}">
        <p14:creationId xmlns:p14="http://schemas.microsoft.com/office/powerpoint/2010/main" val="422325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REPORTING VIOLATIONS</a:t>
            </a:r>
            <a:endParaRPr lang="en-US" sz="4800" dirty="0"/>
          </a:p>
        </p:txBody>
      </p:sp>
      <p:sp>
        <p:nvSpPr>
          <p:cNvPr id="3" name="Content Placeholder 2"/>
          <p:cNvSpPr>
            <a:spLocks noGrp="1"/>
          </p:cNvSpPr>
          <p:nvPr>
            <p:ph idx="1"/>
          </p:nvPr>
        </p:nvSpPr>
        <p:spPr/>
        <p:txBody>
          <a:bodyPr/>
          <a:lstStyle/>
          <a:p>
            <a:r>
              <a:rPr lang="en-US" dirty="0">
                <a:solidFill>
                  <a:srgbClr val="3366FF"/>
                </a:solidFill>
                <a:latin typeface="Lucida Sans Unicode" charset="0"/>
                <a:ea typeface="ＭＳ Ｐゴシック" charset="0"/>
              </a:rPr>
              <a:t>Workers may bring up safety and health concerns in the workplace to their employers without fear of discharge or discrimination</a:t>
            </a:r>
          </a:p>
          <a:p>
            <a:r>
              <a:rPr lang="en-US" dirty="0">
                <a:solidFill>
                  <a:srgbClr val="3366FF"/>
                </a:solidFill>
                <a:latin typeface="Lucida Sans Unicode" charset="0"/>
                <a:ea typeface="ＭＳ Ｐゴシック" charset="0"/>
              </a:rPr>
              <a:t>OSHA rules protect workers who raise concerns to their employer or OSHA about unsafe or unhealthful conditions in the </a:t>
            </a:r>
            <a:r>
              <a:rPr lang="en-US" dirty="0" smtClean="0">
                <a:solidFill>
                  <a:srgbClr val="3366FF"/>
                </a:solidFill>
                <a:latin typeface="Lucida Sans Unicode" charset="0"/>
                <a:ea typeface="ＭＳ Ｐゴシック" charset="0"/>
              </a:rPr>
              <a:t>workplace (Whistleblower Protection)</a:t>
            </a:r>
            <a:endParaRPr lang="en-US" dirty="0">
              <a:solidFill>
                <a:srgbClr val="3366FF"/>
              </a:solidFill>
              <a:latin typeface="Lucida Sans Unicode" charset="0"/>
              <a:ea typeface="ＭＳ Ｐゴシック" charset="0"/>
            </a:endParaRPr>
          </a:p>
          <a:p>
            <a:endParaRPr lang="en-US" dirty="0"/>
          </a:p>
        </p:txBody>
      </p:sp>
      <p:sp>
        <p:nvSpPr>
          <p:cNvPr id="5" name="Slide Number Placeholder 4"/>
          <p:cNvSpPr>
            <a:spLocks noGrp="1"/>
          </p:cNvSpPr>
          <p:nvPr>
            <p:ph type="sldNum" sz="quarter" idx="12"/>
          </p:nvPr>
        </p:nvSpPr>
        <p:spPr/>
        <p:txBody>
          <a:bodyPr/>
          <a:lstStyle/>
          <a:p>
            <a:fld id="{555B31FD-E8C5-7A41-B926-D1385114B3C2}" type="slidenum">
              <a:rPr lang="en-US" smtClean="0"/>
              <a:t>7</a:t>
            </a:fld>
            <a:endParaRPr lang="en-US"/>
          </a:p>
        </p:txBody>
      </p:sp>
    </p:spTree>
    <p:extLst>
      <p:ext uri="{BB962C8B-B14F-4D97-AF65-F5344CB8AC3E}">
        <p14:creationId xmlns:p14="http://schemas.microsoft.com/office/powerpoint/2010/main" val="96348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rgbClr val="3366FF"/>
                </a:solidFill>
              </a:rPr>
              <a:t>The </a:t>
            </a:r>
            <a:r>
              <a:rPr lang="en-US" dirty="0">
                <a:solidFill>
                  <a:srgbClr val="3366FF"/>
                </a:solidFill>
              </a:rPr>
              <a:t>Occupational Safety and Health Administration is an agency of the United States Department of Labor. Congress established the agency under the Occupational Safety and Health Act, which President Richard M. Nixon signed into law on December 29, 1970.</a:t>
            </a:r>
          </a:p>
          <a:p>
            <a:endParaRPr lang="en-US" dirty="0"/>
          </a:p>
        </p:txBody>
      </p:sp>
    </p:spTree>
    <p:extLst>
      <p:ext uri="{BB962C8B-B14F-4D97-AF65-F5344CB8AC3E}">
        <p14:creationId xmlns:p14="http://schemas.microsoft.com/office/powerpoint/2010/main" val="195039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OSHA</a:t>
            </a:r>
            <a:endParaRPr lang="en-US" dirty="0"/>
          </a:p>
        </p:txBody>
      </p:sp>
      <p:sp>
        <p:nvSpPr>
          <p:cNvPr id="3" name="Content Placeholder 2"/>
          <p:cNvSpPr>
            <a:spLocks noGrp="1"/>
          </p:cNvSpPr>
          <p:nvPr>
            <p:ph idx="1"/>
          </p:nvPr>
        </p:nvSpPr>
        <p:spPr>
          <a:xfrm>
            <a:off x="792162" y="1935349"/>
            <a:ext cx="7570787" cy="4289611"/>
          </a:xfrm>
        </p:spPr>
        <p:txBody>
          <a:bodyPr/>
          <a:lstStyle/>
          <a:p>
            <a:pPr lvl="0"/>
            <a:r>
              <a:rPr lang="en-US" dirty="0">
                <a:solidFill>
                  <a:srgbClr val="3366FF"/>
                </a:solidFill>
              </a:rPr>
              <a:t>Because until 1970, no uniform or comprehensive provisions existed to protect against workplace safety and health hazards.</a:t>
            </a:r>
          </a:p>
          <a:p>
            <a:pPr lvl="0"/>
            <a:r>
              <a:rPr lang="en-US" dirty="0">
                <a:solidFill>
                  <a:srgbClr val="3366FF"/>
                </a:solidFill>
              </a:rPr>
              <a:t>On average, 15 workers die every day from work injuries. That’s approx., 5,600 workers annually.</a:t>
            </a:r>
          </a:p>
          <a:p>
            <a:pPr lvl="0"/>
            <a:r>
              <a:rPr lang="en-US" dirty="0">
                <a:solidFill>
                  <a:srgbClr val="3366FF"/>
                </a:solidFill>
              </a:rPr>
              <a:t>Approximately 4 million non-fatal job injuries and illnesses reported</a:t>
            </a:r>
            <a:r>
              <a:rPr lang="en-US" dirty="0" smtClean="0">
                <a:solidFill>
                  <a:srgbClr val="3366FF"/>
                </a:solidFill>
              </a:rPr>
              <a:t>.</a:t>
            </a:r>
            <a:endParaRPr lang="en-US" dirty="0">
              <a:solidFill>
                <a:srgbClr val="3366FF"/>
              </a:solidFill>
            </a:endParaRPr>
          </a:p>
        </p:txBody>
      </p:sp>
    </p:spTree>
    <p:extLst>
      <p:ext uri="{BB962C8B-B14F-4D97-AF65-F5344CB8AC3E}">
        <p14:creationId xmlns:p14="http://schemas.microsoft.com/office/powerpoint/2010/main" val="12742166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69</TotalTime>
  <Words>2179</Words>
  <Application>Microsoft Macintosh PowerPoint</Application>
  <PresentationFormat>On-screen Show (4:3)</PresentationFormat>
  <Paragraphs>176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Infusion</vt:lpstr>
      <vt:lpstr>New Employee Orientation</vt:lpstr>
      <vt:lpstr>OSHA</vt:lpstr>
      <vt:lpstr>What Is OSHA?</vt:lpstr>
      <vt:lpstr>Your Rights Under OSHA</vt:lpstr>
      <vt:lpstr>HAZARDOUS CHEMICALS</vt:lpstr>
      <vt:lpstr>SAFETY DATA SHEETS</vt:lpstr>
      <vt:lpstr>REPORTING VIOLATIONS</vt:lpstr>
      <vt:lpstr>OSHA</vt:lpstr>
      <vt:lpstr>Why OSHA</vt:lpstr>
      <vt:lpstr>OSHA’s Mission</vt:lpstr>
      <vt:lpstr>OSHA Methods</vt:lpstr>
      <vt:lpstr>OSHA Regulations</vt:lpstr>
      <vt:lpstr>PowerPoint Presentation</vt:lpstr>
      <vt:lpstr>General Duty Clause</vt:lpstr>
      <vt:lpstr>OSHA Strategies</vt:lpstr>
      <vt:lpstr>OSHA Inspections</vt:lpstr>
      <vt:lpstr>Reasons for Inspections</vt:lpstr>
      <vt:lpstr>Stages of Inspection</vt:lpstr>
      <vt:lpstr>On Site Inspection</vt:lpstr>
      <vt:lpstr>Records Review</vt:lpstr>
      <vt:lpstr>Citations</vt:lpstr>
      <vt:lpstr>Penalties</vt:lpstr>
      <vt:lpstr>Penalties</vt:lpstr>
      <vt:lpstr>Penalties</vt:lpstr>
      <vt:lpstr>Recordkeeping</vt:lpstr>
      <vt:lpstr>Employer Requirements</vt:lpstr>
      <vt:lpstr>Multiple Worksites</vt:lpstr>
      <vt:lpstr>Form 300A</vt:lpstr>
      <vt:lpstr>To Summarize</vt:lpstr>
    </vt:vector>
  </TitlesOfParts>
  <Company>Another Way Holdings,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Employee Orientation</dc:title>
  <dc:creator>David Memmoli</dc:creator>
  <cp:lastModifiedBy>David Memmoli</cp:lastModifiedBy>
  <cp:revision>6</cp:revision>
  <dcterms:created xsi:type="dcterms:W3CDTF">2020-08-17T22:51:05Z</dcterms:created>
  <dcterms:modified xsi:type="dcterms:W3CDTF">2020-08-18T00:00:08Z</dcterms:modified>
</cp:coreProperties>
</file>