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60" r:id="rId4"/>
    <p:sldId id="261" r:id="rId5"/>
    <p:sldId id="262" r:id="rId6"/>
    <p:sldId id="263" r:id="rId7"/>
    <p:sldId id="264" r:id="rId8"/>
    <p:sldId id="265" r:id="rId9"/>
    <p:sldId id="268" r:id="rId10"/>
    <p:sldId id="266" r:id="rId11"/>
    <p:sldId id="267"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545" autoAdjust="0"/>
  </p:normalViewPr>
  <p:slideViewPr>
    <p:cSldViewPr snapToGrid="0" snapToObjects="1">
      <p:cViewPr varScale="1">
        <p:scale>
          <a:sx n="101" d="100"/>
          <a:sy n="101" d="100"/>
        </p:scale>
        <p:origin x="-112" y="-4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8/16/20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8/16/20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latin typeface="Arial Black"/>
                <a:cs typeface="Arial Black"/>
              </a:rPr>
              <a:t>New Employee Orientation</a:t>
            </a:r>
            <a:endParaRPr lang="en-US" sz="4800" dirty="0">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t>[</a:t>
            </a:r>
            <a:r>
              <a:rPr lang="en-US" i="1" dirty="0" smtClean="0"/>
              <a:t>Your Company Name</a:t>
            </a:r>
            <a:r>
              <a:rPr lang="en-US" dirty="0" smtClean="0"/>
              <a:t>]</a:t>
            </a:r>
          </a:p>
          <a:p>
            <a:r>
              <a:rPr lang="en-US" dirty="0" smtClean="0"/>
              <a:t>[</a:t>
            </a:r>
            <a:r>
              <a:rPr lang="en-US" i="1" dirty="0" smtClean="0"/>
              <a:t>Year</a:t>
            </a:r>
            <a:r>
              <a:rPr lang="en-US" dirty="0" smtClean="0"/>
              <a:t>]</a:t>
            </a:r>
            <a:endParaRPr lang="en-US" dirty="0"/>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143813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Customer Service:</a:t>
            </a:r>
            <a:br>
              <a:rPr lang="en-US" dirty="0" smtClean="0">
                <a:latin typeface="+mj-lt"/>
              </a:rPr>
            </a:br>
            <a:r>
              <a:rPr lang="en-US" dirty="0" smtClean="0">
                <a:latin typeface="+mj-lt"/>
              </a:rPr>
              <a:t>A Deeper Meaning</a:t>
            </a:r>
            <a:endParaRPr lang="en-US" dirty="0">
              <a:latin typeface="+mj-lt"/>
            </a:endParaRPr>
          </a:p>
        </p:txBody>
      </p:sp>
      <p:sp>
        <p:nvSpPr>
          <p:cNvPr id="3" name="Content Placeholder 2"/>
          <p:cNvSpPr>
            <a:spLocks noGrp="1"/>
          </p:cNvSpPr>
          <p:nvPr>
            <p:ph idx="1"/>
          </p:nvPr>
        </p:nvSpPr>
        <p:spPr>
          <a:xfrm>
            <a:off x="792162" y="1761565"/>
            <a:ext cx="7570787" cy="4764774"/>
          </a:xfrm>
        </p:spPr>
        <p:txBody>
          <a:bodyPr>
            <a:normAutofit fontScale="92500"/>
          </a:bodyPr>
          <a:lstStyle/>
          <a:p>
            <a:r>
              <a:rPr lang="en-US" dirty="0" smtClean="0"/>
              <a:t>Customer </a:t>
            </a:r>
            <a:r>
              <a:rPr lang="en-US" dirty="0"/>
              <a:t>service is more than selling a product or service, it is providing information, clarifying terms of purchase, providing technical assistance, following up after the purchase, addressing complaints, and much more</a:t>
            </a:r>
            <a:r>
              <a:rPr lang="en-US" dirty="0" smtClean="0"/>
              <a:t>.</a:t>
            </a:r>
          </a:p>
          <a:p>
            <a:r>
              <a:rPr lang="en-US" dirty="0"/>
              <a:t>Customer service is more than getting sales to produce revenue.  It builds the company’s reputation.  It creates a positive association with the product or service, and outstanding customer service can lead to customers telling others of their experience</a:t>
            </a:r>
            <a:r>
              <a:rPr lang="en-US" dirty="0" smtClean="0"/>
              <a:t>.</a:t>
            </a:r>
            <a:endParaRPr lang="en-US" dirty="0"/>
          </a:p>
          <a:p>
            <a:endParaRPr lang="en-US" dirty="0"/>
          </a:p>
        </p:txBody>
      </p:sp>
    </p:spTree>
    <p:extLst>
      <p:ext uri="{BB962C8B-B14F-4D97-AF65-F5344CB8AC3E}">
        <p14:creationId xmlns:p14="http://schemas.microsoft.com/office/powerpoint/2010/main" val="3750575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Good Customer Service</a:t>
            </a:r>
            <a:endParaRPr lang="en-US" dirty="0">
              <a:latin typeface="+mj-lt"/>
            </a:endParaRPr>
          </a:p>
        </p:txBody>
      </p:sp>
      <p:sp>
        <p:nvSpPr>
          <p:cNvPr id="3" name="Content Placeholder 2"/>
          <p:cNvSpPr>
            <a:spLocks noGrp="1"/>
          </p:cNvSpPr>
          <p:nvPr>
            <p:ph idx="1"/>
          </p:nvPr>
        </p:nvSpPr>
        <p:spPr>
          <a:xfrm>
            <a:off x="792162" y="1711265"/>
            <a:ext cx="7570787" cy="4940821"/>
          </a:xfrm>
        </p:spPr>
        <p:txBody>
          <a:bodyPr>
            <a:normAutofit fontScale="85000" lnSpcReduction="20000"/>
          </a:bodyPr>
          <a:lstStyle/>
          <a:p>
            <a:r>
              <a:rPr lang="en-US" dirty="0" smtClean="0"/>
              <a:t>Listen </a:t>
            </a:r>
            <a:r>
              <a:rPr lang="en-US" dirty="0"/>
              <a:t>to and </a:t>
            </a:r>
            <a:r>
              <a:rPr lang="en-US" dirty="0" smtClean="0"/>
              <a:t>respond </a:t>
            </a:r>
            <a:r>
              <a:rPr lang="en-US" dirty="0"/>
              <a:t>to customer needs within guidelines.</a:t>
            </a:r>
          </a:p>
          <a:p>
            <a:r>
              <a:rPr lang="en-US" dirty="0" smtClean="0"/>
              <a:t>Clarify </a:t>
            </a:r>
            <a:r>
              <a:rPr lang="en-US" dirty="0"/>
              <a:t>customers’ needs or </a:t>
            </a:r>
            <a:r>
              <a:rPr lang="en-US" dirty="0" smtClean="0"/>
              <a:t>expectations </a:t>
            </a:r>
            <a:r>
              <a:rPr lang="en-US" dirty="0"/>
              <a:t>when doubt exists. </a:t>
            </a:r>
          </a:p>
          <a:p>
            <a:r>
              <a:rPr lang="en-US" dirty="0" smtClean="0"/>
              <a:t>Obtain </a:t>
            </a:r>
            <a:r>
              <a:rPr lang="en-US" dirty="0"/>
              <a:t>an understanding of the specific customer’s needs and requirements.</a:t>
            </a:r>
          </a:p>
          <a:p>
            <a:r>
              <a:rPr lang="en-US" dirty="0" smtClean="0"/>
              <a:t>Comply </a:t>
            </a:r>
            <a:r>
              <a:rPr lang="en-US" dirty="0"/>
              <a:t>with agreements entered into with customers or gives early notice of any deviations.</a:t>
            </a:r>
          </a:p>
          <a:p>
            <a:r>
              <a:rPr lang="en-US" dirty="0" smtClean="0"/>
              <a:t>Provides </a:t>
            </a:r>
            <a:r>
              <a:rPr lang="en-US" dirty="0"/>
              <a:t>a timely response to customer’s complaints, feedback and comments.</a:t>
            </a:r>
          </a:p>
          <a:p>
            <a:r>
              <a:rPr lang="en-US" dirty="0" smtClean="0"/>
              <a:t>Actively </a:t>
            </a:r>
            <a:r>
              <a:rPr lang="en-US" dirty="0"/>
              <a:t>inform customers of intentions</a:t>
            </a:r>
            <a:r>
              <a:rPr lang="en-US" dirty="0" smtClean="0"/>
              <a:t>.</a:t>
            </a:r>
            <a:endParaRPr lang="en-US" dirty="0"/>
          </a:p>
        </p:txBody>
      </p:sp>
    </p:spTree>
    <p:extLst>
      <p:ext uri="{BB962C8B-B14F-4D97-AF65-F5344CB8AC3E}">
        <p14:creationId xmlns:p14="http://schemas.microsoft.com/office/powerpoint/2010/main" val="3349098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Basic Customer Service</a:t>
            </a:r>
            <a:endParaRPr lang="en-US" dirty="0">
              <a:latin typeface="+mj-lt"/>
            </a:endParaRPr>
          </a:p>
        </p:txBody>
      </p:sp>
      <p:sp>
        <p:nvSpPr>
          <p:cNvPr id="3" name="Content Placeholder 2"/>
          <p:cNvSpPr>
            <a:spLocks noGrp="1"/>
          </p:cNvSpPr>
          <p:nvPr>
            <p:ph idx="1"/>
          </p:nvPr>
        </p:nvSpPr>
        <p:spPr>
          <a:xfrm>
            <a:off x="578376" y="1761565"/>
            <a:ext cx="8147559" cy="4739624"/>
          </a:xfrm>
        </p:spPr>
        <p:txBody>
          <a:bodyPr>
            <a:noAutofit/>
          </a:bodyPr>
          <a:lstStyle/>
          <a:p>
            <a:pPr lvl="0">
              <a:spcBef>
                <a:spcPts val="1800"/>
              </a:spcBef>
            </a:pPr>
            <a:r>
              <a:rPr lang="en-US" sz="2400" dirty="0"/>
              <a:t>Shows positive attitudes that indicate customers are important. </a:t>
            </a:r>
          </a:p>
          <a:p>
            <a:pPr lvl="0">
              <a:spcBef>
                <a:spcPts val="1800"/>
              </a:spcBef>
            </a:pPr>
            <a:r>
              <a:rPr lang="en-US" sz="2400" dirty="0"/>
              <a:t>Knows what customers’ “rights” are and what expectations they are entitled to hold in terms of customer services.</a:t>
            </a:r>
          </a:p>
          <a:p>
            <a:pPr lvl="0">
              <a:spcBef>
                <a:spcPts val="1800"/>
              </a:spcBef>
            </a:pPr>
            <a:r>
              <a:rPr lang="en-US" sz="2400" dirty="0"/>
              <a:t>Knows what services must be provided to their customers. </a:t>
            </a:r>
          </a:p>
          <a:p>
            <a:pPr lvl="0">
              <a:spcBef>
                <a:spcPts val="1800"/>
              </a:spcBef>
            </a:pPr>
            <a:r>
              <a:rPr lang="en-US" sz="2400" dirty="0"/>
              <a:t>Directs customers to the appropriate persons or sources to have their problems resolved.</a:t>
            </a:r>
          </a:p>
          <a:p>
            <a:pPr lvl="0">
              <a:spcBef>
                <a:spcPts val="1800"/>
              </a:spcBef>
            </a:pPr>
            <a:r>
              <a:rPr lang="en-US" sz="2400" dirty="0"/>
              <a:t>Knows the profiles of customers and responds to their requests in an informed, knowledgeable and polite </a:t>
            </a:r>
            <a:r>
              <a:rPr lang="en-US" sz="2400" dirty="0" smtClean="0"/>
              <a:t>manner</a:t>
            </a:r>
            <a:endParaRPr lang="en-US" sz="2400" dirty="0"/>
          </a:p>
        </p:txBody>
      </p:sp>
    </p:spTree>
    <p:extLst>
      <p:ext uri="{BB962C8B-B14F-4D97-AF65-F5344CB8AC3E}">
        <p14:creationId xmlns:p14="http://schemas.microsoft.com/office/powerpoint/2010/main" val="4041165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Advanced Customer Service</a:t>
            </a:r>
            <a:endParaRPr lang="en-US" dirty="0">
              <a:latin typeface="+mj-lt"/>
            </a:endParaRPr>
          </a:p>
        </p:txBody>
      </p:sp>
      <p:sp>
        <p:nvSpPr>
          <p:cNvPr id="3" name="Content Placeholder 2"/>
          <p:cNvSpPr>
            <a:spLocks noGrp="1"/>
          </p:cNvSpPr>
          <p:nvPr>
            <p:ph idx="1"/>
          </p:nvPr>
        </p:nvSpPr>
        <p:spPr>
          <a:xfrm>
            <a:off x="792162" y="1761565"/>
            <a:ext cx="7570787" cy="4865372"/>
          </a:xfrm>
        </p:spPr>
        <p:txBody>
          <a:bodyPr>
            <a:normAutofit fontScale="85000" lnSpcReduction="20000"/>
          </a:bodyPr>
          <a:lstStyle/>
          <a:p>
            <a:pPr lvl="0">
              <a:spcBef>
                <a:spcPts val="1800"/>
              </a:spcBef>
            </a:pPr>
            <a:r>
              <a:rPr lang="en-US" dirty="0"/>
              <a:t>Voluntarily responds to customers’ requirements promptly and effectively. </a:t>
            </a:r>
          </a:p>
          <a:p>
            <a:pPr lvl="0">
              <a:spcBef>
                <a:spcPts val="1800"/>
              </a:spcBef>
            </a:pPr>
            <a:r>
              <a:rPr lang="en-US" dirty="0"/>
              <a:t>Has a detailed knowledge of the services required by the specific customer and the service standards that are required to be met to satisfy that customer’s expectations.</a:t>
            </a:r>
          </a:p>
          <a:p>
            <a:pPr lvl="0">
              <a:spcBef>
                <a:spcPts val="1800"/>
              </a:spcBef>
            </a:pPr>
            <a:r>
              <a:rPr lang="en-US" dirty="0"/>
              <a:t>Communicates with customers to determine whether any problems exist.</a:t>
            </a:r>
          </a:p>
          <a:p>
            <a:pPr lvl="0">
              <a:spcBef>
                <a:spcPts val="1800"/>
              </a:spcBef>
            </a:pPr>
            <a:r>
              <a:rPr lang="en-US" dirty="0"/>
              <a:t>Works in partnership with customers, solves their problems and encourages their participation and acknowledges their views.</a:t>
            </a:r>
          </a:p>
          <a:p>
            <a:pPr lvl="0">
              <a:spcBef>
                <a:spcPts val="1800"/>
              </a:spcBef>
            </a:pPr>
            <a:r>
              <a:rPr lang="en-US" dirty="0"/>
              <a:t>Develops and sustains productive working relationships with internal and external customers. </a:t>
            </a:r>
          </a:p>
        </p:txBody>
      </p:sp>
    </p:spTree>
    <p:extLst>
      <p:ext uri="{BB962C8B-B14F-4D97-AF65-F5344CB8AC3E}">
        <p14:creationId xmlns:p14="http://schemas.microsoft.com/office/powerpoint/2010/main" val="3767402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Way To Master Customer Service</a:t>
            </a:r>
            <a:endParaRPr lang="en-US" dirty="0">
              <a:latin typeface="+mj-lt"/>
            </a:endParaRPr>
          </a:p>
        </p:txBody>
      </p:sp>
      <p:sp>
        <p:nvSpPr>
          <p:cNvPr id="3" name="Content Placeholder 2"/>
          <p:cNvSpPr>
            <a:spLocks noGrp="1"/>
          </p:cNvSpPr>
          <p:nvPr>
            <p:ph idx="1"/>
          </p:nvPr>
        </p:nvSpPr>
        <p:spPr>
          <a:xfrm>
            <a:off x="792162" y="1761565"/>
            <a:ext cx="7570787" cy="4789923"/>
          </a:xfrm>
        </p:spPr>
        <p:txBody>
          <a:bodyPr>
            <a:normAutofit fontScale="77500" lnSpcReduction="20000"/>
          </a:bodyPr>
          <a:lstStyle/>
          <a:p>
            <a:pPr lvl="0">
              <a:spcBef>
                <a:spcPts val="1200"/>
              </a:spcBef>
            </a:pPr>
            <a:r>
              <a:rPr lang="en-US" dirty="0"/>
              <a:t>Proactively engages with customers.</a:t>
            </a:r>
          </a:p>
          <a:p>
            <a:pPr lvl="0">
              <a:spcBef>
                <a:spcPts val="1200"/>
              </a:spcBef>
            </a:pPr>
            <a:r>
              <a:rPr lang="en-US" dirty="0"/>
              <a:t>Is frequently in contact with customers and knows how they evaluate the quality of services that they receive.</a:t>
            </a:r>
          </a:p>
          <a:p>
            <a:pPr lvl="0">
              <a:spcBef>
                <a:spcPts val="1200"/>
              </a:spcBef>
            </a:pPr>
            <a:r>
              <a:rPr lang="en-US" dirty="0"/>
              <a:t>Deals promptly with customer’s problems to their satisfaction.</a:t>
            </a:r>
          </a:p>
          <a:p>
            <a:pPr lvl="0">
              <a:spcBef>
                <a:spcPts val="1200"/>
              </a:spcBef>
            </a:pPr>
            <a:r>
              <a:rPr lang="en-US" dirty="0"/>
              <a:t>Identifies how services can be changed or improved that will better satisfy the customer’s expectations.</a:t>
            </a:r>
          </a:p>
          <a:p>
            <a:pPr lvl="0">
              <a:spcBef>
                <a:spcPts val="1200"/>
              </a:spcBef>
            </a:pPr>
            <a:r>
              <a:rPr lang="en-US" dirty="0"/>
              <a:t>Addresses conflicts or difficulties with customers before problems escalate.</a:t>
            </a:r>
          </a:p>
          <a:p>
            <a:pPr lvl="0">
              <a:spcBef>
                <a:spcPts val="1200"/>
              </a:spcBef>
            </a:pPr>
            <a:r>
              <a:rPr lang="en-US" dirty="0"/>
              <a:t>Goes out of their way to help customers, the public and others with their difficulties or in carrying out their daily duties.</a:t>
            </a:r>
          </a:p>
          <a:p>
            <a:pPr lvl="0">
              <a:spcBef>
                <a:spcPts val="1200"/>
              </a:spcBef>
            </a:pPr>
            <a:r>
              <a:rPr lang="en-US" dirty="0"/>
              <a:t>Follows up with customers after </a:t>
            </a:r>
            <a:r>
              <a:rPr lang="en-US" dirty="0" smtClean="0"/>
              <a:t>purchase</a:t>
            </a:r>
            <a:endParaRPr lang="en-US" dirty="0"/>
          </a:p>
        </p:txBody>
      </p:sp>
    </p:spTree>
    <p:extLst>
      <p:ext uri="{BB962C8B-B14F-4D97-AF65-F5344CB8AC3E}">
        <p14:creationId xmlns:p14="http://schemas.microsoft.com/office/powerpoint/2010/main" val="476680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Never Evers</a:t>
            </a:r>
            <a:endParaRPr lang="en-US" sz="7200" dirty="0">
              <a:latin typeface="+mj-lt"/>
            </a:endParaRPr>
          </a:p>
        </p:txBody>
      </p:sp>
      <p:sp>
        <p:nvSpPr>
          <p:cNvPr id="3" name="Content Placeholder 2"/>
          <p:cNvSpPr>
            <a:spLocks noGrp="1"/>
          </p:cNvSpPr>
          <p:nvPr>
            <p:ph idx="1"/>
          </p:nvPr>
        </p:nvSpPr>
        <p:spPr>
          <a:xfrm>
            <a:off x="792162" y="1761565"/>
            <a:ext cx="7570787" cy="4727049"/>
          </a:xfrm>
        </p:spPr>
        <p:txBody>
          <a:bodyPr>
            <a:normAutofit fontScale="77500" lnSpcReduction="20000"/>
          </a:bodyPr>
          <a:lstStyle/>
          <a:p>
            <a:pPr lvl="0">
              <a:spcBef>
                <a:spcPts val="1200"/>
              </a:spcBef>
            </a:pPr>
            <a:r>
              <a:rPr lang="en-US" dirty="0"/>
              <a:t>No Touching – never any need to touch a customer.</a:t>
            </a:r>
          </a:p>
          <a:p>
            <a:pPr lvl="0">
              <a:spcBef>
                <a:spcPts val="1200"/>
              </a:spcBef>
            </a:pPr>
            <a:r>
              <a:rPr lang="en-US" dirty="0"/>
              <a:t>Never roll your eyes</a:t>
            </a:r>
          </a:p>
          <a:p>
            <a:pPr lvl="0">
              <a:spcBef>
                <a:spcPts val="1200"/>
              </a:spcBef>
            </a:pPr>
            <a:r>
              <a:rPr lang="en-US" dirty="0"/>
              <a:t>Never fold your arms</a:t>
            </a:r>
          </a:p>
          <a:p>
            <a:pPr lvl="0">
              <a:spcBef>
                <a:spcPts val="1200"/>
              </a:spcBef>
            </a:pPr>
            <a:r>
              <a:rPr lang="en-US" dirty="0"/>
              <a:t>Never perform another activity when the customer is addressing a questions or concern</a:t>
            </a:r>
          </a:p>
          <a:p>
            <a:pPr lvl="0">
              <a:spcBef>
                <a:spcPts val="1200"/>
              </a:spcBef>
            </a:pPr>
            <a:r>
              <a:rPr lang="en-US" dirty="0"/>
              <a:t>Never angle away form the customer</a:t>
            </a:r>
          </a:p>
          <a:p>
            <a:pPr lvl="0">
              <a:spcBef>
                <a:spcPts val="1200"/>
              </a:spcBef>
            </a:pPr>
            <a:r>
              <a:rPr lang="en-US" dirty="0"/>
              <a:t>Never walk away from a customer while they are speaking or while you are speaking</a:t>
            </a:r>
          </a:p>
          <a:p>
            <a:pPr lvl="0">
              <a:spcBef>
                <a:spcPts val="1200"/>
              </a:spcBef>
            </a:pPr>
            <a:r>
              <a:rPr lang="en-US" dirty="0"/>
              <a:t>Always walk with the customer, never far ahead or tell them you’ll “meet them there”.</a:t>
            </a:r>
          </a:p>
          <a:p>
            <a:pPr lvl="0">
              <a:spcBef>
                <a:spcPts val="1200"/>
              </a:spcBef>
            </a:pPr>
            <a:r>
              <a:rPr lang="en-US" dirty="0"/>
              <a:t>Don’t cut of the customer while they are speaking</a:t>
            </a:r>
          </a:p>
          <a:p>
            <a:pPr lvl="0">
              <a:spcBef>
                <a:spcPts val="1200"/>
              </a:spcBef>
            </a:pPr>
            <a:r>
              <a:rPr lang="en-US" dirty="0"/>
              <a:t>Never swear in front of or to the </a:t>
            </a:r>
            <a:r>
              <a:rPr lang="en-US" dirty="0" smtClean="0"/>
              <a:t>customer</a:t>
            </a:r>
            <a:endParaRPr lang="en-US" dirty="0"/>
          </a:p>
        </p:txBody>
      </p:sp>
    </p:spTree>
    <p:extLst>
      <p:ext uri="{BB962C8B-B14F-4D97-AF65-F5344CB8AC3E}">
        <p14:creationId xmlns:p14="http://schemas.microsoft.com/office/powerpoint/2010/main" val="309598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The Golden Rule</a:t>
            </a:r>
            <a:endParaRPr lang="en-US" dirty="0">
              <a:latin typeface="+mj-lt"/>
            </a:endParaRPr>
          </a:p>
        </p:txBody>
      </p:sp>
      <p:sp>
        <p:nvSpPr>
          <p:cNvPr id="3" name="Content Placeholder 2"/>
          <p:cNvSpPr>
            <a:spLocks noGrp="1"/>
          </p:cNvSpPr>
          <p:nvPr>
            <p:ph idx="1"/>
          </p:nvPr>
        </p:nvSpPr>
        <p:spPr>
          <a:xfrm>
            <a:off x="792162" y="2138815"/>
            <a:ext cx="7570787" cy="4289611"/>
          </a:xfrm>
        </p:spPr>
        <p:txBody>
          <a:bodyPr/>
          <a:lstStyle/>
          <a:p>
            <a:pPr marL="0" indent="0" algn="ctr">
              <a:buNone/>
            </a:pPr>
            <a:endParaRPr lang="en-US" dirty="0"/>
          </a:p>
          <a:p>
            <a:pPr marL="0" indent="0" algn="ctr">
              <a:buNone/>
            </a:pPr>
            <a:r>
              <a:rPr lang="en-US" sz="4800" dirty="0" smtClean="0"/>
              <a:t>How would you </a:t>
            </a:r>
          </a:p>
          <a:p>
            <a:pPr marL="0" indent="0" algn="ctr">
              <a:buNone/>
            </a:pPr>
            <a:r>
              <a:rPr lang="en-US" sz="4800" dirty="0" smtClean="0"/>
              <a:t>want to be treated?</a:t>
            </a:r>
            <a:endParaRPr lang="en-US" sz="4800" dirty="0"/>
          </a:p>
        </p:txBody>
      </p:sp>
    </p:spTree>
    <p:extLst>
      <p:ext uri="{BB962C8B-B14F-4D97-AF65-F5344CB8AC3E}">
        <p14:creationId xmlns:p14="http://schemas.microsoft.com/office/powerpoint/2010/main" val="2686313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Who To Contact </a:t>
            </a:r>
            <a:endParaRPr lang="en-US" dirty="0">
              <a:latin typeface="+mj-lt"/>
            </a:endParaRPr>
          </a:p>
        </p:txBody>
      </p:sp>
      <p:sp>
        <p:nvSpPr>
          <p:cNvPr id="3" name="Content Placeholder 2"/>
          <p:cNvSpPr>
            <a:spLocks noGrp="1"/>
          </p:cNvSpPr>
          <p:nvPr>
            <p:ph idx="1"/>
          </p:nvPr>
        </p:nvSpPr>
        <p:spPr>
          <a:xfrm>
            <a:off x="792162" y="1987915"/>
            <a:ext cx="7570787" cy="4286930"/>
          </a:xfrm>
        </p:spPr>
        <p:txBody>
          <a:bodyPr/>
          <a:lstStyle/>
          <a:p>
            <a:r>
              <a:rPr lang="en-US" dirty="0"/>
              <a:t>For questions on how to handle customer service situations and to clarify customer service techniques, contact </a:t>
            </a:r>
            <a:r>
              <a:rPr lang="en-US" dirty="0" smtClean="0"/>
              <a:t>____________</a:t>
            </a:r>
          </a:p>
          <a:p>
            <a:r>
              <a:rPr lang="en-US" dirty="0" smtClean="0"/>
              <a:t>Email </a:t>
            </a:r>
            <a:r>
              <a:rPr lang="en-US" dirty="0"/>
              <a:t>_____________________</a:t>
            </a:r>
          </a:p>
          <a:p>
            <a:r>
              <a:rPr lang="en-US" dirty="0"/>
              <a:t>Phone ____________________</a:t>
            </a:r>
          </a:p>
          <a:p>
            <a:r>
              <a:rPr lang="en-US" dirty="0"/>
              <a:t>Office Location </a:t>
            </a:r>
            <a:r>
              <a:rPr lang="en-US" dirty="0" smtClean="0"/>
              <a:t>_____________</a:t>
            </a:r>
            <a:endParaRPr lang="en-US" dirty="0"/>
          </a:p>
        </p:txBody>
      </p:sp>
    </p:spTree>
    <p:extLst>
      <p:ext uri="{BB962C8B-B14F-4D97-AF65-F5344CB8AC3E}">
        <p14:creationId xmlns:p14="http://schemas.microsoft.com/office/powerpoint/2010/main" val="9231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normAutofit/>
          </a:bodyPr>
          <a:lstStyle/>
          <a:p>
            <a:r>
              <a:rPr lang="en-US" sz="5400" dirty="0" smtClean="0">
                <a:solidFill>
                  <a:srgbClr val="48231E"/>
                </a:solidFill>
                <a:cs typeface="Arial Black"/>
              </a:rPr>
              <a:t>Customer Service</a:t>
            </a:r>
            <a:endParaRPr lang="en-US" sz="5400" dirty="0">
              <a:solidFill>
                <a:srgbClr val="48231E"/>
              </a:solidFill>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48231E"/>
                </a:solidFill>
              </a:rPr>
              <a:t>[</a:t>
            </a:r>
            <a:r>
              <a:rPr lang="en-US" i="1" dirty="0" smtClean="0">
                <a:solidFill>
                  <a:srgbClr val="48231E"/>
                </a:solidFill>
              </a:rPr>
              <a:t>Your Company Name</a:t>
            </a:r>
            <a:r>
              <a:rPr lang="en-US" dirty="0" smtClean="0">
                <a:solidFill>
                  <a:srgbClr val="48231E"/>
                </a:solidFill>
              </a:rPr>
              <a:t>]</a:t>
            </a:r>
          </a:p>
          <a:p>
            <a:r>
              <a:rPr lang="en-US" dirty="0" smtClean="0">
                <a:solidFill>
                  <a:srgbClr val="48231E"/>
                </a:solidFill>
              </a:rPr>
              <a:t>[</a:t>
            </a:r>
            <a:r>
              <a:rPr lang="en-US" i="1" dirty="0" smtClean="0">
                <a:solidFill>
                  <a:srgbClr val="48231E"/>
                </a:solidFill>
              </a:rPr>
              <a:t>Year</a:t>
            </a:r>
            <a:r>
              <a:rPr lang="en-US" dirty="0" smtClean="0">
                <a:solidFill>
                  <a:srgbClr val="48231E"/>
                </a:solidFill>
              </a:rPr>
              <a:t>]</a:t>
            </a:r>
            <a:endParaRPr lang="en-US" dirty="0">
              <a:solidFill>
                <a:srgbClr val="48231E"/>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262893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Customer Service</a:t>
            </a:r>
            <a:endParaRPr lang="en-US" sz="7200"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Customer </a:t>
            </a:r>
            <a:r>
              <a:rPr lang="en-US" dirty="0"/>
              <a:t>service is the efforts made to fulfill the needs of a customer before service or purchase, during, and after.  </a:t>
            </a:r>
          </a:p>
          <a:p>
            <a:endParaRPr lang="en-US" dirty="0"/>
          </a:p>
        </p:txBody>
      </p:sp>
    </p:spTree>
    <p:extLst>
      <p:ext uri="{BB962C8B-B14F-4D97-AF65-F5344CB8AC3E}">
        <p14:creationId xmlns:p14="http://schemas.microsoft.com/office/powerpoint/2010/main" val="3573015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Customer Service</a:t>
            </a:r>
            <a:endParaRPr lang="en-US" sz="7200" dirty="0">
              <a:latin typeface="+mj-lt"/>
            </a:endParaRPr>
          </a:p>
        </p:txBody>
      </p:sp>
      <p:sp>
        <p:nvSpPr>
          <p:cNvPr id="3" name="Content Placeholder 2"/>
          <p:cNvSpPr>
            <a:spLocks noGrp="1"/>
          </p:cNvSpPr>
          <p:nvPr>
            <p:ph idx="1"/>
          </p:nvPr>
        </p:nvSpPr>
        <p:spPr>
          <a:xfrm>
            <a:off x="792162" y="1761565"/>
            <a:ext cx="7570787" cy="4714474"/>
          </a:xfrm>
        </p:spPr>
        <p:txBody>
          <a:bodyPr>
            <a:normAutofit fontScale="92500"/>
          </a:bodyPr>
          <a:lstStyle/>
          <a:p>
            <a:r>
              <a:rPr lang="en-US" dirty="0"/>
              <a:t>Customer Service begins before and ends </a:t>
            </a:r>
            <a:r>
              <a:rPr lang="en-US" dirty="0" smtClean="0"/>
              <a:t>after the customer makes a purchase.</a:t>
            </a:r>
          </a:p>
          <a:p>
            <a:r>
              <a:rPr lang="en-US" dirty="0" smtClean="0"/>
              <a:t>It </a:t>
            </a:r>
            <a:r>
              <a:rPr lang="en-US" dirty="0"/>
              <a:t>starts with seeking out potential customers, marketing to them before they even begin considering buying the company’s service or product.  </a:t>
            </a:r>
            <a:endParaRPr lang="en-US" dirty="0" smtClean="0"/>
          </a:p>
          <a:p>
            <a:r>
              <a:rPr lang="en-US" dirty="0" smtClean="0"/>
              <a:t>After </a:t>
            </a:r>
            <a:r>
              <a:rPr lang="en-US" dirty="0"/>
              <a:t>the purchase, there is follow up to survey how the experience was purchasing the service or product, feedback as to the quality of the service or product, and marketing to purchase again.</a:t>
            </a:r>
          </a:p>
          <a:p>
            <a:endParaRPr lang="en-US" dirty="0"/>
          </a:p>
        </p:txBody>
      </p:sp>
    </p:spTree>
    <p:extLst>
      <p:ext uri="{BB962C8B-B14F-4D97-AF65-F5344CB8AC3E}">
        <p14:creationId xmlns:p14="http://schemas.microsoft.com/office/powerpoint/2010/main" val="1181590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Awareness</a:t>
            </a:r>
            <a:endParaRPr lang="en-US" sz="7200" dirty="0">
              <a:latin typeface="+mj-lt"/>
            </a:endParaRPr>
          </a:p>
        </p:txBody>
      </p:sp>
      <p:sp>
        <p:nvSpPr>
          <p:cNvPr id="3" name="Content Placeholder 2"/>
          <p:cNvSpPr>
            <a:spLocks noGrp="1"/>
          </p:cNvSpPr>
          <p:nvPr>
            <p:ph idx="1"/>
          </p:nvPr>
        </p:nvSpPr>
        <p:spPr>
          <a:xfrm>
            <a:off x="792162" y="1659876"/>
            <a:ext cx="7570787" cy="4227825"/>
          </a:xfrm>
        </p:spPr>
        <p:txBody>
          <a:bodyPr>
            <a:normAutofit/>
          </a:bodyPr>
          <a:lstStyle/>
          <a:p>
            <a:endParaRPr lang="en-US" dirty="0" smtClean="0"/>
          </a:p>
          <a:p>
            <a:r>
              <a:rPr lang="en-US" dirty="0" smtClean="0"/>
              <a:t>Service </a:t>
            </a:r>
            <a:r>
              <a:rPr lang="en-US" dirty="0"/>
              <a:t>Awareness – what are the needs of the customer</a:t>
            </a:r>
          </a:p>
          <a:p>
            <a:r>
              <a:rPr lang="en-US" dirty="0"/>
              <a:t>Organizational Awareness – what are the needs of the company</a:t>
            </a:r>
          </a:p>
          <a:p>
            <a:r>
              <a:rPr lang="en-US" dirty="0"/>
              <a:t>Social Awareness – how do you need to meet this customer’s needs</a:t>
            </a:r>
          </a:p>
          <a:p>
            <a:endParaRPr lang="en-US" dirty="0"/>
          </a:p>
        </p:txBody>
      </p:sp>
    </p:spTree>
    <p:extLst>
      <p:ext uri="{BB962C8B-B14F-4D97-AF65-F5344CB8AC3E}">
        <p14:creationId xmlns:p14="http://schemas.microsoft.com/office/powerpoint/2010/main" val="368803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Adapting</a:t>
            </a:r>
            <a:endParaRPr lang="en-US" sz="7200" dirty="0">
              <a:latin typeface="+mj-lt"/>
            </a:endParaRPr>
          </a:p>
        </p:txBody>
      </p:sp>
      <p:sp>
        <p:nvSpPr>
          <p:cNvPr id="3" name="Content Placeholder 2"/>
          <p:cNvSpPr>
            <a:spLocks noGrp="1"/>
          </p:cNvSpPr>
          <p:nvPr>
            <p:ph idx="1"/>
          </p:nvPr>
        </p:nvSpPr>
        <p:spPr>
          <a:xfrm>
            <a:off x="792162" y="1761565"/>
            <a:ext cx="7570787" cy="4613876"/>
          </a:xfrm>
        </p:spPr>
        <p:txBody>
          <a:bodyPr>
            <a:normAutofit fontScale="92500"/>
          </a:bodyPr>
          <a:lstStyle/>
          <a:p>
            <a:r>
              <a:rPr lang="en-US" dirty="0" smtClean="0"/>
              <a:t>Being able to assess and adapt to the customer’s personality and how they want to be served is a major skill in successful customer service.</a:t>
            </a:r>
          </a:p>
          <a:p>
            <a:pPr lvl="0"/>
            <a:r>
              <a:rPr lang="en-US" dirty="0"/>
              <a:t>Does the customer know the product and needs what models are </a:t>
            </a:r>
            <a:r>
              <a:rPr lang="en-US" dirty="0" smtClean="0"/>
              <a:t>available?</a:t>
            </a:r>
            <a:endParaRPr lang="en-US" dirty="0"/>
          </a:p>
          <a:p>
            <a:pPr lvl="0"/>
            <a:r>
              <a:rPr lang="en-US" dirty="0"/>
              <a:t>Is the customer somewhat familiar but needs </a:t>
            </a:r>
            <a:r>
              <a:rPr lang="en-US" dirty="0" smtClean="0"/>
              <a:t>guidance?</a:t>
            </a:r>
            <a:endParaRPr lang="en-US" dirty="0"/>
          </a:p>
          <a:p>
            <a:pPr lvl="0"/>
            <a:r>
              <a:rPr lang="en-US" dirty="0"/>
              <a:t>Is the customer inexperienced with the product and needs education as well as simpler </a:t>
            </a:r>
            <a:r>
              <a:rPr lang="en-US" dirty="0" smtClean="0"/>
              <a:t>language?</a:t>
            </a:r>
            <a:endParaRPr lang="en-US" dirty="0"/>
          </a:p>
        </p:txBody>
      </p:sp>
    </p:spTree>
    <p:extLst>
      <p:ext uri="{BB962C8B-B14F-4D97-AF65-F5344CB8AC3E}">
        <p14:creationId xmlns:p14="http://schemas.microsoft.com/office/powerpoint/2010/main" val="940881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Basic Skills</a:t>
            </a:r>
            <a:endParaRPr lang="en-US" sz="7200" dirty="0">
              <a:latin typeface="+mj-lt"/>
            </a:endParaRPr>
          </a:p>
        </p:txBody>
      </p:sp>
      <p:sp>
        <p:nvSpPr>
          <p:cNvPr id="3" name="Content Placeholder 2"/>
          <p:cNvSpPr>
            <a:spLocks noGrp="1"/>
          </p:cNvSpPr>
          <p:nvPr>
            <p:ph idx="1"/>
          </p:nvPr>
        </p:nvSpPr>
        <p:spPr>
          <a:xfrm>
            <a:off x="792162" y="1761565"/>
            <a:ext cx="7570787" cy="4639025"/>
          </a:xfrm>
        </p:spPr>
        <p:txBody>
          <a:bodyPr>
            <a:normAutofit fontScale="85000" lnSpcReduction="20000"/>
          </a:bodyPr>
          <a:lstStyle/>
          <a:p>
            <a:pPr lvl="0"/>
            <a:r>
              <a:rPr lang="en-US" dirty="0"/>
              <a:t>It’s not about you</a:t>
            </a:r>
          </a:p>
          <a:p>
            <a:pPr lvl="0"/>
            <a:r>
              <a:rPr lang="en-US" dirty="0"/>
              <a:t>People have their own problems and if you are not in a position of authority they will take it out on you</a:t>
            </a:r>
          </a:p>
          <a:p>
            <a:pPr lvl="0"/>
            <a:r>
              <a:rPr lang="en-US" dirty="0"/>
              <a:t>Don’t take it personally</a:t>
            </a:r>
          </a:p>
          <a:p>
            <a:pPr lvl="0"/>
            <a:r>
              <a:rPr lang="en-US" dirty="0"/>
              <a:t>Say Please and Thank You.</a:t>
            </a:r>
          </a:p>
          <a:p>
            <a:pPr lvl="0"/>
            <a:r>
              <a:rPr lang="en-US" dirty="0"/>
              <a:t>Verbalize understanding but don’t be patronizing, “I know this is frustrating, I cannot change the past, but I’m doing everything I can to help you now.”</a:t>
            </a:r>
          </a:p>
          <a:p>
            <a:pPr lvl="0"/>
            <a:r>
              <a:rPr lang="en-US" dirty="0"/>
              <a:t>Patronizing statements “I’m sorry sir”  “I apologize for the inconvenience sir”  “I understand sir</a:t>
            </a:r>
            <a:r>
              <a:rPr lang="en-US" dirty="0" smtClean="0"/>
              <a:t>.”</a:t>
            </a:r>
            <a:endParaRPr lang="en-US" dirty="0"/>
          </a:p>
        </p:txBody>
      </p:sp>
    </p:spTree>
    <p:extLst>
      <p:ext uri="{BB962C8B-B14F-4D97-AF65-F5344CB8AC3E}">
        <p14:creationId xmlns:p14="http://schemas.microsoft.com/office/powerpoint/2010/main" val="1658560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Getting Into The </a:t>
            </a:r>
            <a:br>
              <a:rPr lang="en-US" dirty="0" smtClean="0">
                <a:latin typeface="+mj-lt"/>
              </a:rPr>
            </a:br>
            <a:r>
              <a:rPr lang="en-US" dirty="0" smtClean="0">
                <a:latin typeface="+mj-lt"/>
              </a:rPr>
              <a:t>Customer Service Mindset</a:t>
            </a:r>
            <a:endParaRPr lang="en-US" dirty="0">
              <a:latin typeface="+mj-lt"/>
            </a:endParaRPr>
          </a:p>
        </p:txBody>
      </p:sp>
      <p:sp>
        <p:nvSpPr>
          <p:cNvPr id="3" name="Content Placeholder 2"/>
          <p:cNvSpPr>
            <a:spLocks noGrp="1"/>
          </p:cNvSpPr>
          <p:nvPr>
            <p:ph idx="1"/>
          </p:nvPr>
        </p:nvSpPr>
        <p:spPr>
          <a:xfrm>
            <a:off x="792162" y="1849590"/>
            <a:ext cx="7570787" cy="4714474"/>
          </a:xfrm>
        </p:spPr>
        <p:txBody>
          <a:bodyPr>
            <a:normAutofit fontScale="92500" lnSpcReduction="10000"/>
          </a:bodyPr>
          <a:lstStyle/>
          <a:p>
            <a:pPr lvl="0">
              <a:spcBef>
                <a:spcPts val="600"/>
              </a:spcBef>
            </a:pPr>
            <a:r>
              <a:rPr lang="en-US" dirty="0"/>
              <a:t>Appearance</a:t>
            </a:r>
          </a:p>
          <a:p>
            <a:pPr lvl="0">
              <a:spcBef>
                <a:spcPts val="600"/>
              </a:spcBef>
            </a:pPr>
            <a:r>
              <a:rPr lang="en-US" dirty="0"/>
              <a:t>Attitude</a:t>
            </a:r>
          </a:p>
          <a:p>
            <a:pPr lvl="0">
              <a:spcBef>
                <a:spcPts val="600"/>
              </a:spcBef>
            </a:pPr>
            <a:r>
              <a:rPr lang="en-US" dirty="0"/>
              <a:t>Genuine interest</a:t>
            </a:r>
          </a:p>
          <a:p>
            <a:pPr lvl="0">
              <a:spcBef>
                <a:spcPts val="600"/>
              </a:spcBef>
            </a:pPr>
            <a:r>
              <a:rPr lang="en-US" dirty="0"/>
              <a:t>First impressions</a:t>
            </a:r>
          </a:p>
          <a:p>
            <a:pPr lvl="0">
              <a:spcBef>
                <a:spcPts val="600"/>
              </a:spcBef>
            </a:pPr>
            <a:r>
              <a:rPr lang="en-US" dirty="0"/>
              <a:t>Responsiveness</a:t>
            </a:r>
          </a:p>
          <a:p>
            <a:pPr lvl="0">
              <a:spcBef>
                <a:spcPts val="600"/>
              </a:spcBef>
            </a:pPr>
            <a:r>
              <a:rPr lang="en-US" dirty="0"/>
              <a:t>Commitment</a:t>
            </a:r>
          </a:p>
          <a:p>
            <a:pPr lvl="0">
              <a:spcBef>
                <a:spcPts val="600"/>
              </a:spcBef>
            </a:pPr>
            <a:r>
              <a:rPr lang="en-US" dirty="0"/>
              <a:t>Teamwork</a:t>
            </a:r>
          </a:p>
          <a:p>
            <a:pPr lvl="0">
              <a:spcBef>
                <a:spcPts val="600"/>
              </a:spcBef>
            </a:pPr>
            <a:r>
              <a:rPr lang="en-US" dirty="0"/>
              <a:t>Clear communication</a:t>
            </a:r>
          </a:p>
          <a:p>
            <a:pPr lvl="0">
              <a:spcBef>
                <a:spcPts val="600"/>
              </a:spcBef>
            </a:pPr>
            <a:r>
              <a:rPr lang="en-US" dirty="0"/>
              <a:t>Actions speak louder than words</a:t>
            </a:r>
          </a:p>
          <a:p>
            <a:pPr lvl="0">
              <a:spcBef>
                <a:spcPts val="600"/>
              </a:spcBef>
            </a:pPr>
            <a:r>
              <a:rPr lang="en-US" dirty="0"/>
              <a:t>Personal </a:t>
            </a:r>
            <a:r>
              <a:rPr lang="en-US" dirty="0" smtClean="0"/>
              <a:t>accountability</a:t>
            </a:r>
            <a:endParaRPr lang="en-US" dirty="0"/>
          </a:p>
        </p:txBody>
      </p:sp>
    </p:spTree>
    <p:extLst>
      <p:ext uri="{BB962C8B-B14F-4D97-AF65-F5344CB8AC3E}">
        <p14:creationId xmlns:p14="http://schemas.microsoft.com/office/powerpoint/2010/main" val="4240639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Competent Customer Service</a:t>
            </a:r>
            <a:endParaRPr lang="en-US" dirty="0">
              <a:latin typeface="+mj-lt"/>
            </a:endParaRPr>
          </a:p>
        </p:txBody>
      </p:sp>
      <p:sp>
        <p:nvSpPr>
          <p:cNvPr id="3" name="Content Placeholder 2"/>
          <p:cNvSpPr>
            <a:spLocks noGrp="1"/>
          </p:cNvSpPr>
          <p:nvPr>
            <p:ph idx="1"/>
          </p:nvPr>
        </p:nvSpPr>
        <p:spPr/>
        <p:txBody>
          <a:bodyPr/>
          <a:lstStyle/>
          <a:p>
            <a:r>
              <a:rPr lang="en-US" dirty="0"/>
              <a:t>Characteristics of a competent customer service representative:</a:t>
            </a:r>
          </a:p>
          <a:p>
            <a:pPr lvl="0"/>
            <a:r>
              <a:rPr lang="en-US" dirty="0"/>
              <a:t>Good product and industry knowledge</a:t>
            </a:r>
          </a:p>
          <a:p>
            <a:pPr lvl="0"/>
            <a:r>
              <a:rPr lang="en-US" dirty="0"/>
              <a:t>Personable</a:t>
            </a:r>
          </a:p>
          <a:p>
            <a:pPr lvl="0"/>
            <a:r>
              <a:rPr lang="en-US" dirty="0"/>
              <a:t>Adaptability </a:t>
            </a:r>
          </a:p>
          <a:p>
            <a:pPr lvl="0"/>
            <a:r>
              <a:rPr lang="en-US" dirty="0"/>
              <a:t>Problem Solving</a:t>
            </a:r>
          </a:p>
          <a:p>
            <a:endParaRPr lang="en-US" dirty="0"/>
          </a:p>
        </p:txBody>
      </p:sp>
    </p:spTree>
    <p:extLst>
      <p:ext uri="{BB962C8B-B14F-4D97-AF65-F5344CB8AC3E}">
        <p14:creationId xmlns:p14="http://schemas.microsoft.com/office/powerpoint/2010/main" val="170336995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26</TotalTime>
  <Words>891</Words>
  <Application>Microsoft Macintosh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Infusion</vt:lpstr>
      <vt:lpstr>New Employee Orientation</vt:lpstr>
      <vt:lpstr>Customer Service</vt:lpstr>
      <vt:lpstr>Customer Service</vt:lpstr>
      <vt:lpstr>Customer Service</vt:lpstr>
      <vt:lpstr>Awareness</vt:lpstr>
      <vt:lpstr>Adapting</vt:lpstr>
      <vt:lpstr>Basic Skills</vt:lpstr>
      <vt:lpstr>Getting Into The  Customer Service Mindset</vt:lpstr>
      <vt:lpstr>Competent Customer Service</vt:lpstr>
      <vt:lpstr>Customer Service: A Deeper Meaning</vt:lpstr>
      <vt:lpstr>Good Customer Service</vt:lpstr>
      <vt:lpstr>Basic Customer Service</vt:lpstr>
      <vt:lpstr>Advanced Customer Service</vt:lpstr>
      <vt:lpstr>Way To Master Customer Service</vt:lpstr>
      <vt:lpstr>Never Evers</vt:lpstr>
      <vt:lpstr>The Golden Rule</vt:lpstr>
      <vt:lpstr>Who To Contact </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4</cp:revision>
  <dcterms:created xsi:type="dcterms:W3CDTF">2020-08-16T17:22:30Z</dcterms:created>
  <dcterms:modified xsi:type="dcterms:W3CDTF">2020-08-16T17:48:51Z</dcterms:modified>
</cp:coreProperties>
</file>