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7" r:id="rId2"/>
    <p:sldId id="258" r:id="rId3"/>
    <p:sldId id="259" r:id="rId4"/>
    <p:sldId id="261" r:id="rId5"/>
    <p:sldId id="260" r:id="rId6"/>
    <p:sldId id="262" r:id="rId7"/>
    <p:sldId id="263" r:id="rId8"/>
    <p:sldId id="264" r:id="rId9"/>
    <p:sldId id="265" r:id="rId10"/>
    <p:sldId id="266" r:id="rId11"/>
    <p:sldId id="267" r:id="rId12"/>
    <p:sldId id="268" r:id="rId13"/>
    <p:sldId id="270"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1371" autoAdjust="0"/>
  </p:normalViewPr>
  <p:slideViewPr>
    <p:cSldViewPr snapToGrid="0" snapToObjects="1">
      <p:cViewPr varScale="1">
        <p:scale>
          <a:sx n="109" d="100"/>
          <a:sy n="109" d="100"/>
        </p:scale>
        <p:origin x="-11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dirty="0"/>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E30E2307-1E40-4E12-8716-25BFDA8E7013}" type="datetime1">
              <a:rPr lang="en-US" smtClean="0"/>
              <a:pPr/>
              <a:t>8/16/20</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Blank.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solidFill>
              <a:schemeClr val="accent1">
                <a:lumMod val="40000"/>
                <a:lumOff val="60000"/>
                <a:alpha val="40000"/>
              </a:schemeClr>
            </a:solidFill>
            <a:miter lim="800000"/>
          </a:ln>
          <a:effectLst>
            <a:innerShdw blurRad="457200">
              <a:schemeClr val="accent1">
                <a:alpha val="80000"/>
              </a:schemeClr>
            </a:innerShdw>
            <a:softEdge rad="3175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8/16/20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4267200" y="0"/>
            <a:ext cx="4876800" cy="6858000"/>
            <a:chOff x="4267200" y="0"/>
            <a:chExt cx="4876800" cy="6858000"/>
          </a:xfrm>
        </p:grpSpPr>
        <p:pic>
          <p:nvPicPr>
            <p:cNvPr id="10" name="Picture 9"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1" name="Picture 10"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noFill/>
            <a:miter lim="800000"/>
          </a:ln>
          <a:effectLst>
            <a:innerShdw blurRad="457200">
              <a:schemeClr val="tx1">
                <a:lumMod val="50000"/>
                <a:lumOff val="50000"/>
                <a:alpha val="80000"/>
              </a:schemeClr>
            </a:innerShdw>
            <a:softEdge rad="1270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9D1D110F-3F4E-48D9-B8AA-5D0E825AFDBA}" type="datetime1">
              <a:rPr lang="en-US" smtClean="0"/>
              <a:pPr/>
              <a:t>8/16/20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5CFCF5A-EA79-452C-A52C-1A2668C2E7DF}" type="datetime1">
              <a:rPr lang="en-US" smtClean="0"/>
              <a:pPr/>
              <a:t>8/16/20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7696200" cy="6858000"/>
            <a:chOff x="0" y="0"/>
            <a:chExt cx="7696200" cy="6858000"/>
          </a:xfrm>
        </p:grpSpPr>
        <p:pic>
          <p:nvPicPr>
            <p:cNvPr id="8" name="Picture 7" descr="Overlay-Blank.jpg"/>
            <p:cNvPicPr>
              <a:picLocks noChangeAspect="1"/>
            </p:cNvPicPr>
            <p:nvPr userDrawn="1"/>
          </p:nvPicPr>
          <p:blipFill>
            <a:blip r:embed="rId2"/>
            <a:srcRect l="1471" r="16862"/>
            <a:stretch>
              <a:fillRect/>
            </a:stretch>
          </p:blipFill>
          <p:spPr>
            <a:xfrm>
              <a:off x="0" y="0"/>
              <a:ext cx="7467600"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7428309" y="0"/>
              <a:ext cx="267891" cy="6858000"/>
            </a:xfrm>
            <a:prstGeom prst="rect">
              <a:avLst/>
            </a:prstGeom>
          </p:spPr>
        </p:pic>
      </p:grpSp>
      <p:sp>
        <p:nvSpPr>
          <p:cNvPr id="2" name="Vertical Title 1"/>
          <p:cNvSpPr>
            <a:spLocks noGrp="1"/>
          </p:cNvSpPr>
          <p:nvPr>
            <p:ph type="title" orient="vert"/>
          </p:nvPr>
        </p:nvSpPr>
        <p:spPr>
          <a:xfrm>
            <a:off x="7620000" y="381001"/>
            <a:ext cx="1447800" cy="56975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81000" y="381001"/>
            <a:ext cx="6705600" cy="5697537"/>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E5C4C28-BD4B-4892-9A2D-6E19BD753A9A}" type="datetime1">
              <a:rPr lang="en-US" smtClean="0"/>
              <a:pPr/>
              <a:t>8/16/20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1FD9D02-426E-46C9-9EE9-0DE1EF8B2838}" type="datetime1">
              <a:rPr lang="en-US" smtClean="0"/>
              <a:pPr/>
              <a:t>8/16/20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9D1D110F-3F4E-48D9-B8AA-5D0E825AFDBA}" type="datetime1">
              <a:rPr lang="en-US" smtClean="0"/>
              <a:pPr/>
              <a:t>8/16/20</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dirty="0"/>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
        <p:nvSpPr>
          <p:cNvPr id="14" name="Picture Placeholder 13"/>
          <p:cNvSpPr>
            <a:spLocks noGrp="1"/>
          </p:cNvSpPr>
          <p:nvPr>
            <p:ph type="pic" sz="quarter" idx="12"/>
          </p:nvPr>
        </p:nvSpPr>
        <p:spPr>
          <a:xfrm>
            <a:off x="3307977" y="950260"/>
            <a:ext cx="2528046" cy="2528046"/>
          </a:xfrm>
          <a:prstGeom prst="ellipse">
            <a:avLst/>
          </a:prstGeom>
          <a:solidFill>
            <a:schemeClr val="bg1">
              <a:lumMod val="85000"/>
            </a:schemeClr>
          </a:solidFill>
          <a:ln w="101600">
            <a:noFill/>
            <a:miter lim="800000"/>
          </a:ln>
          <a:effectLst>
            <a:innerShdw blurRad="762000">
              <a:schemeClr val="accent1">
                <a:alpha val="80000"/>
              </a:schemeClr>
            </a:innerShdw>
            <a:softEdge rad="317500"/>
          </a:effectLst>
        </p:spPr>
        <p:txBody>
          <a:bodyPr vert="horz" lIns="91440" tIns="45720" rIns="91440" bIns="45720" rtlCol="0">
            <a:normAutofit/>
          </a:bodyPr>
          <a:lstStyle>
            <a:lvl1pPr marL="0" indent="0" algn="ctr" defTabSz="914400" rtl="0" eaLnBrk="1" latinLnBrk="0" hangingPunct="1">
              <a:spcBef>
                <a:spcPts val="2400"/>
              </a:spcBef>
              <a:buClr>
                <a:schemeClr val="accent1">
                  <a:lumMod val="60000"/>
                  <a:lumOff val="40000"/>
                </a:schemeClr>
              </a:buClr>
              <a:buFont typeface="Candara" pitchFamily="34" charset="0"/>
              <a:buNone/>
              <a:defRPr sz="2400" kern="1200">
                <a:solidFill>
                  <a:schemeClr val="tx2"/>
                </a:solidFill>
                <a:latin typeface="+mn-lt"/>
                <a:ea typeface="+mn-ea"/>
                <a:cs typeface="+mn-cs"/>
              </a:defRPr>
            </a:lvl1pPr>
          </a:lstStyle>
          <a:p>
            <a:r>
              <a:rPr lang="en-US" smtClean="0"/>
              <a:t>Drag picture to placeholder or click icon to add</a:t>
            </a:r>
            <a:endParaRPr/>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854200" y="1851212"/>
            <a:ext cx="5446714" cy="1730375"/>
          </a:xfrm>
        </p:spPr>
        <p:txBody>
          <a:bodyPr anchor="b" anchorCtr="0"/>
          <a:lstStyle>
            <a:lvl1pPr algn="ctr">
              <a:lnSpc>
                <a:spcPts val="6800"/>
              </a:lnSpc>
              <a:defRPr sz="6500" b="0" cap="none" baseline="0">
                <a:latin typeface="+mj-lt"/>
              </a:defRPr>
            </a:lvl1pPr>
          </a:lstStyle>
          <a:p>
            <a:r>
              <a:rPr lang="en-US" smtClean="0"/>
              <a:t>Click to edit Master title style</a:t>
            </a:r>
            <a:endParaRPr/>
          </a:p>
        </p:txBody>
      </p:sp>
      <p:sp>
        <p:nvSpPr>
          <p:cNvPr id="3" name="Text Placeholder 2"/>
          <p:cNvSpPr>
            <a:spLocks noGrp="1"/>
          </p:cNvSpPr>
          <p:nvPr>
            <p:ph type="body" idx="1"/>
          </p:nvPr>
        </p:nvSpPr>
        <p:spPr>
          <a:xfrm>
            <a:off x="1854200" y="3576918"/>
            <a:ext cx="5446714" cy="829982"/>
          </a:xfrm>
        </p:spPr>
        <p:txBody>
          <a:bodyPr anchor="t" anchorCtr="0">
            <a:normAutofit/>
          </a:bodyPr>
          <a:lstStyle>
            <a:lvl1pPr marL="0" indent="0" algn="ctr">
              <a:spcBef>
                <a:spcPts val="300"/>
              </a:spcBef>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8/16/20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7" name="Group 9"/>
          <p:cNvGrpSpPr/>
          <p:nvPr/>
        </p:nvGrpSpPr>
        <p:grpSpPr>
          <a:xfrm>
            <a:off x="0" y="0"/>
            <a:ext cx="9144000" cy="1191256"/>
            <a:chOff x="0" y="0"/>
            <a:chExt cx="9144000" cy="1191256"/>
          </a:xfrm>
        </p:grpSpPr>
        <p:pic>
          <p:nvPicPr>
            <p:cNvPr id="8" name="Picture 7"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9" name="Picture 8"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grpSp>
        <p:nvGrpSpPr>
          <p:cNvPr id="10" name="Group 10"/>
          <p:cNvGrpSpPr/>
          <p:nvPr/>
        </p:nvGrpSpPr>
        <p:grpSpPr>
          <a:xfrm flipV="1">
            <a:off x="0" y="5666744"/>
            <a:ext cx="9144000" cy="1191256"/>
            <a:chOff x="0" y="0"/>
            <a:chExt cx="9144000" cy="1191256"/>
          </a:xfrm>
        </p:grpSpPr>
        <p:pic>
          <p:nvPicPr>
            <p:cNvPr id="12" name="Picture 11"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13" name="Picture 12"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pic>
        <p:nvPicPr>
          <p:cNvPr id="14" name="Picture 13" descr="HR-Color.png"/>
          <p:cNvPicPr>
            <a:picLocks noChangeAspect="1"/>
          </p:cNvPicPr>
          <p:nvPr/>
        </p:nvPicPr>
        <p:blipFill>
          <a:blip r:embed="rId4"/>
          <a:stretch>
            <a:fillRect/>
          </a:stretch>
        </p:blipFill>
        <p:spPr>
          <a:xfrm>
            <a:off x="1554480" y="3258805"/>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p:cNvGrpSpPr/>
          <p:nvPr/>
        </p:nvGrpSpPr>
        <p:grpSpPr>
          <a:xfrm>
            <a:off x="0" y="1372650"/>
            <a:ext cx="9144000" cy="5485350"/>
            <a:chOff x="0" y="1372650"/>
            <a:chExt cx="9144000" cy="5485350"/>
          </a:xfrm>
        </p:grpSpPr>
        <p:pic>
          <p:nvPicPr>
            <p:cNvPr id="9" name="Picture 8"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0" name="Picture 9"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92162"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66534"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E1FAA6B6-10E5-4810-BC9F-DA72D8452E73}" type="datetime1">
              <a:rPr lang="en-US" smtClean="0"/>
              <a:pPr/>
              <a:t>8/16/20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372650"/>
            <a:ext cx="9144000" cy="5485350"/>
            <a:chOff x="0" y="1372650"/>
            <a:chExt cx="9144000" cy="5485350"/>
          </a:xfrm>
        </p:grpSpPr>
        <p:pic>
          <p:nvPicPr>
            <p:cNvPr id="11" name="Picture 10"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2" name="Picture 11"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7240"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7240"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66048"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66048"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D18D072-EF12-4AA2-BD71-ABC68B06D0E2}" type="datetime1">
              <a:rPr lang="en-US" smtClean="0"/>
              <a:pPr/>
              <a:t>8/16/20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pic>
        <p:nvPicPr>
          <p:cNvPr id="14" name="Picture 13" descr="Overlay-HorizontalBridge.jpg"/>
          <p:cNvPicPr>
            <a:picLocks noChangeAspect="1"/>
          </p:cNvPicPr>
          <p:nvPr/>
        </p:nvPicPr>
        <p:blipFill>
          <a:blip r:embed="rId3"/>
          <a:srcRect t="23425" r="61031" b="39764"/>
          <a:stretch>
            <a:fillRect/>
          </a:stretch>
        </p:blipFill>
        <p:spPr>
          <a:xfrm>
            <a:off x="4766048" y="2460812"/>
            <a:ext cx="3563348" cy="98613"/>
          </a:xfrm>
          <a:prstGeom prst="rect">
            <a:avLst/>
          </a:prstGeom>
          <a:solidFill>
            <a:schemeClr val="bg2">
              <a:lumMod val="40000"/>
              <a:lumOff val="60000"/>
            </a:schemeClr>
          </a:solidFill>
        </p:spPr>
      </p:pic>
      <p:pic>
        <p:nvPicPr>
          <p:cNvPr id="15" name="Picture 14" descr="Overlay-HorizontalBridge.jpg"/>
          <p:cNvPicPr>
            <a:picLocks noChangeAspect="1"/>
          </p:cNvPicPr>
          <p:nvPr/>
        </p:nvPicPr>
        <p:blipFill>
          <a:blip r:embed="rId3"/>
          <a:srcRect t="23425" r="61031" b="39764"/>
          <a:stretch>
            <a:fillRect/>
          </a:stretch>
        </p:blipFill>
        <p:spPr>
          <a:xfrm>
            <a:off x="780052" y="2460812"/>
            <a:ext cx="3563348" cy="98613"/>
          </a:xfrm>
          <a:prstGeom prst="rect">
            <a:avLst/>
          </a:prstGeom>
          <a:solidFill>
            <a:schemeClr val="bg2">
              <a:lumMod val="40000"/>
              <a:lumOff val="60000"/>
            </a:schemeClr>
          </a:solid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0" y="1372650"/>
            <a:ext cx="9144000" cy="5485350"/>
            <a:chOff x="0" y="1372650"/>
            <a:chExt cx="9144000" cy="5485350"/>
          </a:xfrm>
        </p:grpSpPr>
        <p:pic>
          <p:nvPicPr>
            <p:cNvPr id="7" name="Picture 6"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8" name="Picture 7"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8CDBF60-6CC3-4B74-A60D-3486985E4346}" type="datetime1">
              <a:rPr lang="en-US" smtClean="0"/>
              <a:pPr/>
              <a:t>8/16/20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Blank.jp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22714818-984F-4759-BF72-A33BDC1963BD}" type="datetime1">
              <a:rPr lang="en-US" smtClean="0"/>
              <a:pPr/>
              <a:t>8/16/20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4267200" y="0"/>
            <a:ext cx="4876800" cy="6858000"/>
            <a:chOff x="4267200" y="0"/>
            <a:chExt cx="4876800" cy="6858000"/>
          </a:xfrm>
        </p:grpSpPr>
        <p:pic>
          <p:nvPicPr>
            <p:cNvPr id="9" name="Picture 8"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776" cy="1537447"/>
          </a:xfrm>
        </p:spPr>
        <p:txBody>
          <a:bodyPr anchor="b"/>
          <a:lstStyle>
            <a:lvl1pPr algn="ctr">
              <a:lnSpc>
                <a:spcPct val="100000"/>
              </a:lnSpc>
              <a:defRPr sz="3600" b="0"/>
            </a:lvl1pPr>
          </a:lstStyle>
          <a:p>
            <a:r>
              <a:rPr lang="en-US" smtClean="0"/>
              <a:t>Click to edit Master title style</a:t>
            </a:r>
            <a:endParaRPr/>
          </a:p>
        </p:txBody>
      </p:sp>
      <p:sp>
        <p:nvSpPr>
          <p:cNvPr id="3" name="Content Placeholder 2"/>
          <p:cNvSpPr>
            <a:spLocks noGrp="1"/>
          </p:cNvSpPr>
          <p:nvPr>
            <p:ph idx="1"/>
          </p:nvPr>
        </p:nvSpPr>
        <p:spPr>
          <a:xfrm>
            <a:off x="4885859" y="381001"/>
            <a:ext cx="3813174" cy="5697537"/>
          </a:xfrm>
        </p:spPr>
        <p:txBody>
          <a:bodyPr>
            <a:normAutofit/>
          </a:bodyPr>
          <a:lstStyle>
            <a:lvl1pPr>
              <a:defRPr sz="2400" b="0"/>
            </a:lvl1pPr>
            <a:lvl2pPr>
              <a:defRPr sz="22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00" y="2209801"/>
            <a:ext cx="3612776" cy="3200400"/>
          </a:xfrm>
        </p:spPr>
        <p:txBody>
          <a:bodyPr>
            <a:normAutofit/>
          </a:bodyPr>
          <a:lstStyle>
            <a:lvl1pPr marL="0" indent="0" algn="ctr">
              <a:spcBef>
                <a:spcPts val="600"/>
              </a:spcBef>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A7E191-5F94-4FC1-B823-BD7CABF7FA06}" type="datetime1">
              <a:rPr lang="en-US" smtClean="0"/>
              <a:pPr/>
              <a:t>8/16/20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4267200" y="6356350"/>
            <a:ext cx="609600" cy="365125"/>
          </a:xfrm>
        </p:spPr>
        <p:txBody>
          <a:bodyPr/>
          <a:lstStyle>
            <a:lvl1pPr algn="ctr">
              <a:defRPr>
                <a:solidFill>
                  <a:schemeClr val="tx2">
                    <a:lumMod val="40000"/>
                    <a:lumOff val="60000"/>
                  </a:schemeClr>
                </a:solidFill>
              </a:defRPr>
            </a:lvl1pPr>
          </a:lstStyle>
          <a:p>
            <a:fld id="{687D7A59-36E2-48B9-B146-C1E59501F63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62" y="40341"/>
            <a:ext cx="7570787" cy="1411941"/>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92162" y="1761565"/>
            <a:ext cx="7570787" cy="428961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200" b="1">
                <a:solidFill>
                  <a:schemeClr val="tx2">
                    <a:lumMod val="40000"/>
                    <a:lumOff val="60000"/>
                  </a:schemeClr>
                </a:solidFill>
              </a:defRPr>
            </a:lvl1pPr>
          </a:lstStyle>
          <a:p>
            <a:fld id="{9D1D110F-3F4E-48D9-B8AA-5D0E825AFDBA}" type="datetime1">
              <a:rPr lang="en-US" smtClean="0"/>
              <a:pPr/>
              <a:t>8/16/20</a:t>
            </a:fld>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b="1">
                <a:solidFill>
                  <a:schemeClr val="tx2">
                    <a:lumMod val="40000"/>
                    <a:lumOff val="60000"/>
                  </a:schemeClr>
                </a:solidFill>
              </a:defRPr>
            </a:lvl1pPr>
          </a:lstStyle>
          <a:p>
            <a:fld id="{687D7A59-36E2-48B9-B146-C1E59501F63F}" type="slidenum">
              <a:rPr lang="en-US" smtClean="0"/>
              <a:pPr/>
              <a:t>‹#›</a:t>
            </a:fld>
            <a:endParaRPr lang="en-US"/>
          </a:p>
        </p:txBody>
      </p:sp>
      <p:sp>
        <p:nvSpPr>
          <p:cNvPr id="5" name="Footer Placeholder 4"/>
          <p:cNvSpPr>
            <a:spLocks noGrp="1"/>
          </p:cNvSpPr>
          <p:nvPr>
            <p:ph type="ftr" sz="quarter" idx="3"/>
          </p:nvPr>
        </p:nvSpPr>
        <p:spPr>
          <a:xfrm>
            <a:off x="372035" y="6356350"/>
            <a:ext cx="2895600" cy="365125"/>
          </a:xfrm>
          <a:prstGeom prst="rect">
            <a:avLst/>
          </a:prstGeom>
        </p:spPr>
        <p:txBody>
          <a:bodyPr vert="horz" lIns="91440" tIns="45720" rIns="91440" bIns="45720" rtlCol="0" anchor="ctr"/>
          <a:lstStyle>
            <a:lvl1pPr algn="l">
              <a:defRPr sz="1200" b="1">
                <a:solidFill>
                  <a:schemeClr val="tx2">
                    <a:lumMod val="40000"/>
                    <a:lumOff val="60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Lst>
  <p:hf sldNum="0" hdr="0" ftr="0" dt="0"/>
  <p:txStyles>
    <p:titleStyle>
      <a:lvl1pPr algn="ctr" defTabSz="914400" rtl="0" eaLnBrk="1" latinLnBrk="0" hangingPunct="1">
        <a:lnSpc>
          <a:spcPts val="6000"/>
        </a:lnSpc>
        <a:spcBef>
          <a:spcPct val="0"/>
        </a:spcBef>
        <a:buNone/>
        <a:defRPr sz="5400" kern="1200">
          <a:solidFill>
            <a:schemeClr val="tx2"/>
          </a:solidFill>
          <a:latin typeface="+mn-lt"/>
          <a:ea typeface="+mj-ea"/>
          <a:cs typeface="+mj-cs"/>
        </a:defRPr>
      </a:lvl1pPr>
    </p:titleStyle>
    <p:bodyStyle>
      <a:lvl1pPr marL="342900" indent="-342900" algn="l" defTabSz="914400" rtl="0" eaLnBrk="1" latinLnBrk="0" hangingPunct="1">
        <a:spcBef>
          <a:spcPts val="2400"/>
        </a:spcBef>
        <a:buClr>
          <a:schemeClr val="accent1">
            <a:lumMod val="60000"/>
            <a:lumOff val="40000"/>
          </a:schemeClr>
        </a:buClr>
        <a:buFont typeface="Candara" pitchFamily="34" charset="0"/>
        <a:buChar char="•"/>
        <a:defRPr sz="2800" kern="1200">
          <a:solidFill>
            <a:schemeClr val="tx2"/>
          </a:solidFill>
          <a:latin typeface="+mn-lt"/>
          <a:ea typeface="+mn-ea"/>
          <a:cs typeface="+mn-cs"/>
        </a:defRPr>
      </a:lvl1pPr>
      <a:lvl2pPr marL="685800" indent="-336550" algn="l" defTabSz="914400" rtl="0" eaLnBrk="1" latinLnBrk="0" hangingPunct="1">
        <a:spcBef>
          <a:spcPts val="600"/>
        </a:spcBef>
        <a:buClr>
          <a:schemeClr val="tx2"/>
        </a:buClr>
        <a:buFont typeface="Candara" pitchFamily="34" charset="0"/>
        <a:buChar char="•"/>
        <a:defRPr sz="2600" kern="1200">
          <a:solidFill>
            <a:schemeClr val="tx2"/>
          </a:solidFill>
          <a:latin typeface="+mn-lt"/>
          <a:ea typeface="+mn-ea"/>
          <a:cs typeface="+mn-cs"/>
        </a:defRPr>
      </a:lvl2pPr>
      <a:lvl3pPr marL="1035050" indent="-349250" algn="l" defTabSz="914400" rtl="0" eaLnBrk="1" latinLnBrk="0" hangingPunct="1">
        <a:spcBef>
          <a:spcPts val="600"/>
        </a:spcBef>
        <a:buClr>
          <a:schemeClr val="accent1">
            <a:lumMod val="60000"/>
            <a:lumOff val="40000"/>
          </a:schemeClr>
        </a:buClr>
        <a:buFont typeface="Candara" pitchFamily="34" charset="0"/>
        <a:buChar char="•"/>
        <a:defRPr sz="2400" kern="1200">
          <a:solidFill>
            <a:schemeClr val="tx2"/>
          </a:solidFill>
          <a:latin typeface="+mn-lt"/>
          <a:ea typeface="+mn-ea"/>
          <a:cs typeface="+mn-cs"/>
        </a:defRPr>
      </a:lvl3pPr>
      <a:lvl4pPr marL="1371600" indent="-336550" algn="l" defTabSz="914400" rtl="0" eaLnBrk="1" latinLnBrk="0" hangingPunct="1">
        <a:spcBef>
          <a:spcPts val="600"/>
        </a:spcBef>
        <a:buClr>
          <a:schemeClr val="tx2"/>
        </a:buClr>
        <a:buFont typeface="Candara" pitchFamily="34" charset="0"/>
        <a:buChar char="•"/>
        <a:defRPr sz="2200" kern="1200">
          <a:solidFill>
            <a:schemeClr val="tx2"/>
          </a:solidFill>
          <a:latin typeface="+mn-lt"/>
          <a:ea typeface="+mn-ea"/>
          <a:cs typeface="+mn-cs"/>
        </a:defRPr>
      </a:lvl4pPr>
      <a:lvl5pPr marL="1720850" indent="-349250" algn="l" defTabSz="914400" rtl="0" eaLnBrk="1" latinLnBrk="0" hangingPunct="1">
        <a:spcBef>
          <a:spcPts val="600"/>
        </a:spcBef>
        <a:buClr>
          <a:schemeClr val="accent1">
            <a:lumMod val="60000"/>
            <a:lumOff val="40000"/>
          </a:schemeClr>
        </a:buClr>
        <a:buFont typeface="Candara" pitchFamily="34" charset="0"/>
        <a:buChar char="•"/>
        <a:defRPr sz="2000" kern="1200">
          <a:solidFill>
            <a:schemeClr val="tx2"/>
          </a:solidFill>
          <a:latin typeface="+mn-lt"/>
          <a:ea typeface="+mn-ea"/>
          <a:cs typeface="+mn-cs"/>
        </a:defRPr>
      </a:lvl5pPr>
      <a:lvl6pPr marL="2055813"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6pPr>
      <a:lvl7pPr marL="2398713"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7pPr>
      <a:lvl8pPr marL="2743200"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8pPr>
      <a:lvl9pPr marL="3087688"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4200" y="3025015"/>
            <a:ext cx="5446713" cy="2766491"/>
          </a:xfrm>
        </p:spPr>
        <p:txBody>
          <a:bodyPr/>
          <a:lstStyle/>
          <a:p>
            <a:r>
              <a:rPr lang="en-US" sz="4800" dirty="0" smtClean="0">
                <a:latin typeface="Arial Black"/>
                <a:cs typeface="Arial Black"/>
              </a:rPr>
              <a:t>New Employee Orientation</a:t>
            </a:r>
            <a:endParaRPr lang="en-US" sz="4800" dirty="0">
              <a:latin typeface="Arial Black"/>
              <a:cs typeface="Arial Black"/>
            </a:endParaRPr>
          </a:p>
        </p:txBody>
      </p:sp>
      <p:sp>
        <p:nvSpPr>
          <p:cNvPr id="3" name="Subtitle 2"/>
          <p:cNvSpPr>
            <a:spLocks noGrp="1"/>
          </p:cNvSpPr>
          <p:nvPr>
            <p:ph type="subTitle" idx="1"/>
          </p:nvPr>
        </p:nvSpPr>
        <p:spPr>
          <a:xfrm>
            <a:off x="1854200" y="5846116"/>
            <a:ext cx="5446713" cy="851647"/>
          </a:xfrm>
        </p:spPr>
        <p:txBody>
          <a:bodyPr/>
          <a:lstStyle/>
          <a:p>
            <a:r>
              <a:rPr lang="en-US" dirty="0" smtClean="0"/>
              <a:t>[</a:t>
            </a:r>
            <a:r>
              <a:rPr lang="en-US" i="1" dirty="0" smtClean="0"/>
              <a:t>Your Company Name</a:t>
            </a:r>
            <a:r>
              <a:rPr lang="en-US" dirty="0" smtClean="0"/>
              <a:t>]</a:t>
            </a:r>
          </a:p>
          <a:p>
            <a:r>
              <a:rPr lang="en-US" dirty="0" smtClean="0"/>
              <a:t>[</a:t>
            </a:r>
            <a:r>
              <a:rPr lang="en-US" i="1" dirty="0" smtClean="0"/>
              <a:t>Year</a:t>
            </a:r>
            <a:r>
              <a:rPr lang="en-US" dirty="0" smtClean="0"/>
              <a:t>]</a:t>
            </a:r>
            <a:endParaRPr lang="en-US" dirty="0"/>
          </a:p>
        </p:txBody>
      </p:sp>
      <p:sp>
        <p:nvSpPr>
          <p:cNvPr id="4" name="TextBox 3"/>
          <p:cNvSpPr txBox="1"/>
          <p:nvPr/>
        </p:nvSpPr>
        <p:spPr>
          <a:xfrm>
            <a:off x="2725718" y="1897767"/>
            <a:ext cx="3767485" cy="584776"/>
          </a:xfrm>
          <a:prstGeom prst="rect">
            <a:avLst/>
          </a:prstGeom>
          <a:noFill/>
        </p:spPr>
        <p:txBody>
          <a:bodyPr wrap="square" rtlCol="0">
            <a:spAutoFit/>
          </a:bodyPr>
          <a:lstStyle/>
          <a:p>
            <a:pPr algn="ctr"/>
            <a:r>
              <a:rPr lang="en-US" sz="3200" dirty="0" smtClean="0">
                <a:solidFill>
                  <a:schemeClr val="tx2"/>
                </a:solidFill>
              </a:rPr>
              <a:t>[</a:t>
            </a:r>
            <a:r>
              <a:rPr lang="en-US" sz="3200" i="1" dirty="0" smtClean="0">
                <a:solidFill>
                  <a:schemeClr val="tx2"/>
                </a:solidFill>
              </a:rPr>
              <a:t>Company Logo</a:t>
            </a:r>
            <a:r>
              <a:rPr lang="en-US" sz="3200" dirty="0" smtClean="0">
                <a:solidFill>
                  <a:schemeClr val="tx2"/>
                </a:solidFill>
              </a:rPr>
              <a:t>]</a:t>
            </a:r>
            <a:endParaRPr lang="en-US" sz="3200" dirty="0">
              <a:solidFill>
                <a:schemeClr val="tx2"/>
              </a:solidFill>
            </a:endParaRPr>
          </a:p>
        </p:txBody>
      </p:sp>
    </p:spTree>
    <p:extLst>
      <p:ext uri="{BB962C8B-B14F-4D97-AF65-F5344CB8AC3E}">
        <p14:creationId xmlns:p14="http://schemas.microsoft.com/office/powerpoint/2010/main" val="2304767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smtClean="0">
                <a:latin typeface="+mj-lt"/>
              </a:rPr>
              <a:t>Helpful Phrases</a:t>
            </a:r>
            <a:endParaRPr lang="en-US" sz="7200" dirty="0">
              <a:latin typeface="+mj-lt"/>
            </a:endParaRPr>
          </a:p>
        </p:txBody>
      </p:sp>
      <p:sp>
        <p:nvSpPr>
          <p:cNvPr id="3" name="Content Placeholder 2"/>
          <p:cNvSpPr>
            <a:spLocks noGrp="1"/>
          </p:cNvSpPr>
          <p:nvPr>
            <p:ph idx="1"/>
          </p:nvPr>
        </p:nvSpPr>
        <p:spPr/>
        <p:txBody>
          <a:bodyPr/>
          <a:lstStyle/>
          <a:p>
            <a:pPr lvl="0"/>
            <a:endParaRPr lang="en-US" dirty="0" smtClean="0"/>
          </a:p>
          <a:p>
            <a:pPr lvl="0"/>
            <a:r>
              <a:rPr lang="en-US" sz="3600" dirty="0" smtClean="0"/>
              <a:t>I </a:t>
            </a:r>
            <a:r>
              <a:rPr lang="en-US" sz="3600" dirty="0"/>
              <a:t>would be happy to . . .</a:t>
            </a:r>
          </a:p>
          <a:p>
            <a:pPr lvl="0"/>
            <a:r>
              <a:rPr lang="en-US" sz="3600" dirty="0"/>
              <a:t>May I . . . </a:t>
            </a:r>
          </a:p>
          <a:p>
            <a:pPr lvl="0"/>
            <a:r>
              <a:rPr lang="en-US" sz="3600" dirty="0"/>
              <a:t>Would you prefer if I . . .</a:t>
            </a:r>
          </a:p>
          <a:p>
            <a:endParaRPr lang="en-US" dirty="0"/>
          </a:p>
        </p:txBody>
      </p:sp>
    </p:spTree>
    <p:extLst>
      <p:ext uri="{BB962C8B-B14F-4D97-AF65-F5344CB8AC3E}">
        <p14:creationId xmlns:p14="http://schemas.microsoft.com/office/powerpoint/2010/main" val="2658243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Phrasings</a:t>
            </a:r>
            <a:endParaRPr lang="en-US" dirty="0"/>
          </a:p>
        </p:txBody>
      </p:sp>
      <p:sp>
        <p:nvSpPr>
          <p:cNvPr id="3" name="Content Placeholder 2"/>
          <p:cNvSpPr>
            <a:spLocks noGrp="1"/>
          </p:cNvSpPr>
          <p:nvPr>
            <p:ph idx="1"/>
          </p:nvPr>
        </p:nvSpPr>
        <p:spPr/>
        <p:txBody>
          <a:bodyPr/>
          <a:lstStyle/>
          <a:p>
            <a:pPr lvl="0"/>
            <a:endParaRPr lang="en-US" dirty="0" smtClean="0"/>
          </a:p>
          <a:p>
            <a:pPr lvl="0"/>
            <a:r>
              <a:rPr lang="en-US" dirty="0" smtClean="0"/>
              <a:t>An </a:t>
            </a:r>
            <a:r>
              <a:rPr lang="en-US" dirty="0"/>
              <a:t>alternative that may be preferable could be . . .</a:t>
            </a:r>
          </a:p>
          <a:p>
            <a:pPr lvl="0"/>
            <a:r>
              <a:rPr lang="en-US" dirty="0"/>
              <a:t>May I offer a suggestion other customers have benefited from?</a:t>
            </a:r>
          </a:p>
          <a:p>
            <a:pPr lvl="0"/>
            <a:r>
              <a:rPr lang="en-US" dirty="0"/>
              <a:t>Another possibility that can help is . . .</a:t>
            </a:r>
          </a:p>
          <a:p>
            <a:endParaRPr lang="en-US" dirty="0"/>
          </a:p>
        </p:txBody>
      </p:sp>
    </p:spTree>
    <p:extLst>
      <p:ext uri="{BB962C8B-B14F-4D97-AF65-F5344CB8AC3E}">
        <p14:creationId xmlns:p14="http://schemas.microsoft.com/office/powerpoint/2010/main" val="3023216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Active Listening</a:t>
            </a:r>
            <a:endParaRPr lang="en-US" dirty="0">
              <a:latin typeface="+mj-lt"/>
            </a:endParaRPr>
          </a:p>
        </p:txBody>
      </p:sp>
      <p:sp>
        <p:nvSpPr>
          <p:cNvPr id="3" name="Content Placeholder 2"/>
          <p:cNvSpPr>
            <a:spLocks noGrp="1"/>
          </p:cNvSpPr>
          <p:nvPr>
            <p:ph idx="1"/>
          </p:nvPr>
        </p:nvSpPr>
        <p:spPr>
          <a:xfrm>
            <a:off x="792162" y="1982934"/>
            <a:ext cx="7570787" cy="4289611"/>
          </a:xfrm>
        </p:spPr>
        <p:txBody>
          <a:bodyPr/>
          <a:lstStyle/>
          <a:p>
            <a:r>
              <a:rPr lang="en-US" dirty="0"/>
              <a:t>5 R’s to active listening</a:t>
            </a:r>
          </a:p>
          <a:p>
            <a:pPr lvl="1">
              <a:spcBef>
                <a:spcPts val="2400"/>
              </a:spcBef>
            </a:pPr>
            <a:r>
              <a:rPr lang="en-US" dirty="0"/>
              <a:t>Receive</a:t>
            </a:r>
          </a:p>
          <a:p>
            <a:pPr lvl="1">
              <a:spcBef>
                <a:spcPts val="2400"/>
              </a:spcBef>
            </a:pPr>
            <a:r>
              <a:rPr lang="en-US" dirty="0"/>
              <a:t>Recognize</a:t>
            </a:r>
          </a:p>
          <a:p>
            <a:pPr lvl="1">
              <a:spcBef>
                <a:spcPts val="2400"/>
              </a:spcBef>
            </a:pPr>
            <a:r>
              <a:rPr lang="en-US" dirty="0"/>
              <a:t>Repeat</a:t>
            </a:r>
          </a:p>
          <a:p>
            <a:pPr lvl="1">
              <a:spcBef>
                <a:spcPts val="2400"/>
              </a:spcBef>
            </a:pPr>
            <a:r>
              <a:rPr lang="en-US" dirty="0"/>
              <a:t>Remember</a:t>
            </a:r>
          </a:p>
          <a:p>
            <a:pPr lvl="1">
              <a:spcBef>
                <a:spcPts val="2400"/>
              </a:spcBef>
            </a:pPr>
            <a:r>
              <a:rPr lang="en-US" dirty="0" smtClean="0"/>
              <a:t>Respond</a:t>
            </a:r>
            <a:endParaRPr lang="en-US" dirty="0"/>
          </a:p>
        </p:txBody>
      </p:sp>
    </p:spTree>
    <p:extLst>
      <p:ext uri="{BB962C8B-B14F-4D97-AF65-F5344CB8AC3E}">
        <p14:creationId xmlns:p14="http://schemas.microsoft.com/office/powerpoint/2010/main" val="1087327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Golden Rule</a:t>
            </a:r>
            <a:endParaRPr lang="en-US" dirty="0"/>
          </a:p>
        </p:txBody>
      </p:sp>
      <p:sp>
        <p:nvSpPr>
          <p:cNvPr id="3" name="Content Placeholder 2"/>
          <p:cNvSpPr>
            <a:spLocks noGrp="1"/>
          </p:cNvSpPr>
          <p:nvPr>
            <p:ph idx="1"/>
          </p:nvPr>
        </p:nvSpPr>
        <p:spPr/>
        <p:txBody>
          <a:bodyPr>
            <a:normAutofit/>
          </a:bodyPr>
          <a:lstStyle/>
          <a:p>
            <a:pPr marL="0" indent="0" algn="ctr">
              <a:buNone/>
            </a:pPr>
            <a:endParaRPr lang="en-US" sz="4800" dirty="0" smtClean="0"/>
          </a:p>
          <a:p>
            <a:pPr marL="0" indent="0" algn="ctr">
              <a:buNone/>
            </a:pPr>
            <a:r>
              <a:rPr lang="en-US" sz="4800" dirty="0" smtClean="0"/>
              <a:t>How </a:t>
            </a:r>
            <a:r>
              <a:rPr lang="en-US" sz="4800" dirty="0"/>
              <a:t>would you want </a:t>
            </a:r>
            <a:endParaRPr lang="en-US" sz="4800" dirty="0" smtClean="0"/>
          </a:p>
          <a:p>
            <a:pPr marL="0" indent="0" algn="ctr">
              <a:buNone/>
            </a:pPr>
            <a:r>
              <a:rPr lang="en-US" sz="4800" dirty="0" smtClean="0"/>
              <a:t>to </a:t>
            </a:r>
            <a:r>
              <a:rPr lang="en-US" sz="4800" dirty="0"/>
              <a:t>be treated</a:t>
            </a:r>
            <a:r>
              <a:rPr lang="en-US" sz="4800" dirty="0" smtClean="0"/>
              <a:t>?</a:t>
            </a:r>
            <a:endParaRPr lang="en-US" sz="4800" dirty="0"/>
          </a:p>
        </p:txBody>
      </p:sp>
    </p:spTree>
    <p:extLst>
      <p:ext uri="{BB962C8B-B14F-4D97-AF65-F5344CB8AC3E}">
        <p14:creationId xmlns:p14="http://schemas.microsoft.com/office/powerpoint/2010/main" val="3960789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Who To Contact?</a:t>
            </a:r>
            <a:endParaRPr lang="en-US" dirty="0">
              <a:latin typeface="+mj-lt"/>
            </a:endParaRPr>
          </a:p>
        </p:txBody>
      </p:sp>
      <p:sp>
        <p:nvSpPr>
          <p:cNvPr id="3" name="Content Placeholder 2"/>
          <p:cNvSpPr>
            <a:spLocks noGrp="1"/>
          </p:cNvSpPr>
          <p:nvPr>
            <p:ph idx="1"/>
          </p:nvPr>
        </p:nvSpPr>
        <p:spPr>
          <a:xfrm>
            <a:off x="792162" y="1959632"/>
            <a:ext cx="7570787" cy="4289611"/>
          </a:xfrm>
        </p:spPr>
        <p:txBody>
          <a:bodyPr>
            <a:normAutofit/>
          </a:bodyPr>
          <a:lstStyle/>
          <a:p>
            <a:r>
              <a:rPr lang="en-US" dirty="0"/>
              <a:t>For questions on how to handle customer service situations and to clarify customer service techniques, contact </a:t>
            </a:r>
            <a:r>
              <a:rPr lang="en-US" dirty="0" smtClean="0"/>
              <a:t>____________</a:t>
            </a:r>
          </a:p>
          <a:p>
            <a:r>
              <a:rPr lang="en-US" dirty="0" smtClean="0"/>
              <a:t>Email </a:t>
            </a:r>
            <a:r>
              <a:rPr lang="en-US" dirty="0"/>
              <a:t>_____________________</a:t>
            </a:r>
          </a:p>
          <a:p>
            <a:r>
              <a:rPr lang="en-US" dirty="0"/>
              <a:t>Phone ____________________</a:t>
            </a:r>
          </a:p>
          <a:p>
            <a:r>
              <a:rPr lang="en-US" dirty="0"/>
              <a:t>Office Location </a:t>
            </a:r>
            <a:r>
              <a:rPr lang="en-US" dirty="0" smtClean="0"/>
              <a:t>_____________</a:t>
            </a:r>
            <a:endParaRPr lang="en-US" dirty="0"/>
          </a:p>
          <a:p>
            <a:endParaRPr lang="en-US" dirty="0"/>
          </a:p>
        </p:txBody>
      </p:sp>
    </p:spTree>
    <p:extLst>
      <p:ext uri="{BB962C8B-B14F-4D97-AF65-F5344CB8AC3E}">
        <p14:creationId xmlns:p14="http://schemas.microsoft.com/office/powerpoint/2010/main" val="349593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4200" y="3618457"/>
            <a:ext cx="5446713" cy="1367430"/>
          </a:xfrm>
        </p:spPr>
        <p:txBody>
          <a:bodyPr>
            <a:normAutofit/>
          </a:bodyPr>
          <a:lstStyle/>
          <a:p>
            <a:r>
              <a:rPr lang="en-US" sz="5400" dirty="0" smtClean="0">
                <a:solidFill>
                  <a:srgbClr val="1782BF"/>
                </a:solidFill>
                <a:cs typeface="Arial Black"/>
              </a:rPr>
              <a:t>Customer Experience</a:t>
            </a:r>
            <a:endParaRPr lang="en-US" sz="5400" dirty="0">
              <a:solidFill>
                <a:srgbClr val="1782BF"/>
              </a:solidFill>
              <a:cs typeface="Arial Black"/>
            </a:endParaRPr>
          </a:p>
        </p:txBody>
      </p:sp>
      <p:sp>
        <p:nvSpPr>
          <p:cNvPr id="3" name="Subtitle 2"/>
          <p:cNvSpPr>
            <a:spLocks noGrp="1"/>
          </p:cNvSpPr>
          <p:nvPr>
            <p:ph type="subTitle" idx="1"/>
          </p:nvPr>
        </p:nvSpPr>
        <p:spPr>
          <a:xfrm>
            <a:off x="1854200" y="5532061"/>
            <a:ext cx="5446713" cy="851647"/>
          </a:xfrm>
        </p:spPr>
        <p:txBody>
          <a:bodyPr/>
          <a:lstStyle/>
          <a:p>
            <a:r>
              <a:rPr lang="en-US" dirty="0" smtClean="0">
                <a:solidFill>
                  <a:srgbClr val="1782BF"/>
                </a:solidFill>
              </a:rPr>
              <a:t>[</a:t>
            </a:r>
            <a:r>
              <a:rPr lang="en-US" i="1" dirty="0" smtClean="0">
                <a:solidFill>
                  <a:srgbClr val="1782BF"/>
                </a:solidFill>
              </a:rPr>
              <a:t>Your Company Name</a:t>
            </a:r>
            <a:r>
              <a:rPr lang="en-US" dirty="0" smtClean="0">
                <a:solidFill>
                  <a:srgbClr val="1782BF"/>
                </a:solidFill>
              </a:rPr>
              <a:t>]</a:t>
            </a:r>
          </a:p>
          <a:p>
            <a:r>
              <a:rPr lang="en-US" dirty="0" smtClean="0">
                <a:solidFill>
                  <a:srgbClr val="1782BF"/>
                </a:solidFill>
              </a:rPr>
              <a:t>[</a:t>
            </a:r>
            <a:r>
              <a:rPr lang="en-US" i="1" dirty="0" smtClean="0">
                <a:solidFill>
                  <a:srgbClr val="1782BF"/>
                </a:solidFill>
              </a:rPr>
              <a:t>Year</a:t>
            </a:r>
            <a:r>
              <a:rPr lang="en-US" dirty="0" smtClean="0">
                <a:solidFill>
                  <a:srgbClr val="1782BF"/>
                </a:solidFill>
              </a:rPr>
              <a:t>]</a:t>
            </a:r>
            <a:endParaRPr lang="en-US" dirty="0">
              <a:solidFill>
                <a:srgbClr val="1782BF"/>
              </a:solidFill>
            </a:endParaRPr>
          </a:p>
        </p:txBody>
      </p:sp>
      <p:sp>
        <p:nvSpPr>
          <p:cNvPr id="4" name="TextBox 3"/>
          <p:cNvSpPr txBox="1"/>
          <p:nvPr/>
        </p:nvSpPr>
        <p:spPr>
          <a:xfrm>
            <a:off x="2725718" y="1897767"/>
            <a:ext cx="3767485" cy="584776"/>
          </a:xfrm>
          <a:prstGeom prst="rect">
            <a:avLst/>
          </a:prstGeom>
          <a:noFill/>
        </p:spPr>
        <p:txBody>
          <a:bodyPr wrap="square" rtlCol="0">
            <a:spAutoFit/>
          </a:bodyPr>
          <a:lstStyle/>
          <a:p>
            <a:pPr algn="ctr"/>
            <a:r>
              <a:rPr lang="en-US" sz="3200" dirty="0" smtClean="0">
                <a:solidFill>
                  <a:srgbClr val="1782BF"/>
                </a:solidFill>
              </a:rPr>
              <a:t>[</a:t>
            </a:r>
            <a:r>
              <a:rPr lang="en-US" sz="3200" i="1" dirty="0" smtClean="0">
                <a:solidFill>
                  <a:srgbClr val="1782BF"/>
                </a:solidFill>
              </a:rPr>
              <a:t>Company Logo</a:t>
            </a:r>
            <a:r>
              <a:rPr lang="en-US" sz="3200" dirty="0" smtClean="0">
                <a:solidFill>
                  <a:srgbClr val="1782BF"/>
                </a:solidFill>
              </a:rPr>
              <a:t>]</a:t>
            </a:r>
            <a:endParaRPr lang="en-US" sz="3200" dirty="0">
              <a:solidFill>
                <a:srgbClr val="1782BF"/>
              </a:solidFill>
            </a:endParaRPr>
          </a:p>
        </p:txBody>
      </p:sp>
    </p:spTree>
    <p:extLst>
      <p:ext uri="{BB962C8B-B14F-4D97-AF65-F5344CB8AC3E}">
        <p14:creationId xmlns:p14="http://schemas.microsoft.com/office/powerpoint/2010/main" val="261333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mj-lt"/>
              </a:rPr>
              <a:t>Customer Experience</a:t>
            </a:r>
            <a:endParaRPr lang="en-US" dirty="0">
              <a:latin typeface="+mj-lt"/>
            </a:endParaRPr>
          </a:p>
        </p:txBody>
      </p:sp>
      <p:sp>
        <p:nvSpPr>
          <p:cNvPr id="2" name="Content Placeholder 1"/>
          <p:cNvSpPr>
            <a:spLocks noGrp="1"/>
          </p:cNvSpPr>
          <p:nvPr>
            <p:ph idx="1"/>
          </p:nvPr>
        </p:nvSpPr>
        <p:spPr/>
        <p:txBody>
          <a:bodyPr/>
          <a:lstStyle/>
          <a:p>
            <a:endParaRPr lang="en-US" dirty="0" smtClean="0"/>
          </a:p>
          <a:p>
            <a:r>
              <a:rPr lang="en-US" dirty="0" smtClean="0"/>
              <a:t>he </a:t>
            </a:r>
            <a:r>
              <a:rPr lang="en-US" dirty="0"/>
              <a:t>customer experience is the feeling the customer leaves an encounter with based on how that encounter went.  Knowing what your customer demographic wants to experience can improve the methods by which your staff can provide those experiences to them. </a:t>
            </a:r>
            <a:endParaRPr lang="en-US" dirty="0"/>
          </a:p>
        </p:txBody>
      </p:sp>
    </p:spTree>
    <p:extLst>
      <p:ext uri="{BB962C8B-B14F-4D97-AF65-F5344CB8AC3E}">
        <p14:creationId xmlns:p14="http://schemas.microsoft.com/office/powerpoint/2010/main" val="3823981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 </a:t>
            </a:r>
            <a:r>
              <a:rPr lang="en-US" dirty="0" err="1"/>
              <a:t>vs</a:t>
            </a:r>
            <a:r>
              <a:rPr lang="en-US" dirty="0"/>
              <a:t> Experience</a:t>
            </a:r>
            <a:endParaRPr lang="en-US" dirty="0"/>
          </a:p>
        </p:txBody>
      </p:sp>
      <p:sp>
        <p:nvSpPr>
          <p:cNvPr id="3" name="Text Placeholder 2"/>
          <p:cNvSpPr>
            <a:spLocks noGrp="1"/>
          </p:cNvSpPr>
          <p:nvPr>
            <p:ph type="body" idx="1"/>
          </p:nvPr>
        </p:nvSpPr>
        <p:spPr/>
        <p:txBody>
          <a:bodyPr/>
          <a:lstStyle/>
          <a:p>
            <a:r>
              <a:rPr lang="en-US" dirty="0" smtClean="0"/>
              <a:t>Service</a:t>
            </a:r>
            <a:endParaRPr lang="en-US" dirty="0"/>
          </a:p>
        </p:txBody>
      </p:sp>
      <p:sp>
        <p:nvSpPr>
          <p:cNvPr id="4" name="Content Placeholder 3"/>
          <p:cNvSpPr>
            <a:spLocks noGrp="1"/>
          </p:cNvSpPr>
          <p:nvPr>
            <p:ph sz="half" idx="2"/>
          </p:nvPr>
        </p:nvSpPr>
        <p:spPr>
          <a:xfrm>
            <a:off x="777240" y="2590799"/>
            <a:ext cx="3566160" cy="3697863"/>
          </a:xfrm>
        </p:spPr>
        <p:txBody>
          <a:bodyPr>
            <a:normAutofit lnSpcReduction="10000"/>
          </a:bodyPr>
          <a:lstStyle/>
          <a:p>
            <a:pPr lvl="0">
              <a:spcBef>
                <a:spcPts val="1200"/>
              </a:spcBef>
            </a:pPr>
            <a:r>
              <a:rPr lang="en-US" dirty="0"/>
              <a:t>Single moment of service</a:t>
            </a:r>
          </a:p>
          <a:p>
            <a:pPr lvl="0">
              <a:spcBef>
                <a:spcPts val="1200"/>
              </a:spcBef>
            </a:pPr>
            <a:r>
              <a:rPr lang="en-US" dirty="0"/>
              <a:t>Addresses customer needs</a:t>
            </a:r>
          </a:p>
          <a:p>
            <a:pPr lvl="0">
              <a:spcBef>
                <a:spcPts val="1200"/>
              </a:spcBef>
            </a:pPr>
            <a:r>
              <a:rPr lang="en-US" dirty="0"/>
              <a:t>Expressed as actions</a:t>
            </a:r>
          </a:p>
          <a:p>
            <a:pPr lvl="0">
              <a:spcBef>
                <a:spcPts val="1200"/>
              </a:spcBef>
            </a:pPr>
            <a:r>
              <a:rPr lang="en-US" dirty="0"/>
              <a:t>Achieved through the entire company and its resources</a:t>
            </a:r>
          </a:p>
          <a:p>
            <a:pPr lvl="0">
              <a:spcBef>
                <a:spcPts val="1200"/>
              </a:spcBef>
            </a:pPr>
            <a:r>
              <a:rPr lang="en-US" dirty="0"/>
              <a:t>Creates customer value  </a:t>
            </a:r>
          </a:p>
          <a:p>
            <a:pPr>
              <a:spcBef>
                <a:spcPts val="1200"/>
              </a:spcBef>
            </a:pPr>
            <a:r>
              <a:rPr lang="en-US" dirty="0"/>
              <a:t>Measured using NPS</a:t>
            </a:r>
            <a:r>
              <a:rPr lang="en-US" dirty="0"/>
              <a:t> </a:t>
            </a:r>
          </a:p>
        </p:txBody>
      </p:sp>
      <p:sp>
        <p:nvSpPr>
          <p:cNvPr id="5" name="Text Placeholder 4"/>
          <p:cNvSpPr>
            <a:spLocks noGrp="1"/>
          </p:cNvSpPr>
          <p:nvPr>
            <p:ph type="body" sz="quarter" idx="3"/>
          </p:nvPr>
        </p:nvSpPr>
        <p:spPr/>
        <p:txBody>
          <a:bodyPr/>
          <a:lstStyle/>
          <a:p>
            <a:r>
              <a:rPr lang="en-US" dirty="0" smtClean="0"/>
              <a:t>Experience</a:t>
            </a:r>
            <a:endParaRPr lang="en-US" dirty="0"/>
          </a:p>
        </p:txBody>
      </p:sp>
      <p:sp>
        <p:nvSpPr>
          <p:cNvPr id="6" name="Content Placeholder 5"/>
          <p:cNvSpPr>
            <a:spLocks noGrp="1"/>
          </p:cNvSpPr>
          <p:nvPr>
            <p:ph sz="quarter" idx="4"/>
          </p:nvPr>
        </p:nvSpPr>
        <p:spPr>
          <a:xfrm>
            <a:off x="4766048" y="2590799"/>
            <a:ext cx="3566160" cy="3697863"/>
          </a:xfrm>
        </p:spPr>
        <p:txBody>
          <a:bodyPr>
            <a:normAutofit fontScale="92500" lnSpcReduction="10000"/>
          </a:bodyPr>
          <a:lstStyle/>
          <a:p>
            <a:pPr lvl="0">
              <a:spcBef>
                <a:spcPts val="1200"/>
              </a:spcBef>
            </a:pPr>
            <a:r>
              <a:rPr lang="en-US" dirty="0"/>
              <a:t>Long term feeling over multiple services</a:t>
            </a:r>
          </a:p>
          <a:p>
            <a:pPr lvl="0">
              <a:spcBef>
                <a:spcPts val="1200"/>
              </a:spcBef>
            </a:pPr>
            <a:r>
              <a:rPr lang="en-US" dirty="0"/>
              <a:t>Creates a continuity of service over multiple encounters</a:t>
            </a:r>
          </a:p>
          <a:p>
            <a:pPr lvl="0">
              <a:spcBef>
                <a:spcPts val="1200"/>
              </a:spcBef>
            </a:pPr>
            <a:r>
              <a:rPr lang="en-US" dirty="0"/>
              <a:t>Expressed as feelings</a:t>
            </a:r>
          </a:p>
          <a:p>
            <a:pPr lvl="0">
              <a:spcBef>
                <a:spcPts val="1200"/>
              </a:spcBef>
            </a:pPr>
            <a:r>
              <a:rPr lang="en-US" dirty="0"/>
              <a:t>By a single service rep or a service team</a:t>
            </a:r>
          </a:p>
          <a:p>
            <a:pPr lvl="0">
              <a:spcBef>
                <a:spcPts val="1200"/>
              </a:spcBef>
            </a:pPr>
            <a:r>
              <a:rPr lang="en-US" dirty="0"/>
              <a:t>Creates customer retention</a:t>
            </a:r>
          </a:p>
          <a:p>
            <a:pPr>
              <a:spcBef>
                <a:spcPts val="1200"/>
              </a:spcBef>
            </a:pPr>
            <a:r>
              <a:rPr lang="en-US" dirty="0"/>
              <a:t>Measured using CSAT</a:t>
            </a:r>
            <a:r>
              <a:rPr lang="en-US" dirty="0"/>
              <a:t> </a:t>
            </a:r>
          </a:p>
        </p:txBody>
      </p:sp>
    </p:spTree>
    <p:extLst>
      <p:ext uri="{BB962C8B-B14F-4D97-AF65-F5344CB8AC3E}">
        <p14:creationId xmlns:p14="http://schemas.microsoft.com/office/powerpoint/2010/main" val="3407323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Customer Demographics</a:t>
            </a:r>
            <a:endParaRPr lang="en-US" dirty="0">
              <a:latin typeface="+mj-lt"/>
            </a:endParaRPr>
          </a:p>
        </p:txBody>
      </p:sp>
      <p:sp>
        <p:nvSpPr>
          <p:cNvPr id="3" name="Content Placeholder 2"/>
          <p:cNvSpPr>
            <a:spLocks noGrp="1"/>
          </p:cNvSpPr>
          <p:nvPr>
            <p:ph idx="1"/>
          </p:nvPr>
        </p:nvSpPr>
        <p:spPr/>
        <p:txBody>
          <a:bodyPr/>
          <a:lstStyle/>
          <a:p>
            <a:r>
              <a:rPr lang="en-US" dirty="0"/>
              <a:t>The company makes adjustments to market to specific demographics, and customer service representatives should do the same. </a:t>
            </a:r>
            <a:endParaRPr lang="en-US" dirty="0" smtClean="0"/>
          </a:p>
          <a:p>
            <a:r>
              <a:rPr lang="en-US" dirty="0" smtClean="0"/>
              <a:t> </a:t>
            </a:r>
            <a:r>
              <a:rPr lang="en-US" dirty="0"/>
              <a:t>If you have older patrons, you should be more formal and respectful, if your patrons are college students, you can be more relaxed and joke around.</a:t>
            </a:r>
          </a:p>
          <a:p>
            <a:endParaRPr lang="en-US" dirty="0"/>
          </a:p>
        </p:txBody>
      </p:sp>
    </p:spTree>
    <p:extLst>
      <p:ext uri="{BB962C8B-B14F-4D97-AF65-F5344CB8AC3E}">
        <p14:creationId xmlns:p14="http://schemas.microsoft.com/office/powerpoint/2010/main" val="1166181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Importance of Customer Experience</a:t>
            </a:r>
            <a:endParaRPr lang="en-US" dirty="0">
              <a:latin typeface="+mj-lt"/>
            </a:endParaRPr>
          </a:p>
        </p:txBody>
      </p:sp>
      <p:sp>
        <p:nvSpPr>
          <p:cNvPr id="3" name="Content Placeholder 2"/>
          <p:cNvSpPr>
            <a:spLocks noGrp="1"/>
          </p:cNvSpPr>
          <p:nvPr>
            <p:ph idx="1"/>
          </p:nvPr>
        </p:nvSpPr>
        <p:spPr>
          <a:xfrm>
            <a:off x="792162" y="1761565"/>
            <a:ext cx="7570787" cy="4759106"/>
          </a:xfrm>
        </p:spPr>
        <p:txBody>
          <a:bodyPr>
            <a:normAutofit fontScale="77500" lnSpcReduction="20000"/>
          </a:bodyPr>
          <a:lstStyle/>
          <a:p>
            <a:pPr>
              <a:spcBef>
                <a:spcPts val="1800"/>
              </a:spcBef>
            </a:pPr>
            <a:r>
              <a:rPr lang="en-US" dirty="0"/>
              <a:t>In a social media world, a negative customer experience can lead to negative reviews.  </a:t>
            </a:r>
            <a:endParaRPr lang="en-US" dirty="0" smtClean="0"/>
          </a:p>
          <a:p>
            <a:pPr>
              <a:spcBef>
                <a:spcPts val="1800"/>
              </a:spcBef>
            </a:pPr>
            <a:r>
              <a:rPr lang="en-US" dirty="0" smtClean="0"/>
              <a:t>People </a:t>
            </a:r>
            <a:r>
              <a:rPr lang="en-US" dirty="0"/>
              <a:t>believe what is on the Internet. </a:t>
            </a:r>
            <a:endParaRPr lang="en-US" dirty="0" smtClean="0"/>
          </a:p>
          <a:p>
            <a:pPr>
              <a:spcBef>
                <a:spcPts val="1800"/>
              </a:spcBef>
            </a:pPr>
            <a:r>
              <a:rPr lang="en-US" dirty="0"/>
              <a:t>A</a:t>
            </a:r>
            <a:r>
              <a:rPr lang="en-US" dirty="0" smtClean="0"/>
              <a:t> </a:t>
            </a:r>
            <a:r>
              <a:rPr lang="en-US" dirty="0"/>
              <a:t>few 1 star </a:t>
            </a:r>
            <a:r>
              <a:rPr lang="en-US" dirty="0" smtClean="0"/>
              <a:t>reviews </a:t>
            </a:r>
            <a:r>
              <a:rPr lang="en-US" dirty="0"/>
              <a:t>can drastically lower </a:t>
            </a:r>
            <a:r>
              <a:rPr lang="en-US" dirty="0" smtClean="0"/>
              <a:t>our </a:t>
            </a:r>
            <a:r>
              <a:rPr lang="en-US" dirty="0"/>
              <a:t>overall score.  </a:t>
            </a:r>
            <a:endParaRPr lang="en-US" dirty="0" smtClean="0"/>
          </a:p>
          <a:p>
            <a:pPr>
              <a:spcBef>
                <a:spcPts val="1800"/>
              </a:spcBef>
            </a:pPr>
            <a:r>
              <a:rPr lang="en-US" dirty="0" smtClean="0"/>
              <a:t>Many </a:t>
            </a:r>
            <a:r>
              <a:rPr lang="en-US" dirty="0"/>
              <a:t>people do not see reviews in context and only look at the overall rating.  </a:t>
            </a:r>
            <a:endParaRPr lang="en-US" dirty="0" smtClean="0"/>
          </a:p>
          <a:p>
            <a:pPr>
              <a:spcBef>
                <a:spcPts val="1800"/>
              </a:spcBef>
            </a:pPr>
            <a:r>
              <a:rPr lang="en-US" dirty="0" smtClean="0"/>
              <a:t>Some </a:t>
            </a:r>
            <a:r>
              <a:rPr lang="en-US" dirty="0"/>
              <a:t>people will take 5 stars over 4 stars even though the difference in contributors is drastically different.  A 5 star rating with 10 reviews could very well be a bunch of friends of the owner writing 5 star reviews.  However, a 4 star rating with 1000 contributors is not only from real customers, but shows a consistency and predictability in the service that someone can expect from that company. </a:t>
            </a:r>
          </a:p>
          <a:p>
            <a:endParaRPr lang="en-US" dirty="0"/>
          </a:p>
        </p:txBody>
      </p:sp>
    </p:spTree>
    <p:extLst>
      <p:ext uri="{BB962C8B-B14F-4D97-AF65-F5344CB8AC3E}">
        <p14:creationId xmlns:p14="http://schemas.microsoft.com/office/powerpoint/2010/main" val="2802947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smtClean="0">
                <a:latin typeface="+mj-lt"/>
              </a:rPr>
              <a:t>Reputation</a:t>
            </a:r>
            <a:endParaRPr lang="en-US" sz="7200" dirty="0">
              <a:latin typeface="+mj-lt"/>
            </a:endParaRPr>
          </a:p>
        </p:txBody>
      </p:sp>
      <p:sp>
        <p:nvSpPr>
          <p:cNvPr id="3" name="Content Placeholder 2"/>
          <p:cNvSpPr>
            <a:spLocks noGrp="1"/>
          </p:cNvSpPr>
          <p:nvPr>
            <p:ph idx="1"/>
          </p:nvPr>
        </p:nvSpPr>
        <p:spPr/>
        <p:txBody>
          <a:bodyPr/>
          <a:lstStyle/>
          <a:p>
            <a:endParaRPr lang="en-US" dirty="0" smtClean="0"/>
          </a:p>
          <a:p>
            <a:r>
              <a:rPr lang="en-US" dirty="0" smtClean="0"/>
              <a:t>It </a:t>
            </a:r>
            <a:r>
              <a:rPr lang="en-US" dirty="0"/>
              <a:t>takes many positive experiences to build a positive reputation, but only one negative experience to permanently tarnish a company’s reputation</a:t>
            </a:r>
            <a:r>
              <a:rPr lang="en-US" dirty="0" smtClean="0"/>
              <a:t>.</a:t>
            </a:r>
            <a:endParaRPr lang="en-US" dirty="0"/>
          </a:p>
        </p:txBody>
      </p:sp>
    </p:spTree>
    <p:extLst>
      <p:ext uri="{BB962C8B-B14F-4D97-AF65-F5344CB8AC3E}">
        <p14:creationId xmlns:p14="http://schemas.microsoft.com/office/powerpoint/2010/main" val="815316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People Buy How They Feel</a:t>
            </a:r>
            <a:endParaRPr lang="en-US" dirty="0">
              <a:latin typeface="+mj-lt"/>
            </a:endParaRPr>
          </a:p>
        </p:txBody>
      </p:sp>
      <p:sp>
        <p:nvSpPr>
          <p:cNvPr id="3" name="Content Placeholder 2"/>
          <p:cNvSpPr>
            <a:spLocks noGrp="1"/>
          </p:cNvSpPr>
          <p:nvPr>
            <p:ph idx="1"/>
          </p:nvPr>
        </p:nvSpPr>
        <p:spPr>
          <a:xfrm>
            <a:off x="792162" y="1944730"/>
            <a:ext cx="7570787" cy="4502675"/>
          </a:xfrm>
        </p:spPr>
        <p:txBody>
          <a:bodyPr>
            <a:normAutofit fontScale="92500" lnSpcReduction="20000"/>
          </a:bodyPr>
          <a:lstStyle/>
          <a:p>
            <a:r>
              <a:rPr lang="en-US" dirty="0"/>
              <a:t>People do buy products or services, they buy their feelings.  </a:t>
            </a:r>
            <a:endParaRPr lang="en-US" dirty="0" smtClean="0"/>
          </a:p>
          <a:p>
            <a:r>
              <a:rPr lang="en-US" dirty="0" smtClean="0"/>
              <a:t>If </a:t>
            </a:r>
            <a:r>
              <a:rPr lang="en-US" dirty="0"/>
              <a:t>there is an emotional attachment to the product, then a customer will buy it</a:t>
            </a:r>
            <a:r>
              <a:rPr lang="en-US" dirty="0" smtClean="0"/>
              <a:t>.</a:t>
            </a:r>
            <a:endParaRPr lang="en-US" dirty="0"/>
          </a:p>
          <a:p>
            <a:r>
              <a:rPr lang="en-US" dirty="0"/>
              <a:t>Why do you like a certain cereal or laundry detergent?  Does it remind you of home, your childhood, your mom</a:t>
            </a:r>
            <a:r>
              <a:rPr lang="en-US" dirty="0" smtClean="0"/>
              <a:t>?</a:t>
            </a:r>
          </a:p>
          <a:p>
            <a:r>
              <a:rPr lang="en-US" dirty="0" smtClean="0"/>
              <a:t>The customer experience can build positive feelings in the customer of our products and services.</a:t>
            </a:r>
            <a:endParaRPr lang="en-US" dirty="0"/>
          </a:p>
          <a:p>
            <a:endParaRPr lang="en-US" dirty="0"/>
          </a:p>
        </p:txBody>
      </p:sp>
    </p:spTree>
    <p:extLst>
      <p:ext uri="{BB962C8B-B14F-4D97-AF65-F5344CB8AC3E}">
        <p14:creationId xmlns:p14="http://schemas.microsoft.com/office/powerpoint/2010/main" val="1793519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Customer Experience Techniques</a:t>
            </a:r>
            <a:endParaRPr lang="en-US" dirty="0">
              <a:latin typeface="+mj-lt"/>
            </a:endParaRPr>
          </a:p>
        </p:txBody>
      </p:sp>
      <p:sp>
        <p:nvSpPr>
          <p:cNvPr id="3" name="Content Placeholder 2"/>
          <p:cNvSpPr>
            <a:spLocks noGrp="1"/>
          </p:cNvSpPr>
          <p:nvPr>
            <p:ph idx="1"/>
          </p:nvPr>
        </p:nvSpPr>
        <p:spPr>
          <a:xfrm>
            <a:off x="792162" y="1761565"/>
            <a:ext cx="7570787" cy="4809532"/>
          </a:xfrm>
        </p:spPr>
        <p:txBody>
          <a:bodyPr>
            <a:normAutofit fontScale="92500" lnSpcReduction="20000"/>
          </a:bodyPr>
          <a:lstStyle/>
          <a:p>
            <a:pPr lvl="0">
              <a:spcBef>
                <a:spcPts val="600"/>
              </a:spcBef>
            </a:pPr>
            <a:r>
              <a:rPr lang="en-US" dirty="0"/>
              <a:t>Welcome customers, say hello, </a:t>
            </a:r>
          </a:p>
          <a:p>
            <a:pPr lvl="0">
              <a:spcBef>
                <a:spcPts val="600"/>
              </a:spcBef>
            </a:pPr>
            <a:r>
              <a:rPr lang="en-US" dirty="0"/>
              <a:t>Introduce yourself</a:t>
            </a:r>
          </a:p>
          <a:p>
            <a:pPr lvl="0">
              <a:spcBef>
                <a:spcPts val="600"/>
              </a:spcBef>
            </a:pPr>
            <a:r>
              <a:rPr lang="en-US" dirty="0"/>
              <a:t>Ask to help, ask what they need</a:t>
            </a:r>
          </a:p>
          <a:p>
            <a:pPr lvl="0">
              <a:spcBef>
                <a:spcPts val="600"/>
              </a:spcBef>
            </a:pPr>
            <a:r>
              <a:rPr lang="en-US" dirty="0"/>
              <a:t>Let them know you are available</a:t>
            </a:r>
          </a:p>
          <a:p>
            <a:pPr lvl="0">
              <a:spcBef>
                <a:spcPts val="600"/>
              </a:spcBef>
            </a:pPr>
            <a:r>
              <a:rPr lang="en-US" dirty="0"/>
              <a:t>Be available, don’t disappear</a:t>
            </a:r>
          </a:p>
          <a:p>
            <a:pPr lvl="0">
              <a:spcBef>
                <a:spcPts val="600"/>
              </a:spcBef>
            </a:pPr>
            <a:r>
              <a:rPr lang="en-US" dirty="0"/>
              <a:t>Listen, repeat to be sure you are understanding</a:t>
            </a:r>
          </a:p>
          <a:p>
            <a:pPr lvl="0">
              <a:spcBef>
                <a:spcPts val="600"/>
              </a:spcBef>
            </a:pPr>
            <a:r>
              <a:rPr lang="en-US" dirty="0"/>
              <a:t>Make eye contact</a:t>
            </a:r>
          </a:p>
          <a:p>
            <a:pPr lvl="0">
              <a:spcBef>
                <a:spcPts val="600"/>
              </a:spcBef>
            </a:pPr>
            <a:r>
              <a:rPr lang="en-US" dirty="0"/>
              <a:t>If there is a mistake, immediately apologize.</a:t>
            </a:r>
          </a:p>
          <a:p>
            <a:pPr lvl="0">
              <a:spcBef>
                <a:spcPts val="600"/>
              </a:spcBef>
            </a:pPr>
            <a:r>
              <a:rPr lang="en-US" dirty="0"/>
              <a:t>Show interest, be genuine</a:t>
            </a:r>
          </a:p>
          <a:p>
            <a:pPr lvl="0">
              <a:spcBef>
                <a:spcPts val="600"/>
              </a:spcBef>
            </a:pPr>
            <a:r>
              <a:rPr lang="en-US" dirty="0"/>
              <a:t>Be informative, describe the process so the customer knows what to expect.</a:t>
            </a:r>
          </a:p>
          <a:p>
            <a:pPr lvl="0">
              <a:spcBef>
                <a:spcPts val="600"/>
              </a:spcBef>
            </a:pPr>
            <a:r>
              <a:rPr lang="en-US" dirty="0"/>
              <a:t>Speak with low and empathetic </a:t>
            </a:r>
            <a:r>
              <a:rPr lang="en-US" dirty="0" smtClean="0"/>
              <a:t>tone</a:t>
            </a:r>
            <a:endParaRPr lang="en-US" dirty="0"/>
          </a:p>
        </p:txBody>
      </p:sp>
    </p:spTree>
    <p:extLst>
      <p:ext uri="{BB962C8B-B14F-4D97-AF65-F5344CB8AC3E}">
        <p14:creationId xmlns:p14="http://schemas.microsoft.com/office/powerpoint/2010/main" val="2802003432"/>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fusion">
  <a:themeElements>
    <a:clrScheme name="Sky">
      <a:dk1>
        <a:sysClr val="windowText" lastClr="000000"/>
      </a:dk1>
      <a:lt1>
        <a:sysClr val="window" lastClr="FFFFFF"/>
      </a:lt1>
      <a:dk2>
        <a:srgbClr val="1782BF"/>
      </a:dk2>
      <a:lt2>
        <a:srgbClr val="62BCE9"/>
      </a:lt2>
      <a:accent1>
        <a:srgbClr val="073779"/>
      </a:accent1>
      <a:accent2>
        <a:srgbClr val="8FD9FB"/>
      </a:accent2>
      <a:accent3>
        <a:srgbClr val="FFCC00"/>
      </a:accent3>
      <a:accent4>
        <a:srgbClr val="EB6615"/>
      </a:accent4>
      <a:accent5>
        <a:srgbClr val="C76402"/>
      </a:accent5>
      <a:accent6>
        <a:srgbClr val="B523B4"/>
      </a:accent6>
      <a:hlink>
        <a:srgbClr val="FFDE26"/>
      </a:hlink>
      <a:folHlink>
        <a:srgbClr val="DEBE00"/>
      </a:folHlink>
    </a:clrScheme>
    <a:fontScheme name="Infusion">
      <a:majorFont>
        <a:latin typeface="Mistral"/>
        <a:ea typeface=""/>
        <a:cs typeface=""/>
        <a:font script="Jpan" typeface="ＤＦＰ行書体"/>
        <a:font script="Hans" typeface="宋体"/>
        <a:font script="Hant" typeface="新細明體"/>
      </a:majorFont>
      <a:minorFont>
        <a:latin typeface="Candara"/>
        <a:ea typeface=""/>
        <a:cs typeface=""/>
        <a:font script="Jpan" typeface="メイリオ"/>
        <a:font script="Hans" typeface="宋体"/>
        <a:font script="Hant" typeface="新細明體"/>
      </a:minorFont>
    </a:fontScheme>
    <a:fmtScheme name="Infusion">
      <a:fillStyleLst>
        <a:solidFill>
          <a:schemeClr val="phClr"/>
        </a:solidFill>
        <a:blipFill rotWithShape="1">
          <a:blip xmlns:r="http://schemas.openxmlformats.org/officeDocument/2006/relationships" r:embed="rId1">
            <a:duotone>
              <a:schemeClr val="phClr">
                <a:shade val="70000"/>
                <a:satMod val="120000"/>
              </a:schemeClr>
              <a:schemeClr val="phClr">
                <a:tint val="70000"/>
                <a:satMod val="300000"/>
                <a:lumMod val="125000"/>
              </a:schemeClr>
            </a:duotone>
          </a:blip>
          <a:tile tx="0" ty="0" sx="50000" sy="50000" flip="none" algn="tl"/>
        </a:blipFill>
        <a:blipFill rotWithShape="1">
          <a:blip xmlns:r="http://schemas.openxmlformats.org/officeDocument/2006/relationships" r:embed="rId2">
            <a:duotone>
              <a:schemeClr val="phClr">
                <a:shade val="70000"/>
                <a:satMod val="120000"/>
              </a:schemeClr>
              <a:schemeClr val="phClr">
                <a:tint val="70000"/>
                <a:satMod val="135000"/>
              </a:schemeClr>
            </a:duotone>
          </a:blip>
          <a:tile tx="0" ty="0" sx="40000" sy="40000" flip="none" algn="tl"/>
        </a:blipFill>
      </a:fillStyleLst>
      <a:lnStyleLst>
        <a:ln w="38100" cap="flat" cmpd="sng" algn="ctr">
          <a:solidFill>
            <a:schemeClr val="phClr">
              <a:alpha val="70000"/>
              <a:satMod val="105000"/>
            </a:schemeClr>
          </a:solidFill>
          <a:prstDash val="solid"/>
          <a:miter/>
        </a:ln>
        <a:ln w="50800" cap="flat" cmpd="sng" algn="ctr">
          <a:solidFill>
            <a:schemeClr val="phClr">
              <a:alpha val="50000"/>
            </a:schemeClr>
          </a:solidFill>
          <a:prstDash val="solid"/>
          <a:miter/>
        </a:ln>
        <a:ln w="88900" cap="flat" cmpd="sng" algn="ctr">
          <a:solidFill>
            <a:schemeClr val="phClr">
              <a:alpha val="40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innerShdw blurRad="190500" dir="13500000">
              <a:srgbClr val="000000">
                <a:alpha val="50000"/>
              </a:srgbClr>
            </a:innerShdw>
            <a:outerShdw blurRad="38100" dist="25400" dir="5400000" rotWithShape="0">
              <a:srgbClr val="000000">
                <a:alpha val="50000"/>
              </a:srgbClr>
            </a:outerShdw>
          </a:effectLst>
        </a:effectStyle>
      </a:effectStyleLst>
      <a:bgFillStyleLst>
        <a:blipFill rotWithShape="1">
          <a:blip xmlns:r="http://schemas.openxmlformats.org/officeDocument/2006/relationships" r:embed="rId3">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4">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5">
            <a:duotone>
              <a:schemeClr val="phClr">
                <a:shade val="70000"/>
                <a:satMod val="500000"/>
                <a:lumMod val="50000"/>
              </a:schemeClr>
              <a:schemeClr val="phClr">
                <a:satMod val="800000"/>
                <a:lum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Infusion.thmx</Template>
  <TotalTime>14</TotalTime>
  <Words>599</Words>
  <Application>Microsoft Macintosh PowerPoint</Application>
  <PresentationFormat>On-screen Show (4:3)</PresentationFormat>
  <Paragraphs>81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Infusion</vt:lpstr>
      <vt:lpstr>New Employee Orientation</vt:lpstr>
      <vt:lpstr>Customer Experience</vt:lpstr>
      <vt:lpstr>Customer Experience</vt:lpstr>
      <vt:lpstr>Service vs Experience</vt:lpstr>
      <vt:lpstr>Customer Demographics</vt:lpstr>
      <vt:lpstr>Importance of Customer Experience</vt:lpstr>
      <vt:lpstr>Reputation</vt:lpstr>
      <vt:lpstr>People Buy How They Feel</vt:lpstr>
      <vt:lpstr>Customer Experience Techniques</vt:lpstr>
      <vt:lpstr>Helpful Phrases</vt:lpstr>
      <vt:lpstr>Positive Phrasings</vt:lpstr>
      <vt:lpstr>Active Listening</vt:lpstr>
      <vt:lpstr>The Golden Rule</vt:lpstr>
      <vt:lpstr>Who To Contact?</vt:lpstr>
    </vt:vector>
  </TitlesOfParts>
  <Company>Another Way Holdings,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Employee Orientation</dc:title>
  <dc:creator>David Memmoli</dc:creator>
  <cp:lastModifiedBy>David Memmoli</cp:lastModifiedBy>
  <cp:revision>6</cp:revision>
  <dcterms:created xsi:type="dcterms:W3CDTF">2020-08-16T17:48:47Z</dcterms:created>
  <dcterms:modified xsi:type="dcterms:W3CDTF">2020-08-16T18:03:14Z</dcterms:modified>
</cp:coreProperties>
</file>