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9540" autoAdjust="0"/>
  </p:normalViewPr>
  <p:slideViewPr>
    <p:cSldViewPr snapToGrid="0" snapToObjects="1">
      <p:cViewPr varScale="1">
        <p:scale>
          <a:sx n="104" d="100"/>
          <a:sy n="104" d="100"/>
        </p:scale>
        <p:origin x="-120" y="-3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7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9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7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9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4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9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9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9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7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5"/>
          <p:cNvGrpSpPr/>
          <p:nvPr/>
        </p:nvGrpSpPr>
        <p:grpSpPr>
          <a:xfrm>
            <a:off x="0" y="0"/>
            <a:ext cx="1581220" cy="6858000"/>
            <a:chOff x="134471" y="0"/>
            <a:chExt cx="1581220" cy="6858000"/>
          </a:xfrm>
        </p:grpSpPr>
        <p:pic>
          <p:nvPicPr>
            <p:cNvPr id="7" name="Picture 6" descr="Overlay-Blank.jpg"/>
            <p:cNvPicPr>
              <a:picLocks noChangeAspect="1"/>
            </p:cNvPicPr>
            <p:nvPr userDrawn="1"/>
          </p:nvPicPr>
          <p:blipFill>
            <a:blip r:embed="rId2"/>
            <a:srcRect l="1471" r="83676"/>
            <a:stretch>
              <a:fillRect/>
            </a:stretch>
          </p:blipFill>
          <p:spPr>
            <a:xfrm>
              <a:off x="134471" y="0"/>
              <a:ext cx="1358153" cy="6858000"/>
            </a:xfrm>
            <a:prstGeom prst="rect">
              <a:avLst/>
            </a:prstGeom>
          </p:spPr>
        </p:pic>
        <p:pic>
          <p:nvPicPr>
            <p:cNvPr id="9" name="Picture 8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1447800" y="0"/>
              <a:ext cx="267891" cy="6858000"/>
            </a:xfrm>
            <a:prstGeom prst="rect">
              <a:avLst/>
            </a:prstGeom>
          </p:spPr>
        </p:pic>
      </p:grpSp>
      <p:grpSp>
        <p:nvGrpSpPr>
          <p:cNvPr id="11" name="Group 16"/>
          <p:cNvGrpSpPr/>
          <p:nvPr/>
        </p:nvGrpSpPr>
        <p:grpSpPr>
          <a:xfrm>
            <a:off x="7546266" y="0"/>
            <a:ext cx="1597734" cy="6858000"/>
            <a:chOff x="7413812" y="0"/>
            <a:chExt cx="1597734" cy="685800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r="85125"/>
            <a:stretch>
              <a:fillRect/>
            </a:stretch>
          </p:blipFill>
          <p:spPr>
            <a:xfrm>
              <a:off x="7651376" y="0"/>
              <a:ext cx="1360170" cy="6858000"/>
            </a:xfrm>
            <a:prstGeom prst="rect">
              <a:avLst/>
            </a:prstGeom>
          </p:spPr>
        </p:pic>
        <p:pic>
          <p:nvPicPr>
            <p:cNvPr id="10" name="Picture 9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H="1">
              <a:off x="7413812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54200" y="3693645"/>
            <a:ext cx="5446713" cy="1470025"/>
          </a:xfrm>
        </p:spPr>
        <p:txBody>
          <a:bodyPr anchor="b" anchorCtr="0"/>
          <a:lstStyle>
            <a:lvl1pPr>
              <a:lnSpc>
                <a:spcPts val="6800"/>
              </a:lnSpc>
              <a:defRPr sz="650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54200" y="5204011"/>
            <a:ext cx="5446713" cy="851647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257800" y="6356350"/>
            <a:ext cx="21336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30E2307-1E40-4E12-8716-25BFDA8E7013}" type="datetime1">
              <a:rPr lang="en-US" smtClean="0"/>
              <a:pPr/>
              <a:t>8/17/20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52600" y="6356350"/>
            <a:ext cx="28956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pic>
        <p:nvPicPr>
          <p:cNvPr id="15" name="Picture 14" descr="HR-Colo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54480" y="4841209"/>
            <a:ext cx="6035040" cy="34039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Blan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3612822" cy="1536192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600" b="0" kern="1200">
                <a:solidFill>
                  <a:schemeClr val="tx2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873625" y="381000"/>
            <a:ext cx="3813175" cy="5697538"/>
          </a:xfrm>
          <a:solidFill>
            <a:schemeClr val="bg1">
              <a:lumMod val="85000"/>
            </a:schemeClr>
          </a:solidFill>
          <a:ln w="101600">
            <a:solidFill>
              <a:schemeClr val="accent1">
                <a:lumMod val="40000"/>
                <a:lumOff val="60000"/>
                <a:alpha val="40000"/>
              </a:schemeClr>
            </a:solidFill>
            <a:miter lim="800000"/>
          </a:ln>
          <a:effectLst>
            <a:innerShdw blurRad="457200">
              <a:schemeClr val="accent1">
                <a:alpha val="80000"/>
              </a:schemeClr>
            </a:innerShdw>
            <a:softEdge rad="3175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9984" y="2209799"/>
            <a:ext cx="3613792" cy="3222625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600"/>
              </a:spcBef>
              <a:buNone/>
              <a:defRPr sz="1800" b="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400"/>
              </a:spcBef>
              <a:buClr>
                <a:schemeClr val="accent1">
                  <a:lumMod val="60000"/>
                  <a:lumOff val="40000"/>
                </a:schemeClr>
              </a:buClr>
              <a:buFont typeface="Candara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56D55-EFBE-4F9B-8A5F-09D42CA22A9B}" type="datetime1">
              <a:rPr lang="en-US" smtClean="0"/>
              <a:pPr/>
              <a:t>8/17/20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8"/>
          <p:cNvGrpSpPr/>
          <p:nvPr/>
        </p:nvGrpSpPr>
        <p:grpSpPr>
          <a:xfrm>
            <a:off x="4267200" y="0"/>
            <a:ext cx="4876800" cy="6858000"/>
            <a:chOff x="4267200" y="0"/>
            <a:chExt cx="4876800" cy="6858000"/>
          </a:xfrm>
        </p:grpSpPr>
        <p:pic>
          <p:nvPicPr>
            <p:cNvPr id="10" name="Picture 9" descr="Overlay-Blank.jpg"/>
            <p:cNvPicPr>
              <a:picLocks noChangeAspect="1"/>
            </p:cNvPicPr>
            <p:nvPr userDrawn="1"/>
          </p:nvPicPr>
          <p:blipFill>
            <a:blip r:embed="rId2"/>
            <a:srcRect l="4302" r="46875"/>
            <a:stretch>
              <a:fillRect/>
            </a:stretch>
          </p:blipFill>
          <p:spPr>
            <a:xfrm>
              <a:off x="4495800" y="0"/>
              <a:ext cx="4648200" cy="6858000"/>
            </a:xfrm>
            <a:prstGeom prst="rect">
              <a:avLst/>
            </a:prstGeom>
          </p:spPr>
        </p:pic>
        <p:pic>
          <p:nvPicPr>
            <p:cNvPr id="11" name="Picture 10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H="1">
              <a:off x="4267200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3612822" cy="1536192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600" b="0" kern="1200">
                <a:solidFill>
                  <a:schemeClr val="tx2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873625" y="381000"/>
            <a:ext cx="3813175" cy="5697538"/>
          </a:xfrm>
          <a:solidFill>
            <a:schemeClr val="bg1">
              <a:lumMod val="85000"/>
            </a:schemeClr>
          </a:solidFill>
          <a:ln w="101600">
            <a:noFill/>
            <a:miter lim="800000"/>
          </a:ln>
          <a:effectLst>
            <a:innerShdw blurRad="457200">
              <a:schemeClr val="tx1">
                <a:lumMod val="50000"/>
                <a:lumOff val="50000"/>
                <a:alpha val="80000"/>
              </a:schemeClr>
            </a:innerShdw>
            <a:softEdge rad="1270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9984" y="2209799"/>
            <a:ext cx="3613792" cy="3222625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600"/>
              </a:spcBef>
              <a:buNone/>
              <a:defRPr sz="1800" b="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400"/>
              </a:spcBef>
              <a:buClr>
                <a:schemeClr val="accent1">
                  <a:lumMod val="60000"/>
                  <a:lumOff val="40000"/>
                </a:schemeClr>
              </a:buClr>
              <a:buFont typeface="Candara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D110F-3F4E-48D9-B8AA-5D0E825AFDBA}" type="datetime1">
              <a:rPr lang="en-US" smtClean="0"/>
              <a:pPr/>
              <a:t>8/17/20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9" name="Picture 8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FCF5A-EA79-452C-A52C-1A2668C2E7DF}" type="datetime1">
              <a:rPr lang="en-US" smtClean="0"/>
              <a:pPr/>
              <a:t>8/17/20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0"/>
          <p:cNvGrpSpPr/>
          <p:nvPr/>
        </p:nvGrpSpPr>
        <p:grpSpPr>
          <a:xfrm>
            <a:off x="0" y="0"/>
            <a:ext cx="7696200" cy="6858000"/>
            <a:chOff x="0" y="0"/>
            <a:chExt cx="7696200" cy="685800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l="1471" r="16862"/>
            <a:stretch>
              <a:fillRect/>
            </a:stretch>
          </p:blipFill>
          <p:spPr>
            <a:xfrm>
              <a:off x="0" y="0"/>
              <a:ext cx="7467600" cy="6858000"/>
            </a:xfrm>
            <a:prstGeom prst="rect">
              <a:avLst/>
            </a:prstGeom>
          </p:spPr>
        </p:pic>
        <p:pic>
          <p:nvPicPr>
            <p:cNvPr id="9" name="Picture 8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7428309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0" y="381001"/>
            <a:ext cx="1447800" cy="56975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381001"/>
            <a:ext cx="6705600" cy="5697537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C4C28-BD4B-4892-9A2D-6E19BD753A9A}" type="datetime1">
              <a:rPr lang="en-US" smtClean="0"/>
              <a:pPr/>
              <a:t>8/17/20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9" name="Picture 8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D9D02-426E-46C9-9EE9-0DE1EF8B2838}" type="datetime1">
              <a:rPr lang="en-US" smtClean="0"/>
              <a:pPr/>
              <a:t>8/17/20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5"/>
          <p:cNvGrpSpPr/>
          <p:nvPr/>
        </p:nvGrpSpPr>
        <p:grpSpPr>
          <a:xfrm>
            <a:off x="0" y="0"/>
            <a:ext cx="1581220" cy="6858000"/>
            <a:chOff x="134471" y="0"/>
            <a:chExt cx="1581220" cy="6858000"/>
          </a:xfrm>
        </p:grpSpPr>
        <p:pic>
          <p:nvPicPr>
            <p:cNvPr id="7" name="Picture 6" descr="Overlay-Blank.jpg"/>
            <p:cNvPicPr>
              <a:picLocks noChangeAspect="1"/>
            </p:cNvPicPr>
            <p:nvPr userDrawn="1"/>
          </p:nvPicPr>
          <p:blipFill>
            <a:blip r:embed="rId2"/>
            <a:srcRect l="1471" r="83676"/>
            <a:stretch>
              <a:fillRect/>
            </a:stretch>
          </p:blipFill>
          <p:spPr>
            <a:xfrm>
              <a:off x="134471" y="0"/>
              <a:ext cx="1358153" cy="6858000"/>
            </a:xfrm>
            <a:prstGeom prst="rect">
              <a:avLst/>
            </a:prstGeom>
          </p:spPr>
        </p:pic>
        <p:pic>
          <p:nvPicPr>
            <p:cNvPr id="9" name="Picture 8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1447800" y="0"/>
              <a:ext cx="267891" cy="6858000"/>
            </a:xfrm>
            <a:prstGeom prst="rect">
              <a:avLst/>
            </a:prstGeom>
          </p:spPr>
        </p:pic>
      </p:grpSp>
      <p:grpSp>
        <p:nvGrpSpPr>
          <p:cNvPr id="11" name="Group 16"/>
          <p:cNvGrpSpPr/>
          <p:nvPr/>
        </p:nvGrpSpPr>
        <p:grpSpPr>
          <a:xfrm>
            <a:off x="7546266" y="0"/>
            <a:ext cx="1597734" cy="6858000"/>
            <a:chOff x="7413812" y="0"/>
            <a:chExt cx="1597734" cy="685800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r="85125"/>
            <a:stretch>
              <a:fillRect/>
            </a:stretch>
          </p:blipFill>
          <p:spPr>
            <a:xfrm>
              <a:off x="7651376" y="0"/>
              <a:ext cx="1360170" cy="6858000"/>
            </a:xfrm>
            <a:prstGeom prst="rect">
              <a:avLst/>
            </a:prstGeom>
          </p:spPr>
        </p:pic>
        <p:pic>
          <p:nvPicPr>
            <p:cNvPr id="10" name="Picture 9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H="1">
              <a:off x="7413812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54200" y="3693645"/>
            <a:ext cx="5446713" cy="1470025"/>
          </a:xfrm>
        </p:spPr>
        <p:txBody>
          <a:bodyPr anchor="b" anchorCtr="0"/>
          <a:lstStyle>
            <a:lvl1pPr>
              <a:lnSpc>
                <a:spcPts val="6800"/>
              </a:lnSpc>
              <a:defRPr sz="650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54200" y="5204011"/>
            <a:ext cx="5446713" cy="851647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257800" y="6356350"/>
            <a:ext cx="21336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D1D110F-3F4E-48D9-B8AA-5D0E825AFDBA}" type="datetime1">
              <a:rPr lang="en-US" smtClean="0"/>
              <a:pPr/>
              <a:t>8/17/20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52600" y="6356350"/>
            <a:ext cx="28956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15" name="Picture 14" descr="HR-Colo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54480" y="4841209"/>
            <a:ext cx="6035040" cy="340391"/>
          </a:xfrm>
          <a:prstGeom prst="rect">
            <a:avLst/>
          </a:prstGeom>
        </p:spPr>
      </p:pic>
      <p:sp>
        <p:nvSpPr>
          <p:cNvPr id="14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3307977" y="950260"/>
            <a:ext cx="2528046" cy="2528046"/>
          </a:xfrm>
          <a:prstGeom prst="ellipse">
            <a:avLst/>
          </a:prstGeom>
          <a:solidFill>
            <a:schemeClr val="bg1">
              <a:lumMod val="85000"/>
            </a:schemeClr>
          </a:solidFill>
          <a:ln w="101600">
            <a:noFill/>
            <a:miter lim="800000"/>
          </a:ln>
          <a:effectLst>
            <a:innerShdw blurRad="762000">
              <a:schemeClr val="accent1">
                <a:alpha val="80000"/>
              </a:schemeClr>
            </a:innerShdw>
            <a:softEdge rad="317500"/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2400"/>
              </a:spcBef>
              <a:buClr>
                <a:schemeClr val="accent1">
                  <a:lumMod val="60000"/>
                  <a:lumOff val="40000"/>
                </a:schemeClr>
              </a:buClr>
              <a:buFont typeface="Candara" pitchFamily="34" charset="0"/>
              <a:buNone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54200" y="1851212"/>
            <a:ext cx="5446714" cy="1730375"/>
          </a:xfrm>
        </p:spPr>
        <p:txBody>
          <a:bodyPr anchor="b" anchorCtr="0"/>
          <a:lstStyle>
            <a:lvl1pPr algn="ctr">
              <a:lnSpc>
                <a:spcPts val="6800"/>
              </a:lnSpc>
              <a:defRPr sz="6500" b="0" cap="none" baseline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54200" y="3576918"/>
            <a:ext cx="5446714" cy="829982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AEBBE-F8B2-42CF-9895-E86A608384EB}" type="datetime1">
              <a:rPr lang="en-US" smtClean="0"/>
              <a:pPr/>
              <a:t>8/17/20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7" name="Group 9"/>
          <p:cNvGrpSpPr/>
          <p:nvPr/>
        </p:nvGrpSpPr>
        <p:grpSpPr>
          <a:xfrm>
            <a:off x="0" y="0"/>
            <a:ext cx="9144000" cy="1191256"/>
            <a:chOff x="0" y="0"/>
            <a:chExt cx="9144000" cy="1191256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b="85555"/>
            <a:stretch>
              <a:fillRect/>
            </a:stretch>
          </p:blipFill>
          <p:spPr>
            <a:xfrm>
              <a:off x="0" y="0"/>
              <a:ext cx="9144000" cy="990600"/>
            </a:xfrm>
            <a:prstGeom prst="rect">
              <a:avLst/>
            </a:prstGeom>
          </p:spPr>
        </p:pic>
        <p:pic>
          <p:nvPicPr>
            <p:cNvPr id="9" name="Picture 8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V="1">
              <a:off x="0" y="923365"/>
              <a:ext cx="9144000" cy="267891"/>
            </a:xfrm>
            <a:prstGeom prst="rect">
              <a:avLst/>
            </a:prstGeom>
          </p:spPr>
        </p:pic>
      </p:grpSp>
      <p:grpSp>
        <p:nvGrpSpPr>
          <p:cNvPr id="10" name="Group 10"/>
          <p:cNvGrpSpPr/>
          <p:nvPr/>
        </p:nvGrpSpPr>
        <p:grpSpPr>
          <a:xfrm flipV="1">
            <a:off x="0" y="5666744"/>
            <a:ext cx="9144000" cy="1191256"/>
            <a:chOff x="0" y="0"/>
            <a:chExt cx="9144000" cy="1191256"/>
          </a:xfrm>
        </p:grpSpPr>
        <p:pic>
          <p:nvPicPr>
            <p:cNvPr id="12" name="Picture 11" descr="Overlay-Blank.jpg"/>
            <p:cNvPicPr>
              <a:picLocks noChangeAspect="1"/>
            </p:cNvPicPr>
            <p:nvPr userDrawn="1"/>
          </p:nvPicPr>
          <p:blipFill>
            <a:blip r:embed="rId2"/>
            <a:srcRect b="85555"/>
            <a:stretch>
              <a:fillRect/>
            </a:stretch>
          </p:blipFill>
          <p:spPr>
            <a:xfrm>
              <a:off x="0" y="0"/>
              <a:ext cx="9144000" cy="990600"/>
            </a:xfrm>
            <a:prstGeom prst="rect">
              <a:avLst/>
            </a:prstGeom>
          </p:spPr>
        </p:pic>
        <p:pic>
          <p:nvPicPr>
            <p:cNvPr id="13" name="Picture 12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V="1">
              <a:off x="0" y="923365"/>
              <a:ext cx="9144000" cy="267891"/>
            </a:xfrm>
            <a:prstGeom prst="rect">
              <a:avLst/>
            </a:prstGeom>
          </p:spPr>
        </p:pic>
      </p:grpSp>
      <p:pic>
        <p:nvPicPr>
          <p:cNvPr id="14" name="Picture 13" descr="HR-Colo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54480" y="3258805"/>
            <a:ext cx="6035040" cy="34039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9" name="Picture 8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10" name="Picture 9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92162" y="1774825"/>
            <a:ext cx="3566160" cy="430371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6534" y="1774825"/>
            <a:ext cx="3566160" cy="430371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AA6B6-10E5-4810-BC9F-DA72D8452E73}" type="datetime1">
              <a:rPr lang="en-US" smtClean="0"/>
              <a:pPr/>
              <a:t>8/17/20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11" name="Picture 10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12" name="Picture 11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7240" y="1879320"/>
            <a:ext cx="3566160" cy="639762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7240" y="2590799"/>
            <a:ext cx="3566160" cy="3487739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66048" y="1879320"/>
            <a:ext cx="3566160" cy="639762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66048" y="2590799"/>
            <a:ext cx="3566160" cy="3487739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8D072-EF12-4AA2-BD71-ABC68B06D0E2}" type="datetime1">
              <a:rPr lang="en-US" smtClean="0"/>
              <a:pPr/>
              <a:t>8/17/20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4" name="Picture 13" descr="Overlay-HorizontalBridge.jpg"/>
          <p:cNvPicPr>
            <a:picLocks noChangeAspect="1"/>
          </p:cNvPicPr>
          <p:nvPr/>
        </p:nvPicPr>
        <p:blipFill>
          <a:blip r:embed="rId3"/>
          <a:srcRect t="23425" r="61031" b="39764"/>
          <a:stretch>
            <a:fillRect/>
          </a:stretch>
        </p:blipFill>
        <p:spPr>
          <a:xfrm>
            <a:off x="4766048" y="2460812"/>
            <a:ext cx="3563348" cy="98613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</p:pic>
      <p:pic>
        <p:nvPicPr>
          <p:cNvPr id="15" name="Picture 14" descr="Overlay-HorizontalBridge.jpg"/>
          <p:cNvPicPr>
            <a:picLocks noChangeAspect="1"/>
          </p:cNvPicPr>
          <p:nvPr/>
        </p:nvPicPr>
        <p:blipFill>
          <a:blip r:embed="rId3"/>
          <a:srcRect t="23425" r="61031" b="39764"/>
          <a:stretch>
            <a:fillRect/>
          </a:stretch>
        </p:blipFill>
        <p:spPr>
          <a:xfrm>
            <a:off x="780052" y="2460812"/>
            <a:ext cx="3563348" cy="98613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7" name="Picture 6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8" name="Picture 7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DBF60-6CC3-4B74-A60D-3486985E4346}" type="datetime1">
              <a:rPr lang="en-US" smtClean="0"/>
              <a:pPr/>
              <a:t>8/17/20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verlay-Blan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14818-984F-4759-BF72-A33BDC1963BD}" type="datetime1">
              <a:rPr lang="en-US" smtClean="0"/>
              <a:pPr/>
              <a:t>8/17/20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1"/>
          <p:cNvGrpSpPr/>
          <p:nvPr/>
        </p:nvGrpSpPr>
        <p:grpSpPr>
          <a:xfrm>
            <a:off x="4267200" y="0"/>
            <a:ext cx="4876800" cy="6858000"/>
            <a:chOff x="4267200" y="0"/>
            <a:chExt cx="4876800" cy="6858000"/>
          </a:xfrm>
        </p:grpSpPr>
        <p:pic>
          <p:nvPicPr>
            <p:cNvPr id="9" name="Picture 8" descr="Overlay-Blank.jpg"/>
            <p:cNvPicPr>
              <a:picLocks noChangeAspect="1"/>
            </p:cNvPicPr>
            <p:nvPr userDrawn="1"/>
          </p:nvPicPr>
          <p:blipFill>
            <a:blip r:embed="rId2"/>
            <a:srcRect l="4302" r="46875"/>
            <a:stretch>
              <a:fillRect/>
            </a:stretch>
          </p:blipFill>
          <p:spPr>
            <a:xfrm>
              <a:off x="4495800" y="0"/>
              <a:ext cx="4648200" cy="6858000"/>
            </a:xfrm>
            <a:prstGeom prst="rect">
              <a:avLst/>
            </a:prstGeom>
          </p:spPr>
        </p:pic>
        <p:pic>
          <p:nvPicPr>
            <p:cNvPr id="10" name="Picture 9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H="1">
              <a:off x="4267200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3612776" cy="1537447"/>
          </a:xfrm>
        </p:spPr>
        <p:txBody>
          <a:bodyPr anchor="b"/>
          <a:lstStyle>
            <a:lvl1pPr algn="ctr">
              <a:lnSpc>
                <a:spcPct val="100000"/>
              </a:lnSpc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85859" y="381001"/>
            <a:ext cx="3813174" cy="5697537"/>
          </a:xfrm>
        </p:spPr>
        <p:txBody>
          <a:bodyPr>
            <a:normAutofit/>
          </a:bodyPr>
          <a:lstStyle>
            <a:lvl1pPr>
              <a:defRPr sz="2400" b="0"/>
            </a:lvl1pPr>
            <a:lvl2pPr>
              <a:defRPr sz="2200" b="0"/>
            </a:lvl2pPr>
            <a:lvl3pPr>
              <a:defRPr sz="2000" b="0"/>
            </a:lvl3pPr>
            <a:lvl4pPr>
              <a:defRPr sz="1800" b="0"/>
            </a:lvl4pPr>
            <a:lvl5pPr>
              <a:defRPr sz="1800" b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2209801"/>
            <a:ext cx="3612776" cy="3200400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 b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7E191-5F94-4FC1-B823-BD7CABF7FA06}" type="datetime1">
              <a:rPr lang="en-US" smtClean="0"/>
              <a:pPr/>
              <a:t>8/17/20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267200" y="6356350"/>
            <a:ext cx="609600" cy="365125"/>
          </a:xfrm>
        </p:spPr>
        <p:txBody>
          <a:bodyPr/>
          <a:lstStyle>
            <a:lvl1pPr algn="ctr">
              <a:defRPr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92162" y="40341"/>
            <a:ext cx="7570787" cy="141194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2162" y="1761565"/>
            <a:ext cx="7570787" cy="42896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51812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9D1D110F-3F4E-48D9-B8AA-5D0E825AFDBA}" type="datetime1">
              <a:rPr lang="en-US" smtClean="0"/>
              <a:pPr/>
              <a:t>8/17/20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67200" y="6356350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2035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  <p:sldLayoutId id="2147483768" r:id="rId12"/>
    <p:sldLayoutId id="2147483769" r:id="rId13"/>
  </p:sldLayoutIdLst>
  <p:hf sldNum="0" hdr="0" ftr="0" dt="0"/>
  <p:txStyles>
    <p:titleStyle>
      <a:lvl1pPr algn="ctr" defTabSz="914400" rtl="0" eaLnBrk="1" latinLnBrk="0" hangingPunct="1">
        <a:lnSpc>
          <a:spcPts val="6000"/>
        </a:lnSpc>
        <a:spcBef>
          <a:spcPct val="0"/>
        </a:spcBef>
        <a:buNone/>
        <a:defRPr sz="5400" kern="1200">
          <a:solidFill>
            <a:schemeClr val="tx2"/>
          </a:solidFill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400"/>
        </a:spcBef>
        <a:buClr>
          <a:schemeClr val="accent1">
            <a:lumMod val="60000"/>
            <a:lumOff val="40000"/>
          </a:schemeClr>
        </a:buClr>
        <a:buFont typeface="Candara" pitchFamily="34" charset="0"/>
        <a:buChar char="•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tx2"/>
        </a:buClr>
        <a:buFont typeface="Candara" pitchFamily="34" charset="0"/>
        <a:buChar char="•"/>
        <a:defRPr sz="2600" kern="1200">
          <a:solidFill>
            <a:schemeClr val="tx2"/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Font typeface="Candara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tx2"/>
        </a:buClr>
        <a:buFont typeface="Candara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Font typeface="Candara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Font typeface="Arial" pitchFamily="34" charset="0"/>
        <a:buChar char="•"/>
        <a:defRPr lang="en-US" sz="2000" kern="1200" dirty="0" smtClean="0">
          <a:solidFill>
            <a:schemeClr val="tx2"/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lang="en-US" sz="2000" kern="1200" dirty="0" smtClean="0">
          <a:solidFill>
            <a:schemeClr val="tx2"/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Font typeface="Arial" pitchFamily="34" charset="0"/>
        <a:buChar char="•"/>
        <a:defRPr lang="en-US" sz="2000" kern="1200" dirty="0" smtClean="0">
          <a:solidFill>
            <a:schemeClr val="tx2"/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lang="en-US" sz="2000" kern="1200" dirty="0" smtClean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54200" y="3025015"/>
            <a:ext cx="5446713" cy="2766491"/>
          </a:xfrm>
        </p:spPr>
        <p:txBody>
          <a:bodyPr/>
          <a:lstStyle/>
          <a:p>
            <a:r>
              <a:rPr lang="en-US" sz="4800" dirty="0" smtClean="0">
                <a:solidFill>
                  <a:srgbClr val="40451F"/>
                </a:solidFill>
                <a:latin typeface="Arial Black"/>
                <a:cs typeface="Arial Black"/>
              </a:rPr>
              <a:t>New Employee Orientation</a:t>
            </a:r>
            <a:endParaRPr lang="en-US" sz="4800" dirty="0">
              <a:solidFill>
                <a:srgbClr val="40451F"/>
              </a:solidFill>
              <a:latin typeface="Arial Black"/>
              <a:cs typeface="Arial Black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54200" y="5846116"/>
            <a:ext cx="5446713" cy="851647"/>
          </a:xfrm>
        </p:spPr>
        <p:txBody>
          <a:bodyPr/>
          <a:lstStyle/>
          <a:p>
            <a:r>
              <a:rPr lang="en-US" dirty="0" smtClean="0">
                <a:solidFill>
                  <a:srgbClr val="40451F"/>
                </a:solidFill>
              </a:rPr>
              <a:t>[</a:t>
            </a:r>
            <a:r>
              <a:rPr lang="en-US" i="1" dirty="0" smtClean="0">
                <a:solidFill>
                  <a:srgbClr val="40451F"/>
                </a:solidFill>
              </a:rPr>
              <a:t>Your Company Name</a:t>
            </a:r>
            <a:r>
              <a:rPr lang="en-US" dirty="0" smtClean="0">
                <a:solidFill>
                  <a:srgbClr val="40451F"/>
                </a:solidFill>
              </a:rPr>
              <a:t>]</a:t>
            </a:r>
          </a:p>
          <a:p>
            <a:r>
              <a:rPr lang="en-US" dirty="0" smtClean="0">
                <a:solidFill>
                  <a:srgbClr val="40451F"/>
                </a:solidFill>
              </a:rPr>
              <a:t>[</a:t>
            </a:r>
            <a:r>
              <a:rPr lang="en-US" i="1" dirty="0" smtClean="0">
                <a:solidFill>
                  <a:srgbClr val="40451F"/>
                </a:solidFill>
              </a:rPr>
              <a:t>Year</a:t>
            </a:r>
            <a:r>
              <a:rPr lang="en-US" dirty="0" smtClean="0">
                <a:solidFill>
                  <a:srgbClr val="40451F"/>
                </a:solidFill>
              </a:rPr>
              <a:t>]</a:t>
            </a:r>
            <a:endParaRPr lang="en-US" dirty="0">
              <a:solidFill>
                <a:srgbClr val="40451F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725718" y="1897767"/>
            <a:ext cx="3767485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accent5">
                    <a:lumMod val="50000"/>
                  </a:schemeClr>
                </a:solidFill>
              </a:rPr>
              <a:t>[</a:t>
            </a:r>
            <a:r>
              <a:rPr lang="en-US" sz="3200" i="1" dirty="0" smtClean="0">
                <a:solidFill>
                  <a:schemeClr val="accent5">
                    <a:lumMod val="50000"/>
                  </a:schemeClr>
                </a:solidFill>
              </a:rPr>
              <a:t>Company Logo</a:t>
            </a:r>
            <a:r>
              <a:rPr lang="en-US" sz="3200" dirty="0" smtClean="0">
                <a:solidFill>
                  <a:schemeClr val="accent5">
                    <a:lumMod val="50000"/>
                  </a:schemeClr>
                </a:solidFill>
              </a:rPr>
              <a:t>]</a:t>
            </a:r>
            <a:endParaRPr lang="en-US" sz="3200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18019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Signs of Bioterroris</a:t>
            </a:r>
            <a:r>
              <a:rPr lang="en-US" dirty="0"/>
              <a:t>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2162" y="1761565"/>
            <a:ext cx="7570787" cy="4844583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en-US" dirty="0">
                <a:solidFill>
                  <a:srgbClr val="40451F"/>
                </a:solidFill>
              </a:rPr>
              <a:t>Unusual number of sick or dying people or animals.</a:t>
            </a:r>
          </a:p>
          <a:p>
            <a:pPr lvl="0"/>
            <a:r>
              <a:rPr lang="en-US" dirty="0">
                <a:solidFill>
                  <a:srgbClr val="40451F"/>
                </a:solidFill>
              </a:rPr>
              <a:t>Suspicious bombing incidents.</a:t>
            </a:r>
          </a:p>
          <a:p>
            <a:pPr lvl="0"/>
            <a:r>
              <a:rPr lang="en-US" dirty="0">
                <a:solidFill>
                  <a:srgbClr val="40451F"/>
                </a:solidFill>
              </a:rPr>
              <a:t>Unscheduled or unusual dissemination of sprayed materials.</a:t>
            </a:r>
          </a:p>
          <a:p>
            <a:pPr lvl="0"/>
            <a:r>
              <a:rPr lang="en-US" dirty="0">
                <a:solidFill>
                  <a:srgbClr val="40451F"/>
                </a:solidFill>
              </a:rPr>
              <a:t>Abandoned spray or dispersion device.</a:t>
            </a:r>
          </a:p>
          <a:p>
            <a:pPr lvl="0"/>
            <a:r>
              <a:rPr lang="en-US" dirty="0">
                <a:solidFill>
                  <a:srgbClr val="40451F"/>
                </a:solidFill>
              </a:rPr>
              <a:t>Containers from laboratory or biological supply 	houses.</a:t>
            </a:r>
          </a:p>
          <a:p>
            <a:pPr lvl="0"/>
            <a:r>
              <a:rPr lang="en-US" dirty="0">
                <a:solidFill>
                  <a:srgbClr val="40451F"/>
                </a:solidFill>
              </a:rPr>
              <a:t>Calls to 911 Dispatch &amp; EMS Response.</a:t>
            </a:r>
          </a:p>
          <a:p>
            <a:pPr lvl="0"/>
            <a:r>
              <a:rPr lang="en-US" dirty="0">
                <a:solidFill>
                  <a:srgbClr val="40451F"/>
                </a:solidFill>
              </a:rPr>
              <a:t>Written or verbal threats</a:t>
            </a:r>
            <a:r>
              <a:rPr lang="en-US" dirty="0" smtClean="0">
                <a:solidFill>
                  <a:srgbClr val="40451F"/>
                </a:solidFill>
              </a:rPr>
              <a:t>.</a:t>
            </a:r>
            <a:endParaRPr lang="en-US" dirty="0">
              <a:solidFill>
                <a:srgbClr val="40451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31095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Biological Attack 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>
              <a:solidFill>
                <a:srgbClr val="40451F"/>
              </a:solidFill>
            </a:endParaRPr>
          </a:p>
          <a:p>
            <a:r>
              <a:rPr lang="en-US" dirty="0" smtClean="0">
                <a:solidFill>
                  <a:srgbClr val="40451F"/>
                </a:solidFill>
              </a:rPr>
              <a:t>Emergency </a:t>
            </a:r>
            <a:r>
              <a:rPr lang="en-US" dirty="0">
                <a:solidFill>
                  <a:srgbClr val="40451F"/>
                </a:solidFill>
              </a:rPr>
              <a:t>Action for Biological Attack</a:t>
            </a:r>
          </a:p>
          <a:p>
            <a:pPr lvl="1">
              <a:spcBef>
                <a:spcPts val="1200"/>
              </a:spcBef>
            </a:pPr>
            <a:r>
              <a:rPr lang="en-US" dirty="0">
                <a:solidFill>
                  <a:srgbClr val="40451F"/>
                </a:solidFill>
              </a:rPr>
              <a:t>Use an N95 mask or equivalent.  Regular face masks or clothes (even when damp) will NOT protect you from these agents.</a:t>
            </a:r>
          </a:p>
          <a:p>
            <a:pPr lvl="1">
              <a:spcBef>
                <a:spcPts val="1200"/>
              </a:spcBef>
            </a:pPr>
            <a:r>
              <a:rPr lang="en-US" dirty="0">
                <a:solidFill>
                  <a:srgbClr val="40451F"/>
                </a:solidFill>
              </a:rPr>
              <a:t>Decontaminate ASAP</a:t>
            </a:r>
          </a:p>
          <a:p>
            <a:pPr lvl="1">
              <a:spcBef>
                <a:spcPts val="1200"/>
              </a:spcBef>
            </a:pPr>
            <a:r>
              <a:rPr lang="en-US" dirty="0">
                <a:solidFill>
                  <a:srgbClr val="40451F"/>
                </a:solidFill>
              </a:rPr>
              <a:t>Wash with soap and </a:t>
            </a:r>
            <a:r>
              <a:rPr lang="en-US" dirty="0" smtClean="0">
                <a:solidFill>
                  <a:srgbClr val="40451F"/>
                </a:solidFill>
              </a:rPr>
              <a:t>water</a:t>
            </a:r>
            <a:endParaRPr lang="en-US" dirty="0">
              <a:solidFill>
                <a:srgbClr val="40451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9060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Dirty Bomb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2162" y="1761565"/>
            <a:ext cx="7570787" cy="4722473"/>
          </a:xfrm>
        </p:spPr>
        <p:txBody>
          <a:bodyPr>
            <a:normAutofit fontScale="92500"/>
          </a:bodyPr>
          <a:lstStyle/>
          <a:p>
            <a:pPr lvl="0"/>
            <a:r>
              <a:rPr lang="en-US" dirty="0">
                <a:solidFill>
                  <a:srgbClr val="40451F"/>
                </a:solidFill>
              </a:rPr>
              <a:t>Radioactive material is very common and easy to obtain today (i.e. Dark Web, corrupt governments)</a:t>
            </a:r>
          </a:p>
          <a:p>
            <a:pPr lvl="0"/>
            <a:r>
              <a:rPr lang="en-US" dirty="0">
                <a:solidFill>
                  <a:srgbClr val="40451F"/>
                </a:solidFill>
              </a:rPr>
              <a:t>Conventional explosive which simply disperses industrial or medical-grade radioactive material 	over a large populated area with the intent to: </a:t>
            </a:r>
          </a:p>
          <a:p>
            <a:pPr lvl="1"/>
            <a:r>
              <a:rPr lang="en-US" sz="2800" dirty="0">
                <a:solidFill>
                  <a:srgbClr val="40451F"/>
                </a:solidFill>
              </a:rPr>
              <a:t>contaminate a wide area and render it useless for a period of time </a:t>
            </a:r>
          </a:p>
          <a:p>
            <a:pPr lvl="1"/>
            <a:r>
              <a:rPr lang="en-US" sz="2800" dirty="0">
                <a:solidFill>
                  <a:srgbClr val="40451F"/>
                </a:solidFill>
              </a:rPr>
              <a:t>cause widespread panic amongst the population</a:t>
            </a:r>
            <a:r>
              <a:rPr lang="en-US" sz="2800" dirty="0" smtClean="0">
                <a:solidFill>
                  <a:srgbClr val="40451F"/>
                </a:solidFill>
              </a:rPr>
              <a:t>.</a:t>
            </a:r>
            <a:endParaRPr lang="en-US" sz="2800" dirty="0">
              <a:solidFill>
                <a:srgbClr val="40451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59374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Radiation Exposure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40451F"/>
                </a:solidFill>
              </a:rPr>
              <a:t>Types of Exposure</a:t>
            </a:r>
            <a:endParaRPr lang="en-US" dirty="0">
              <a:solidFill>
                <a:srgbClr val="40451F"/>
              </a:solidFill>
            </a:endParaRPr>
          </a:p>
          <a:p>
            <a:pPr lvl="1"/>
            <a:r>
              <a:rPr lang="en-US" dirty="0">
                <a:solidFill>
                  <a:srgbClr val="40451F"/>
                </a:solidFill>
              </a:rPr>
              <a:t>Alpha</a:t>
            </a:r>
          </a:p>
          <a:p>
            <a:pPr lvl="1"/>
            <a:r>
              <a:rPr lang="en-US" dirty="0">
                <a:solidFill>
                  <a:srgbClr val="40451F"/>
                </a:solidFill>
              </a:rPr>
              <a:t>Beta</a:t>
            </a:r>
          </a:p>
          <a:p>
            <a:pPr lvl="1"/>
            <a:r>
              <a:rPr lang="en-US" dirty="0">
                <a:solidFill>
                  <a:srgbClr val="40451F"/>
                </a:solidFill>
              </a:rPr>
              <a:t>Gamma</a:t>
            </a:r>
          </a:p>
          <a:p>
            <a:pPr lvl="1"/>
            <a:r>
              <a:rPr lang="en-US" dirty="0">
                <a:solidFill>
                  <a:srgbClr val="40451F"/>
                </a:solidFill>
              </a:rPr>
              <a:t>X-Ray</a:t>
            </a:r>
          </a:p>
          <a:p>
            <a:r>
              <a:rPr lang="en-US" dirty="0" smtClean="0">
                <a:solidFill>
                  <a:srgbClr val="40451F"/>
                </a:solidFill>
              </a:rPr>
              <a:t>Exposure based on:</a:t>
            </a:r>
          </a:p>
          <a:p>
            <a:pPr lvl="1"/>
            <a:r>
              <a:rPr lang="en-US" dirty="0" smtClean="0">
                <a:solidFill>
                  <a:srgbClr val="40451F"/>
                </a:solidFill>
              </a:rPr>
              <a:t>Time</a:t>
            </a:r>
          </a:p>
          <a:p>
            <a:pPr lvl="1"/>
            <a:r>
              <a:rPr lang="en-US" dirty="0" smtClean="0">
                <a:solidFill>
                  <a:srgbClr val="40451F"/>
                </a:solidFill>
              </a:rPr>
              <a:t>Distance</a:t>
            </a:r>
          </a:p>
          <a:p>
            <a:pPr lvl="1"/>
            <a:r>
              <a:rPr lang="en-US" dirty="0" smtClean="0">
                <a:solidFill>
                  <a:srgbClr val="40451F"/>
                </a:solidFill>
              </a:rPr>
              <a:t>Shielding</a:t>
            </a:r>
            <a:endParaRPr lang="en-US" dirty="0">
              <a:solidFill>
                <a:srgbClr val="40451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91265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Shrapnel Bombs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2162" y="1761565"/>
            <a:ext cx="7570787" cy="4490464"/>
          </a:xfrm>
        </p:spPr>
        <p:txBody>
          <a:bodyPr/>
          <a:lstStyle/>
          <a:p>
            <a:pPr lvl="1"/>
            <a:endParaRPr lang="en-US" sz="2800" dirty="0" smtClean="0">
              <a:solidFill>
                <a:srgbClr val="40451F"/>
              </a:solidFill>
            </a:endParaRPr>
          </a:p>
          <a:p>
            <a:pPr lvl="1"/>
            <a:r>
              <a:rPr lang="en-US" sz="2800" dirty="0" smtClean="0">
                <a:solidFill>
                  <a:srgbClr val="40451F"/>
                </a:solidFill>
              </a:rPr>
              <a:t>Cheap</a:t>
            </a:r>
            <a:endParaRPr lang="en-US" sz="2800" dirty="0">
              <a:solidFill>
                <a:srgbClr val="40451F"/>
              </a:solidFill>
            </a:endParaRPr>
          </a:p>
          <a:p>
            <a:pPr lvl="1"/>
            <a:r>
              <a:rPr lang="en-US" sz="2800" dirty="0">
                <a:solidFill>
                  <a:srgbClr val="40451F"/>
                </a:solidFill>
              </a:rPr>
              <a:t> Available</a:t>
            </a:r>
          </a:p>
          <a:p>
            <a:pPr lvl="1"/>
            <a:r>
              <a:rPr lang="en-US" sz="2800" dirty="0">
                <a:solidFill>
                  <a:srgbClr val="40451F"/>
                </a:solidFill>
              </a:rPr>
              <a:t> Effective</a:t>
            </a:r>
          </a:p>
          <a:p>
            <a:pPr lvl="1"/>
            <a:r>
              <a:rPr lang="en-US" sz="2800" dirty="0">
                <a:solidFill>
                  <a:srgbClr val="40451F"/>
                </a:solidFill>
              </a:rPr>
              <a:t> Difficult to detect</a:t>
            </a:r>
          </a:p>
          <a:p>
            <a:pPr lvl="1"/>
            <a:r>
              <a:rPr lang="en-US" sz="2800" dirty="0">
                <a:solidFill>
                  <a:srgbClr val="40451F"/>
                </a:solidFill>
              </a:rPr>
              <a:t> Maximum benefit </a:t>
            </a:r>
            <a:r>
              <a:rPr lang="en-US" sz="2800" dirty="0" smtClean="0">
                <a:solidFill>
                  <a:srgbClr val="40451F"/>
                </a:solidFill>
              </a:rPr>
              <a:t>with minimal </a:t>
            </a:r>
            <a:r>
              <a:rPr lang="en-US" sz="2800" dirty="0">
                <a:solidFill>
                  <a:srgbClr val="40451F"/>
                </a:solidFill>
              </a:rPr>
              <a:t>resources </a:t>
            </a:r>
            <a:endParaRPr lang="en-US" sz="2800" dirty="0" smtClean="0">
              <a:solidFill>
                <a:srgbClr val="40451F"/>
              </a:solidFill>
            </a:endParaRPr>
          </a:p>
          <a:p>
            <a:pPr lvl="1"/>
            <a:endParaRPr lang="en-US" sz="2800" dirty="0">
              <a:solidFill>
                <a:srgbClr val="40451F"/>
              </a:solidFill>
            </a:endParaRPr>
          </a:p>
          <a:p>
            <a:r>
              <a:rPr lang="en-US" dirty="0">
                <a:solidFill>
                  <a:srgbClr val="40451F"/>
                </a:solidFill>
              </a:rPr>
              <a:t>Intended to cause as much injury as possible</a:t>
            </a:r>
            <a:r>
              <a:rPr lang="en-US" dirty="0" smtClean="0">
                <a:solidFill>
                  <a:srgbClr val="40451F"/>
                </a:solidFill>
              </a:rPr>
              <a:t>.</a:t>
            </a:r>
            <a:endParaRPr lang="en-US" dirty="0">
              <a:solidFill>
                <a:srgbClr val="40451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74941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WMDs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3600" dirty="0" smtClean="0">
              <a:solidFill>
                <a:srgbClr val="40451F"/>
              </a:solidFill>
            </a:endParaRPr>
          </a:p>
          <a:p>
            <a:r>
              <a:rPr lang="en-US" sz="3600" dirty="0" smtClean="0">
                <a:solidFill>
                  <a:srgbClr val="40451F"/>
                </a:solidFill>
              </a:rPr>
              <a:t>Weapons of Mass Destruction</a:t>
            </a:r>
            <a:endParaRPr lang="en-US" sz="3600" dirty="0">
              <a:solidFill>
                <a:srgbClr val="40451F"/>
              </a:solidFill>
            </a:endParaRPr>
          </a:p>
          <a:p>
            <a:pPr lvl="1"/>
            <a:r>
              <a:rPr lang="en-US" sz="3200" dirty="0">
                <a:solidFill>
                  <a:srgbClr val="40451F"/>
                </a:solidFill>
              </a:rPr>
              <a:t>For more available than in the past</a:t>
            </a:r>
          </a:p>
          <a:p>
            <a:pPr lvl="1"/>
            <a:r>
              <a:rPr lang="en-US" sz="3200" dirty="0">
                <a:solidFill>
                  <a:srgbClr val="40451F"/>
                </a:solidFill>
              </a:rPr>
              <a:t>Can </a:t>
            </a:r>
            <a:r>
              <a:rPr lang="en-US" sz="3200" dirty="0" smtClean="0">
                <a:solidFill>
                  <a:srgbClr val="40451F"/>
                </a:solidFill>
              </a:rPr>
              <a:t>be carried in </a:t>
            </a:r>
            <a:r>
              <a:rPr lang="en-US" sz="3200" dirty="0">
                <a:solidFill>
                  <a:srgbClr val="40451F"/>
                </a:solidFill>
              </a:rPr>
              <a:t>homemade rockets</a:t>
            </a:r>
          </a:p>
          <a:p>
            <a:pPr lvl="1"/>
            <a:r>
              <a:rPr lang="en-US" sz="3200" dirty="0">
                <a:solidFill>
                  <a:srgbClr val="40451F"/>
                </a:solidFill>
              </a:rPr>
              <a:t>Can </a:t>
            </a:r>
            <a:r>
              <a:rPr lang="en-US" sz="3200" dirty="0" smtClean="0">
                <a:solidFill>
                  <a:srgbClr val="40451F"/>
                </a:solidFill>
              </a:rPr>
              <a:t>be contained </a:t>
            </a:r>
            <a:r>
              <a:rPr lang="en-US" sz="3200" dirty="0">
                <a:solidFill>
                  <a:srgbClr val="40451F"/>
                </a:solidFill>
              </a:rPr>
              <a:t>in a suitcase by </a:t>
            </a:r>
            <a:r>
              <a:rPr lang="en-US" sz="3200" dirty="0" smtClean="0">
                <a:solidFill>
                  <a:srgbClr val="40451F"/>
                </a:solidFill>
              </a:rPr>
              <a:t>a suicide </a:t>
            </a:r>
            <a:r>
              <a:rPr lang="en-US" sz="3200" dirty="0">
                <a:solidFill>
                  <a:srgbClr val="40451F"/>
                </a:solidFill>
              </a:rPr>
              <a:t>bomber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01305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Bomb Preparedness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2162" y="1761565"/>
            <a:ext cx="7570787" cy="4685840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en-US" sz="3600" dirty="0">
                <a:solidFill>
                  <a:srgbClr val="40451F"/>
                </a:solidFill>
              </a:rPr>
              <a:t>Awareness </a:t>
            </a:r>
          </a:p>
          <a:p>
            <a:pPr lvl="1"/>
            <a:r>
              <a:rPr lang="en-US" sz="2800" dirty="0">
                <a:solidFill>
                  <a:srgbClr val="40451F"/>
                </a:solidFill>
              </a:rPr>
              <a:t>Training</a:t>
            </a:r>
          </a:p>
          <a:p>
            <a:pPr lvl="1"/>
            <a:r>
              <a:rPr lang="en-US" sz="2800" dirty="0">
                <a:solidFill>
                  <a:srgbClr val="40451F"/>
                </a:solidFill>
              </a:rPr>
              <a:t>Know your surroundings</a:t>
            </a:r>
          </a:p>
          <a:p>
            <a:pPr lvl="1"/>
            <a:r>
              <a:rPr lang="en-US" sz="2800" dirty="0">
                <a:solidFill>
                  <a:srgbClr val="40451F"/>
                </a:solidFill>
              </a:rPr>
              <a:t>Don’t ignore suspicious activity – if you see something, say something</a:t>
            </a:r>
          </a:p>
          <a:p>
            <a:pPr lvl="0"/>
            <a:r>
              <a:rPr lang="en-US" sz="3600" dirty="0">
                <a:solidFill>
                  <a:srgbClr val="40451F"/>
                </a:solidFill>
              </a:rPr>
              <a:t>Emergency Action Plan</a:t>
            </a:r>
          </a:p>
          <a:p>
            <a:pPr lvl="1"/>
            <a:r>
              <a:rPr lang="en-US" sz="2800" dirty="0">
                <a:solidFill>
                  <a:srgbClr val="40451F"/>
                </a:solidFill>
              </a:rPr>
              <a:t>Know location of alarms</a:t>
            </a:r>
          </a:p>
          <a:p>
            <a:pPr lvl="1"/>
            <a:r>
              <a:rPr lang="en-US" sz="2800" dirty="0">
                <a:solidFill>
                  <a:srgbClr val="40451F"/>
                </a:solidFill>
              </a:rPr>
              <a:t>Know how to turn off power</a:t>
            </a:r>
          </a:p>
          <a:p>
            <a:pPr lvl="1"/>
            <a:r>
              <a:rPr lang="en-US" sz="2800" dirty="0">
                <a:solidFill>
                  <a:srgbClr val="40451F"/>
                </a:solidFill>
              </a:rPr>
              <a:t>Know how to turn off water</a:t>
            </a:r>
          </a:p>
          <a:p>
            <a:pPr lvl="1"/>
            <a:r>
              <a:rPr lang="en-US" sz="2800" dirty="0">
                <a:solidFill>
                  <a:srgbClr val="40451F"/>
                </a:solidFill>
              </a:rPr>
              <a:t>Know how to use safety equipment, PPE, and gas masks</a:t>
            </a:r>
          </a:p>
          <a:p>
            <a:pPr lvl="1"/>
            <a:r>
              <a:rPr lang="en-US" sz="2800" dirty="0">
                <a:solidFill>
                  <a:srgbClr val="40451F"/>
                </a:solidFill>
              </a:rPr>
              <a:t>Know location of emergency supplies (i.e. flashlights, water, medical kit)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405274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Know What To Do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2162" y="2127895"/>
            <a:ext cx="7570787" cy="4289611"/>
          </a:xfrm>
        </p:spPr>
        <p:txBody>
          <a:bodyPr/>
          <a:lstStyle/>
          <a:p>
            <a:pPr lvl="1"/>
            <a:r>
              <a:rPr lang="en-US" sz="2800" dirty="0" smtClean="0">
                <a:solidFill>
                  <a:srgbClr val="40451F"/>
                </a:solidFill>
              </a:rPr>
              <a:t>Know whether to </a:t>
            </a:r>
            <a:r>
              <a:rPr lang="en-US" sz="2800" dirty="0">
                <a:solidFill>
                  <a:srgbClr val="40451F"/>
                </a:solidFill>
              </a:rPr>
              <a:t>evacuate or take </a:t>
            </a:r>
            <a:r>
              <a:rPr lang="en-US" sz="2800" dirty="0" smtClean="0">
                <a:solidFill>
                  <a:srgbClr val="40451F"/>
                </a:solidFill>
              </a:rPr>
              <a:t>shelter</a:t>
            </a:r>
            <a:endParaRPr lang="en-US" sz="2800" dirty="0">
              <a:solidFill>
                <a:srgbClr val="40451F"/>
              </a:solidFill>
            </a:endParaRPr>
          </a:p>
          <a:p>
            <a:pPr lvl="1"/>
            <a:r>
              <a:rPr lang="en-US" sz="2800" dirty="0" smtClean="0">
                <a:solidFill>
                  <a:srgbClr val="40451F"/>
                </a:solidFill>
              </a:rPr>
              <a:t>Know who </a:t>
            </a:r>
            <a:r>
              <a:rPr lang="en-US" sz="2800" dirty="0">
                <a:solidFill>
                  <a:srgbClr val="40451F"/>
                </a:solidFill>
              </a:rPr>
              <a:t>to listen to for </a:t>
            </a:r>
            <a:r>
              <a:rPr lang="en-US" sz="2800" dirty="0" smtClean="0">
                <a:solidFill>
                  <a:srgbClr val="40451F"/>
                </a:solidFill>
              </a:rPr>
              <a:t>instruction</a:t>
            </a:r>
            <a:endParaRPr lang="en-US" sz="2800" dirty="0">
              <a:solidFill>
                <a:srgbClr val="40451F"/>
              </a:solidFill>
            </a:endParaRPr>
          </a:p>
          <a:p>
            <a:pPr lvl="1"/>
            <a:r>
              <a:rPr lang="en-US" sz="2800" dirty="0">
                <a:solidFill>
                  <a:srgbClr val="40451F"/>
                </a:solidFill>
              </a:rPr>
              <a:t>Listen to radio or phone for </a:t>
            </a:r>
            <a:r>
              <a:rPr lang="en-US" sz="2800" dirty="0" smtClean="0">
                <a:solidFill>
                  <a:srgbClr val="40451F"/>
                </a:solidFill>
              </a:rPr>
              <a:t>information</a:t>
            </a:r>
            <a:endParaRPr lang="en-US" sz="2800" dirty="0">
              <a:solidFill>
                <a:srgbClr val="40451F"/>
              </a:solidFill>
            </a:endParaRPr>
          </a:p>
          <a:p>
            <a:pPr lvl="1"/>
            <a:r>
              <a:rPr lang="en-US" sz="2800" dirty="0">
                <a:solidFill>
                  <a:srgbClr val="40451F"/>
                </a:solidFill>
              </a:rPr>
              <a:t>Give assistance to others when appropriate</a:t>
            </a:r>
          </a:p>
          <a:p>
            <a:pPr lvl="1"/>
            <a:r>
              <a:rPr lang="en-US" sz="2800" dirty="0">
                <a:solidFill>
                  <a:srgbClr val="40451F"/>
                </a:solidFill>
              </a:rPr>
              <a:t>If evacuating, know where to meet up after</a:t>
            </a:r>
          </a:p>
          <a:p>
            <a:pPr lvl="1"/>
            <a:r>
              <a:rPr lang="en-US" sz="2800" dirty="0">
                <a:solidFill>
                  <a:srgbClr val="40451F"/>
                </a:solidFill>
              </a:rPr>
              <a:t>If taking shelter, let others know where you are </a:t>
            </a:r>
            <a:r>
              <a:rPr lang="en-US" sz="2800" dirty="0" smtClean="0">
                <a:solidFill>
                  <a:srgbClr val="40451F"/>
                </a:solidFill>
              </a:rPr>
              <a:t>going</a:t>
            </a:r>
            <a:endParaRPr lang="en-US" sz="2800" dirty="0">
              <a:solidFill>
                <a:srgbClr val="40451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346291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Summarize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en-US" dirty="0" smtClean="0"/>
          </a:p>
          <a:p>
            <a:pPr lvl="0"/>
            <a:r>
              <a:rPr lang="en-US" sz="3200" dirty="0" smtClean="0">
                <a:solidFill>
                  <a:srgbClr val="40451F"/>
                </a:solidFill>
              </a:rPr>
              <a:t>BE </a:t>
            </a:r>
            <a:r>
              <a:rPr lang="en-US" sz="3200" dirty="0">
                <a:solidFill>
                  <a:srgbClr val="40451F"/>
                </a:solidFill>
              </a:rPr>
              <a:t>PREPARED – HAVE AN EAP</a:t>
            </a:r>
          </a:p>
          <a:p>
            <a:pPr lvl="0"/>
            <a:r>
              <a:rPr lang="en-US" sz="3200" dirty="0">
                <a:solidFill>
                  <a:srgbClr val="40451F"/>
                </a:solidFill>
              </a:rPr>
              <a:t>BE SAFE - SAFETY COMES FIRST</a:t>
            </a:r>
          </a:p>
          <a:p>
            <a:pPr lvl="0"/>
            <a:r>
              <a:rPr lang="en-US" sz="3200" dirty="0">
                <a:solidFill>
                  <a:srgbClr val="40451F"/>
                </a:solidFill>
              </a:rPr>
              <a:t>BE AWARE - TRAINING AND EDUCATION IS THE KEY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60571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54200" y="3544937"/>
            <a:ext cx="5446713" cy="1367430"/>
          </a:xfrm>
        </p:spPr>
        <p:txBody>
          <a:bodyPr>
            <a:normAutofit/>
          </a:bodyPr>
          <a:lstStyle/>
          <a:p>
            <a:r>
              <a:rPr lang="en-US" sz="4800" dirty="0" smtClean="0">
                <a:solidFill>
                  <a:srgbClr val="40451F"/>
                </a:solidFill>
              </a:rPr>
              <a:t>Terrorism</a:t>
            </a:r>
            <a:endParaRPr lang="en-US" sz="4800" dirty="0">
              <a:solidFill>
                <a:srgbClr val="40451F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54200" y="5532060"/>
            <a:ext cx="5446713" cy="851647"/>
          </a:xfrm>
        </p:spPr>
        <p:txBody>
          <a:bodyPr/>
          <a:lstStyle/>
          <a:p>
            <a:r>
              <a:rPr lang="en-US" dirty="0" smtClean="0">
                <a:solidFill>
                  <a:srgbClr val="40451F"/>
                </a:solidFill>
              </a:rPr>
              <a:t>[</a:t>
            </a:r>
            <a:r>
              <a:rPr lang="en-US" i="1" dirty="0" smtClean="0">
                <a:solidFill>
                  <a:srgbClr val="40451F"/>
                </a:solidFill>
              </a:rPr>
              <a:t>Your Company Name</a:t>
            </a:r>
            <a:r>
              <a:rPr lang="en-US" dirty="0" smtClean="0">
                <a:solidFill>
                  <a:srgbClr val="40451F"/>
                </a:solidFill>
              </a:rPr>
              <a:t>]</a:t>
            </a:r>
          </a:p>
          <a:p>
            <a:r>
              <a:rPr lang="en-US" dirty="0" smtClean="0">
                <a:solidFill>
                  <a:srgbClr val="40451F"/>
                </a:solidFill>
              </a:rPr>
              <a:t>[</a:t>
            </a:r>
            <a:r>
              <a:rPr lang="en-US" i="1" dirty="0" smtClean="0">
                <a:solidFill>
                  <a:srgbClr val="40451F"/>
                </a:solidFill>
              </a:rPr>
              <a:t>Year</a:t>
            </a:r>
            <a:r>
              <a:rPr lang="en-US" dirty="0" smtClean="0">
                <a:solidFill>
                  <a:srgbClr val="40451F"/>
                </a:solidFill>
              </a:rPr>
              <a:t>]</a:t>
            </a:r>
            <a:endParaRPr lang="en-US" dirty="0">
              <a:solidFill>
                <a:srgbClr val="40451F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84597" y="1897767"/>
            <a:ext cx="3767485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40451F"/>
                </a:solidFill>
              </a:rPr>
              <a:t>[</a:t>
            </a:r>
            <a:r>
              <a:rPr lang="en-US" sz="3200" i="1" dirty="0" smtClean="0">
                <a:solidFill>
                  <a:srgbClr val="40451F"/>
                </a:solidFill>
              </a:rPr>
              <a:t>Company Logo</a:t>
            </a:r>
            <a:r>
              <a:rPr lang="en-US" sz="3200" dirty="0" smtClean="0">
                <a:solidFill>
                  <a:srgbClr val="40451F"/>
                </a:solidFill>
              </a:rPr>
              <a:t>]</a:t>
            </a:r>
            <a:endParaRPr lang="en-US" sz="3200" dirty="0">
              <a:solidFill>
                <a:srgbClr val="40451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5611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TERRORISM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2162" y="1761565"/>
            <a:ext cx="7570787" cy="4795739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en-US" dirty="0">
                <a:solidFill>
                  <a:srgbClr val="40451F"/>
                </a:solidFill>
              </a:rPr>
              <a:t>Terrorism is the unlawful use of force or violence against persons or property in violation of criminal laws for purposes of intimidation, coercion, or ransom.</a:t>
            </a:r>
          </a:p>
          <a:p>
            <a:pPr lvl="0"/>
            <a:r>
              <a:rPr lang="en-US" dirty="0">
                <a:solidFill>
                  <a:srgbClr val="40451F"/>
                </a:solidFill>
              </a:rPr>
              <a:t>Attacks in different forms from physical to chemical to biological.</a:t>
            </a:r>
          </a:p>
          <a:p>
            <a:pPr lvl="0"/>
            <a:r>
              <a:rPr lang="en-US" dirty="0">
                <a:solidFill>
                  <a:srgbClr val="40451F"/>
                </a:solidFill>
              </a:rPr>
              <a:t>Numerous areas of vulnerability:</a:t>
            </a:r>
          </a:p>
          <a:p>
            <a:pPr lvl="1"/>
            <a:r>
              <a:rPr lang="en-US" sz="2800" dirty="0">
                <a:solidFill>
                  <a:srgbClr val="40451F"/>
                </a:solidFill>
              </a:rPr>
              <a:t>Bridges</a:t>
            </a:r>
          </a:p>
          <a:p>
            <a:pPr lvl="1"/>
            <a:r>
              <a:rPr lang="en-US" sz="2800" dirty="0">
                <a:solidFill>
                  <a:srgbClr val="40451F"/>
                </a:solidFill>
              </a:rPr>
              <a:t>Major highways</a:t>
            </a:r>
          </a:p>
          <a:p>
            <a:pPr lvl="1"/>
            <a:r>
              <a:rPr lang="en-US" sz="2800" dirty="0">
                <a:solidFill>
                  <a:srgbClr val="40451F"/>
                </a:solidFill>
              </a:rPr>
              <a:t>Plans, Trains, and Automobiles</a:t>
            </a:r>
          </a:p>
          <a:p>
            <a:pPr lvl="1"/>
            <a:r>
              <a:rPr lang="en-US" sz="2800" dirty="0">
                <a:solidFill>
                  <a:srgbClr val="40451F"/>
                </a:solidFill>
              </a:rPr>
              <a:t>Power Grids</a:t>
            </a:r>
          </a:p>
          <a:p>
            <a:pPr lvl="1"/>
            <a:r>
              <a:rPr lang="en-US" sz="2800" dirty="0">
                <a:solidFill>
                  <a:srgbClr val="40451F"/>
                </a:solidFill>
              </a:rPr>
              <a:t>Gas lines</a:t>
            </a:r>
          </a:p>
          <a:p>
            <a:pPr lvl="1"/>
            <a:r>
              <a:rPr lang="en-US" sz="2800" dirty="0">
                <a:solidFill>
                  <a:srgbClr val="40451F"/>
                </a:solidFill>
              </a:rPr>
              <a:t>Public buildings</a:t>
            </a:r>
          </a:p>
          <a:p>
            <a:pPr lvl="1"/>
            <a:r>
              <a:rPr lang="en-US" sz="2800" dirty="0">
                <a:solidFill>
                  <a:srgbClr val="40451F"/>
                </a:solidFill>
              </a:rPr>
              <a:t>Military </a:t>
            </a:r>
            <a:r>
              <a:rPr lang="en-US" sz="2800" dirty="0" smtClean="0">
                <a:solidFill>
                  <a:srgbClr val="40451F"/>
                </a:solidFill>
              </a:rPr>
              <a:t>installations</a:t>
            </a:r>
            <a:endParaRPr lang="en-US" sz="2800" dirty="0">
              <a:solidFill>
                <a:srgbClr val="40451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27446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International Terrorism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en-US" dirty="0" smtClean="0"/>
          </a:p>
          <a:p>
            <a:pPr lvl="0"/>
            <a:r>
              <a:rPr lang="en-US" dirty="0" smtClean="0">
                <a:solidFill>
                  <a:srgbClr val="40451F"/>
                </a:solidFill>
              </a:rPr>
              <a:t> </a:t>
            </a:r>
            <a:r>
              <a:rPr lang="en-US" dirty="0">
                <a:solidFill>
                  <a:srgbClr val="40451F"/>
                </a:solidFill>
              </a:rPr>
              <a:t>Radical International Movements (i.e. Jihad)</a:t>
            </a:r>
          </a:p>
          <a:p>
            <a:pPr lvl="0"/>
            <a:r>
              <a:rPr lang="en-US" dirty="0">
                <a:solidFill>
                  <a:srgbClr val="40451F"/>
                </a:solidFill>
              </a:rPr>
              <a:t>  State Sponsors of Terrorism </a:t>
            </a:r>
          </a:p>
          <a:p>
            <a:pPr lvl="0"/>
            <a:r>
              <a:rPr lang="en-US" dirty="0">
                <a:solidFill>
                  <a:srgbClr val="40451F"/>
                </a:solidFill>
              </a:rPr>
              <a:t>  Formalized Terrorist Organizations</a:t>
            </a:r>
            <a:endParaRPr lang="en-US" dirty="0">
              <a:solidFill>
                <a:srgbClr val="40451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54384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Domestic Terrorism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 lvl="0"/>
            <a:r>
              <a:rPr lang="en-US" dirty="0">
                <a:solidFill>
                  <a:srgbClr val="40451F"/>
                </a:solidFill>
              </a:rPr>
              <a:t> Right – Wing Terrorism</a:t>
            </a:r>
          </a:p>
          <a:p>
            <a:pPr lvl="0"/>
            <a:r>
              <a:rPr lang="en-US" dirty="0">
                <a:solidFill>
                  <a:srgbClr val="40451F"/>
                </a:solidFill>
              </a:rPr>
              <a:t>  Left – Wing Terrorism</a:t>
            </a:r>
          </a:p>
          <a:p>
            <a:pPr lvl="0"/>
            <a:r>
              <a:rPr lang="en-US" dirty="0">
                <a:solidFill>
                  <a:srgbClr val="40451F"/>
                </a:solidFill>
              </a:rPr>
              <a:t>  Special Interest Groups</a:t>
            </a:r>
            <a:endParaRPr lang="en-US" dirty="0">
              <a:solidFill>
                <a:srgbClr val="40451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1800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Chemical Terroris</a:t>
            </a:r>
            <a:r>
              <a:rPr lang="en-US" dirty="0"/>
              <a:t>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2162" y="1993574"/>
            <a:ext cx="7878609" cy="4417198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40451F"/>
                </a:solidFill>
              </a:rPr>
              <a:t>Incapacitating – (i.e. pepper spray, mustard gas)</a:t>
            </a:r>
          </a:p>
          <a:p>
            <a:r>
              <a:rPr lang="en-US" dirty="0">
                <a:solidFill>
                  <a:srgbClr val="40451F"/>
                </a:solidFill>
              </a:rPr>
              <a:t>Lethal – (i.e. arsenic, sarin</a:t>
            </a:r>
            <a:r>
              <a:rPr lang="en-US" dirty="0" smtClean="0">
                <a:solidFill>
                  <a:srgbClr val="40451F"/>
                </a:solidFill>
              </a:rPr>
              <a:t>)</a:t>
            </a:r>
            <a:endParaRPr lang="en-US" dirty="0">
              <a:solidFill>
                <a:srgbClr val="40451F"/>
              </a:solidFill>
            </a:endParaRPr>
          </a:p>
          <a:p>
            <a:r>
              <a:rPr lang="en-US" dirty="0">
                <a:solidFill>
                  <a:srgbClr val="40451F"/>
                </a:solidFill>
              </a:rPr>
              <a:t>Types of chemical agents:</a:t>
            </a:r>
          </a:p>
          <a:p>
            <a:pPr lvl="1"/>
            <a:r>
              <a:rPr lang="en-US" dirty="0">
                <a:solidFill>
                  <a:srgbClr val="40451F"/>
                </a:solidFill>
              </a:rPr>
              <a:t>Choking agents</a:t>
            </a:r>
          </a:p>
          <a:p>
            <a:pPr lvl="1"/>
            <a:r>
              <a:rPr lang="en-US" dirty="0">
                <a:solidFill>
                  <a:srgbClr val="40451F"/>
                </a:solidFill>
              </a:rPr>
              <a:t>Bleeding agents</a:t>
            </a:r>
          </a:p>
          <a:p>
            <a:pPr lvl="1"/>
            <a:r>
              <a:rPr lang="en-US" dirty="0">
                <a:solidFill>
                  <a:srgbClr val="40451F"/>
                </a:solidFill>
              </a:rPr>
              <a:t>Blistering agents</a:t>
            </a:r>
          </a:p>
          <a:p>
            <a:pPr lvl="1"/>
            <a:r>
              <a:rPr lang="en-US" dirty="0">
                <a:solidFill>
                  <a:srgbClr val="40451F"/>
                </a:solidFill>
              </a:rPr>
              <a:t>Nerve agents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76664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9464" y="40341"/>
            <a:ext cx="7850030" cy="1411941"/>
          </a:xfrm>
        </p:spPr>
        <p:txBody>
          <a:bodyPr/>
          <a:lstStyle/>
          <a:p>
            <a:r>
              <a:rPr lang="en-US" dirty="0" smtClean="0"/>
              <a:t>Signs of a Chemical Attack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2162" y="1761565"/>
            <a:ext cx="7570787" cy="4612574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en-US" dirty="0">
                <a:solidFill>
                  <a:srgbClr val="40451F"/>
                </a:solidFill>
              </a:rPr>
              <a:t>Dead animals.</a:t>
            </a:r>
          </a:p>
          <a:p>
            <a:pPr lvl="0"/>
            <a:r>
              <a:rPr lang="en-US" dirty="0">
                <a:solidFill>
                  <a:srgbClr val="40451F"/>
                </a:solidFill>
              </a:rPr>
              <a:t>Discolored or dead plant life.</a:t>
            </a:r>
          </a:p>
          <a:p>
            <a:pPr lvl="0"/>
            <a:r>
              <a:rPr lang="en-US" dirty="0">
                <a:solidFill>
                  <a:srgbClr val="40451F"/>
                </a:solidFill>
              </a:rPr>
              <a:t>Unexplained odors (per dispatch).</a:t>
            </a:r>
          </a:p>
          <a:p>
            <a:pPr lvl="0"/>
            <a:r>
              <a:rPr lang="en-US" dirty="0">
                <a:solidFill>
                  <a:srgbClr val="40451F"/>
                </a:solidFill>
              </a:rPr>
              <a:t>Low lying clouds.</a:t>
            </a:r>
          </a:p>
          <a:p>
            <a:pPr lvl="0"/>
            <a:r>
              <a:rPr lang="en-US" dirty="0">
                <a:solidFill>
                  <a:srgbClr val="40451F"/>
                </a:solidFill>
              </a:rPr>
              <a:t>Written or verbal threats.</a:t>
            </a:r>
          </a:p>
          <a:p>
            <a:pPr lvl="0"/>
            <a:r>
              <a:rPr lang="en-US" dirty="0">
                <a:solidFill>
                  <a:srgbClr val="40451F"/>
                </a:solidFill>
              </a:rPr>
              <a:t>Report of an explosion with little </a:t>
            </a:r>
            <a:r>
              <a:rPr lang="en-US" dirty="0" smtClean="0">
                <a:solidFill>
                  <a:srgbClr val="40451F"/>
                </a:solidFill>
              </a:rPr>
              <a:t>or </a:t>
            </a:r>
            <a:r>
              <a:rPr lang="en-US" dirty="0">
                <a:solidFill>
                  <a:srgbClr val="40451F"/>
                </a:solidFill>
              </a:rPr>
              <a:t>no physical damage.</a:t>
            </a:r>
          </a:p>
          <a:p>
            <a:pPr lvl="0"/>
            <a:r>
              <a:rPr lang="en-US" dirty="0">
                <a:solidFill>
                  <a:srgbClr val="40451F"/>
                </a:solidFill>
              </a:rPr>
              <a:t>Mass casualty scene or definite casualty pattern with similar symptoms</a:t>
            </a:r>
            <a:r>
              <a:rPr lang="en-US" dirty="0" smtClean="0">
                <a:solidFill>
                  <a:srgbClr val="40451F"/>
                </a:solidFill>
              </a:rPr>
              <a:t>.</a:t>
            </a:r>
            <a:endParaRPr lang="en-US" dirty="0">
              <a:solidFill>
                <a:srgbClr val="40451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21599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Emergency 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2162" y="2127895"/>
            <a:ext cx="7570787" cy="4289611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rgbClr val="40451F"/>
                </a:solidFill>
              </a:rPr>
              <a:t>Emergency Action for </a:t>
            </a:r>
            <a:r>
              <a:rPr lang="en-US" sz="3600" dirty="0" smtClean="0">
                <a:solidFill>
                  <a:srgbClr val="40451F"/>
                </a:solidFill>
              </a:rPr>
              <a:t>a Chemical Attack:</a:t>
            </a:r>
            <a:endParaRPr lang="en-US" sz="3600" dirty="0">
              <a:solidFill>
                <a:srgbClr val="40451F"/>
              </a:solidFill>
            </a:endParaRPr>
          </a:p>
          <a:p>
            <a:pPr lvl="1"/>
            <a:r>
              <a:rPr lang="en-US" sz="3200" dirty="0">
                <a:solidFill>
                  <a:srgbClr val="40451F"/>
                </a:solidFill>
              </a:rPr>
              <a:t>If gas mask unavailable, use a damp towel over nose and mouth.</a:t>
            </a:r>
          </a:p>
          <a:p>
            <a:pPr lvl="1"/>
            <a:r>
              <a:rPr lang="en-US" sz="3200" dirty="0">
                <a:solidFill>
                  <a:srgbClr val="40451F"/>
                </a:solidFill>
              </a:rPr>
              <a:t>Decontaminate ASAP</a:t>
            </a:r>
          </a:p>
          <a:p>
            <a:pPr lvl="1"/>
            <a:r>
              <a:rPr lang="en-US" sz="3200" dirty="0">
                <a:solidFill>
                  <a:srgbClr val="40451F"/>
                </a:solidFill>
              </a:rPr>
              <a:t>Wash twice with soap and </a:t>
            </a:r>
            <a:r>
              <a:rPr lang="en-US" sz="3200" dirty="0" smtClean="0">
                <a:solidFill>
                  <a:srgbClr val="40451F"/>
                </a:solidFill>
              </a:rPr>
              <a:t>water</a:t>
            </a:r>
            <a:endParaRPr lang="en-US" sz="3200" dirty="0">
              <a:solidFill>
                <a:srgbClr val="40451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83895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Bioterrorism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2162" y="1761565"/>
            <a:ext cx="7570787" cy="4771317"/>
          </a:xfrm>
        </p:spPr>
        <p:txBody>
          <a:bodyPr>
            <a:normAutofit fontScale="77500" lnSpcReduction="20000"/>
          </a:bodyPr>
          <a:lstStyle/>
          <a:p>
            <a:r>
              <a:rPr lang="en-US" sz="3600" dirty="0">
                <a:solidFill>
                  <a:srgbClr val="40451F"/>
                </a:solidFill>
              </a:rPr>
              <a:t>3 main classes:</a:t>
            </a:r>
          </a:p>
          <a:p>
            <a:pPr lvl="0"/>
            <a:r>
              <a:rPr lang="en-US" sz="3600" dirty="0">
                <a:solidFill>
                  <a:srgbClr val="40451F"/>
                </a:solidFill>
              </a:rPr>
              <a:t>Bacterial</a:t>
            </a:r>
          </a:p>
          <a:p>
            <a:pPr lvl="1"/>
            <a:r>
              <a:rPr lang="en-US" sz="2800" dirty="0">
                <a:solidFill>
                  <a:srgbClr val="40451F"/>
                </a:solidFill>
              </a:rPr>
              <a:t>Anthrax</a:t>
            </a:r>
          </a:p>
          <a:p>
            <a:pPr lvl="1"/>
            <a:r>
              <a:rPr lang="en-US" sz="2800" dirty="0">
                <a:solidFill>
                  <a:srgbClr val="40451F"/>
                </a:solidFill>
              </a:rPr>
              <a:t>Plague</a:t>
            </a:r>
          </a:p>
          <a:p>
            <a:pPr lvl="0"/>
            <a:r>
              <a:rPr lang="en-US" sz="4000" dirty="0">
                <a:solidFill>
                  <a:srgbClr val="40451F"/>
                </a:solidFill>
              </a:rPr>
              <a:t>Viral</a:t>
            </a:r>
          </a:p>
          <a:p>
            <a:pPr lvl="1"/>
            <a:r>
              <a:rPr lang="en-US" sz="2800" dirty="0">
                <a:solidFill>
                  <a:srgbClr val="40451F"/>
                </a:solidFill>
              </a:rPr>
              <a:t>Smallpox</a:t>
            </a:r>
          </a:p>
          <a:p>
            <a:pPr lvl="1"/>
            <a:r>
              <a:rPr lang="en-US" sz="2800" dirty="0">
                <a:solidFill>
                  <a:srgbClr val="40451F"/>
                </a:solidFill>
              </a:rPr>
              <a:t>Viral hemorrhagic fever (i.e. </a:t>
            </a:r>
            <a:r>
              <a:rPr lang="en-US" sz="2800" dirty="0">
                <a:solidFill>
                  <a:srgbClr val="40451F"/>
                </a:solidFill>
              </a:rPr>
              <a:t>E</a:t>
            </a:r>
            <a:r>
              <a:rPr lang="en-US" sz="2800" dirty="0" smtClean="0">
                <a:solidFill>
                  <a:srgbClr val="40451F"/>
                </a:solidFill>
              </a:rPr>
              <a:t>bola, Hanta virus)</a:t>
            </a:r>
            <a:endParaRPr lang="en-US" sz="2800" dirty="0">
              <a:solidFill>
                <a:srgbClr val="40451F"/>
              </a:solidFill>
            </a:endParaRPr>
          </a:p>
          <a:p>
            <a:pPr lvl="0"/>
            <a:r>
              <a:rPr lang="en-US" sz="4000" dirty="0">
                <a:solidFill>
                  <a:srgbClr val="40451F"/>
                </a:solidFill>
              </a:rPr>
              <a:t>Toxins</a:t>
            </a:r>
          </a:p>
          <a:p>
            <a:pPr lvl="1"/>
            <a:r>
              <a:rPr lang="en-US" sz="2800" dirty="0">
                <a:solidFill>
                  <a:srgbClr val="40451F"/>
                </a:solidFill>
              </a:rPr>
              <a:t>Botulism</a:t>
            </a:r>
          </a:p>
          <a:p>
            <a:pPr lvl="1"/>
            <a:r>
              <a:rPr lang="en-US" sz="2800" dirty="0" smtClean="0">
                <a:solidFill>
                  <a:srgbClr val="40451F"/>
                </a:solidFill>
              </a:rPr>
              <a:t>Ricin</a:t>
            </a:r>
            <a:endParaRPr lang="en-US" sz="2800" dirty="0">
              <a:solidFill>
                <a:srgbClr val="40451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07642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5.jpeg"/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Infusion">
  <a:themeElements>
    <a:clrScheme name="Habitat">
      <a:dk1>
        <a:sysClr val="windowText" lastClr="000000"/>
      </a:dk1>
      <a:lt1>
        <a:sysClr val="window" lastClr="FFFFFF"/>
      </a:lt1>
      <a:dk2>
        <a:srgbClr val="194431"/>
      </a:dk2>
      <a:lt2>
        <a:srgbClr val="F0E6C3"/>
      </a:lt2>
      <a:accent1>
        <a:srgbClr val="F8C000"/>
      </a:accent1>
      <a:accent2>
        <a:srgbClr val="F88600"/>
      </a:accent2>
      <a:accent3>
        <a:srgbClr val="F83500"/>
      </a:accent3>
      <a:accent4>
        <a:srgbClr val="8B723D"/>
      </a:accent4>
      <a:accent5>
        <a:srgbClr val="818B3D"/>
      </a:accent5>
      <a:accent6>
        <a:srgbClr val="586215"/>
      </a:accent6>
      <a:hlink>
        <a:srgbClr val="FF621D"/>
      </a:hlink>
      <a:folHlink>
        <a:srgbClr val="F3D260"/>
      </a:folHlink>
    </a:clrScheme>
    <a:fontScheme name="Infusion">
      <a:majorFont>
        <a:latin typeface="Mistral"/>
        <a:ea typeface=""/>
        <a:cs typeface=""/>
        <a:font script="Jpan" typeface="ＤＦＰ行書体"/>
        <a:font script="Hans" typeface="宋体"/>
        <a:font script="Hant" typeface="新細明體"/>
      </a:majorFont>
      <a:minorFont>
        <a:latin typeface="Candara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Infusion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70000"/>
                <a:satMod val="120000"/>
              </a:schemeClr>
              <a:schemeClr val="phClr">
                <a:tint val="70000"/>
                <a:satMod val="300000"/>
                <a:lumMod val="125000"/>
              </a:schemeClr>
            </a:duotone>
          </a:blip>
          <a:tile tx="0" ty="0" sx="50000" sy="5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70000"/>
                <a:satMod val="120000"/>
              </a:schemeClr>
              <a:schemeClr val="phClr">
                <a:tint val="70000"/>
                <a:satMod val="135000"/>
              </a:schemeClr>
            </a:duotone>
          </a:blip>
          <a:tile tx="0" ty="0" sx="40000" sy="40000" flip="none" algn="tl"/>
        </a:blipFill>
      </a:fillStyleLst>
      <a:lnStyleLst>
        <a:ln w="38100" cap="flat" cmpd="sng" algn="ctr">
          <a:solidFill>
            <a:schemeClr val="phClr">
              <a:alpha val="70000"/>
              <a:satMod val="105000"/>
            </a:schemeClr>
          </a:solidFill>
          <a:prstDash val="solid"/>
          <a:miter/>
        </a:ln>
        <a:ln w="50800" cap="flat" cmpd="sng" algn="ctr">
          <a:solidFill>
            <a:schemeClr val="phClr">
              <a:alpha val="50000"/>
            </a:schemeClr>
          </a:solidFill>
          <a:prstDash val="solid"/>
          <a:miter/>
        </a:ln>
        <a:ln w="88900" cap="flat" cmpd="sng" algn="ctr">
          <a:solidFill>
            <a:schemeClr val="phClr">
              <a:alpha val="40000"/>
            </a:schemeClr>
          </a:solidFill>
          <a:prstDash val="solid"/>
          <a:miter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innerShdw blurRad="190500" dir="13500000">
              <a:srgbClr val="000000">
                <a:alpha val="50000"/>
              </a:srgbClr>
            </a:innerShdw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blipFill rotWithShape="1">
          <a:blip xmlns:r="http://schemas.openxmlformats.org/officeDocument/2006/relationships" r:embed="rId3">
            <a:duotone>
              <a:schemeClr val="phClr">
                <a:shade val="70000"/>
                <a:satMod val="500000"/>
                <a:lumMod val="50000"/>
              </a:schemeClr>
              <a:schemeClr val="phClr">
                <a:satMod val="800000"/>
                <a:lumMod val="250000"/>
              </a:schemeClr>
            </a:duotone>
          </a:blip>
          <a:stretch/>
        </a:blipFill>
        <a:blipFill rotWithShape="1">
          <a:blip xmlns:r="http://schemas.openxmlformats.org/officeDocument/2006/relationships" r:embed="rId4">
            <a:duotone>
              <a:schemeClr val="phClr">
                <a:shade val="70000"/>
                <a:satMod val="500000"/>
                <a:lumMod val="50000"/>
              </a:schemeClr>
              <a:schemeClr val="phClr">
                <a:satMod val="800000"/>
                <a:lumMod val="250000"/>
              </a:schemeClr>
            </a:duotone>
          </a:blip>
          <a:stretch/>
        </a:blipFill>
        <a:blipFill rotWithShape="1">
          <a:blip xmlns:r="http://schemas.openxmlformats.org/officeDocument/2006/relationships" r:embed="rId5">
            <a:duotone>
              <a:schemeClr val="phClr">
                <a:shade val="70000"/>
                <a:satMod val="500000"/>
                <a:lumMod val="50000"/>
              </a:schemeClr>
              <a:schemeClr val="phClr">
                <a:satMod val="800000"/>
                <a:lumMod val="25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Infusion.thmx</Template>
  <TotalTime>39</TotalTime>
  <Words>589</Words>
  <Application>Microsoft Macintosh PowerPoint</Application>
  <PresentationFormat>On-screen Show (4:3)</PresentationFormat>
  <Paragraphs>128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Infusion</vt:lpstr>
      <vt:lpstr>New Employee Orientation</vt:lpstr>
      <vt:lpstr>Terrorism</vt:lpstr>
      <vt:lpstr>TERRORISM</vt:lpstr>
      <vt:lpstr>International Terrorism</vt:lpstr>
      <vt:lpstr>Domestic Terrorism</vt:lpstr>
      <vt:lpstr>Chemical Terrorism</vt:lpstr>
      <vt:lpstr>Signs of a Chemical Attack</vt:lpstr>
      <vt:lpstr>Emergency Action</vt:lpstr>
      <vt:lpstr>Bioterrorism</vt:lpstr>
      <vt:lpstr>Signs of Bioterrorism</vt:lpstr>
      <vt:lpstr>Biological Attack Action</vt:lpstr>
      <vt:lpstr>Dirty Bomb</vt:lpstr>
      <vt:lpstr>Radiation Exposure</vt:lpstr>
      <vt:lpstr>Shrapnel Bombs</vt:lpstr>
      <vt:lpstr>WMDs</vt:lpstr>
      <vt:lpstr>Bomb Preparedness </vt:lpstr>
      <vt:lpstr>Know What To Do</vt:lpstr>
      <vt:lpstr>To Summarize</vt:lpstr>
    </vt:vector>
  </TitlesOfParts>
  <Company>Another Way Holdings, LLC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Employee Orientation</dc:title>
  <dc:creator>David Memmoli</dc:creator>
  <cp:lastModifiedBy>David Memmoli</cp:lastModifiedBy>
  <cp:revision>11</cp:revision>
  <dcterms:created xsi:type="dcterms:W3CDTF">2020-08-17T21:46:19Z</dcterms:created>
  <dcterms:modified xsi:type="dcterms:W3CDTF">2020-08-17T22:25:28Z</dcterms:modified>
</cp:coreProperties>
</file>