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solidFill>
                  <a:srgbClr val="663366"/>
                </a:solidFill>
                <a:latin typeface="Arial Black"/>
                <a:cs typeface="Arial Black"/>
              </a:rPr>
              <a:t>New Employee Orientation</a:t>
            </a:r>
            <a:endParaRPr lang="en-US" sz="4800" dirty="0">
              <a:solidFill>
                <a:srgbClr val="663366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663366"/>
                </a:solidFill>
              </a:rPr>
              <a:t>[</a:t>
            </a:r>
            <a:r>
              <a:rPr lang="en-US" i="1" dirty="0" smtClean="0">
                <a:solidFill>
                  <a:srgbClr val="663366"/>
                </a:solidFill>
              </a:rPr>
              <a:t>Your Company Name</a:t>
            </a:r>
            <a:r>
              <a:rPr lang="en-US" dirty="0" smtClean="0">
                <a:solidFill>
                  <a:srgbClr val="663366"/>
                </a:solidFill>
              </a:rPr>
              <a:t>]</a:t>
            </a:r>
          </a:p>
          <a:p>
            <a:r>
              <a:rPr lang="en-US" dirty="0" smtClean="0">
                <a:solidFill>
                  <a:srgbClr val="663366"/>
                </a:solidFill>
              </a:rPr>
              <a:t>[</a:t>
            </a:r>
            <a:r>
              <a:rPr lang="en-US" i="1" dirty="0" smtClean="0">
                <a:solidFill>
                  <a:srgbClr val="663366"/>
                </a:solidFill>
              </a:rPr>
              <a:t>Year</a:t>
            </a:r>
            <a:r>
              <a:rPr lang="en-US" dirty="0" smtClean="0">
                <a:solidFill>
                  <a:srgbClr val="663366"/>
                </a:solidFill>
              </a:rPr>
              <a:t>]</a:t>
            </a:r>
            <a:endParaRPr lang="en-US" dirty="0">
              <a:solidFill>
                <a:srgbClr val="66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[</a:t>
            </a:r>
            <a:r>
              <a:rPr lang="en-US" sz="3200" i="1" dirty="0" smtClean="0">
                <a:solidFill>
                  <a:schemeClr val="accent1"/>
                </a:solidFill>
              </a:rPr>
              <a:t>Company Logo</a:t>
            </a:r>
            <a:r>
              <a:rPr lang="en-US" sz="3200" dirty="0" smtClean="0">
                <a:solidFill>
                  <a:schemeClr val="accent1"/>
                </a:solidFill>
              </a:rPr>
              <a:t>]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5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latin typeface="+mj-lt"/>
              </a:rPr>
              <a:t>Safety</a:t>
            </a:r>
            <a:endParaRPr lang="en-US" sz="7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/>
              <a:t>Safety Is Everyone’s Responsibility!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94624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Human Risks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48345"/>
            <a:ext cx="7570787" cy="4289611"/>
          </a:xfrm>
        </p:spPr>
        <p:txBody>
          <a:bodyPr/>
          <a:lstStyle/>
          <a:p>
            <a:pPr lvl="0"/>
            <a:r>
              <a:rPr lang="en-US" dirty="0"/>
              <a:t>Theft and fraud</a:t>
            </a:r>
          </a:p>
          <a:p>
            <a:pPr lvl="1"/>
            <a:r>
              <a:rPr lang="en-US" sz="2800" dirty="0"/>
              <a:t>Product and inventory theft</a:t>
            </a:r>
          </a:p>
          <a:p>
            <a:pPr lvl="1"/>
            <a:r>
              <a:rPr lang="en-US" sz="2800" dirty="0"/>
              <a:t>Time sheet fraud</a:t>
            </a:r>
          </a:p>
          <a:p>
            <a:pPr lvl="1"/>
            <a:r>
              <a:rPr lang="en-US" sz="2800" dirty="0"/>
              <a:t>Accounting and cash fraud</a:t>
            </a:r>
          </a:p>
          <a:p>
            <a:pPr lvl="0"/>
            <a:r>
              <a:rPr lang="en-US" dirty="0"/>
              <a:t>Low morale, dissatisfaction</a:t>
            </a:r>
          </a:p>
          <a:p>
            <a:pPr lvl="1"/>
            <a:r>
              <a:rPr lang="en-US" sz="2800" dirty="0"/>
              <a:t>Failure to perform</a:t>
            </a:r>
          </a:p>
          <a:p>
            <a:pPr lvl="1"/>
            <a:r>
              <a:rPr lang="en-US" sz="2800" dirty="0"/>
              <a:t>Sabotage of systems, </a:t>
            </a:r>
            <a:r>
              <a:rPr lang="en-US" sz="2800" dirty="0" smtClean="0"/>
              <a:t>equipment </a:t>
            </a:r>
            <a:r>
              <a:rPr lang="en-US" sz="2800" dirty="0"/>
              <a:t>or customers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78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Operational Risks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48345"/>
            <a:ext cx="7570787" cy="4289611"/>
          </a:xfrm>
        </p:spPr>
        <p:txBody>
          <a:bodyPr/>
          <a:lstStyle/>
          <a:p>
            <a:pPr lvl="0"/>
            <a:r>
              <a:rPr lang="en-US" dirty="0"/>
              <a:t>Equipment breakdowns</a:t>
            </a:r>
          </a:p>
          <a:p>
            <a:pPr lvl="0"/>
            <a:r>
              <a:rPr lang="en-US" dirty="0"/>
              <a:t>Worn old equipment</a:t>
            </a:r>
          </a:p>
          <a:p>
            <a:pPr lvl="0"/>
            <a:r>
              <a:rPr lang="en-US" dirty="0"/>
              <a:t>Poorly maintained equipment</a:t>
            </a:r>
          </a:p>
          <a:p>
            <a:pPr lvl="0"/>
            <a:r>
              <a:rPr lang="en-US" dirty="0"/>
              <a:t>Unrepaired damage to equipment</a:t>
            </a:r>
          </a:p>
          <a:p>
            <a:pPr lvl="0"/>
            <a:r>
              <a:rPr lang="en-US" dirty="0"/>
              <a:t>Lack of cyber security</a:t>
            </a:r>
          </a:p>
          <a:p>
            <a:pPr lvl="0"/>
            <a:r>
              <a:rPr lang="en-US" dirty="0"/>
              <a:t>Lack of data back </a:t>
            </a:r>
            <a:r>
              <a:rPr lang="en-US" dirty="0" smtClean="0"/>
              <a:t>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73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Physical Risks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Cracked </a:t>
            </a:r>
            <a:r>
              <a:rPr lang="en-US" dirty="0"/>
              <a:t>pavement</a:t>
            </a:r>
          </a:p>
          <a:p>
            <a:pPr lvl="0"/>
            <a:r>
              <a:rPr lang="en-US" dirty="0"/>
              <a:t>Failure of alarm system</a:t>
            </a:r>
          </a:p>
          <a:p>
            <a:pPr lvl="0"/>
            <a:r>
              <a:rPr lang="en-US" dirty="0"/>
              <a:t>Wet floors</a:t>
            </a:r>
          </a:p>
          <a:p>
            <a:pPr lvl="0"/>
            <a:r>
              <a:rPr lang="en-US" dirty="0"/>
              <a:t>Untacked </a:t>
            </a:r>
            <a:r>
              <a:rPr lang="en-US" dirty="0" smtClean="0"/>
              <a:t>carpet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53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Marketing Risks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Loss </a:t>
            </a:r>
            <a:r>
              <a:rPr lang="en-US" dirty="0"/>
              <a:t>of customers</a:t>
            </a:r>
          </a:p>
          <a:p>
            <a:pPr lvl="0"/>
            <a:r>
              <a:rPr lang="en-US" dirty="0"/>
              <a:t>Loss of reputation</a:t>
            </a:r>
          </a:p>
          <a:p>
            <a:pPr lvl="0"/>
            <a:r>
              <a:rPr lang="en-US" dirty="0"/>
              <a:t>Loss of sales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16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Ramifications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ailure </a:t>
            </a:r>
            <a:r>
              <a:rPr lang="en-US" dirty="0"/>
              <a:t>to know relevant safety policies can result in penalties and fines against the company, but nowadays, the specific employee can be held personally liable by regulating organizations for safety violations.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9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The Risk Paradox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99</a:t>
            </a:r>
            <a:r>
              <a:rPr lang="en-US" sz="4000" dirty="0"/>
              <a:t>% of problems are caused by 1% of people, but 99% of people work to correct and prevent those 1% of problems.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25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It’s All About You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Remember</a:t>
            </a:r>
            <a:r>
              <a:rPr lang="en-US" dirty="0"/>
              <a:t>, these policies are not to make things complicated for you to perform your job, they are there to protect you and your coworkers from harm.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61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Risk Tolerance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35893"/>
            <a:ext cx="7570787" cy="4289611"/>
          </a:xfrm>
        </p:spPr>
        <p:txBody>
          <a:bodyPr/>
          <a:lstStyle/>
          <a:p>
            <a:r>
              <a:rPr lang="en-US" dirty="0"/>
              <a:t>Risk tolerance is the amount of risk a company is willing to tolerate in order to allow </a:t>
            </a:r>
            <a:r>
              <a:rPr lang="en-US" dirty="0" smtClean="0"/>
              <a:t>for </a:t>
            </a:r>
            <a:r>
              <a:rPr lang="en-US" dirty="0"/>
              <a:t>maximal opportunity and benefit.  It can apply to various aspects of the company. 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the cost of certain high quality supplies may leave a small profit margin after production, but the presumption is the higher quality product will out sell the competition, and profit will be made on volume.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0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Risk Capacity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Risk capacity is the amount of risk the company must take in order to meet minimal financial goals to cover operations, payroll, and benefits.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5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18457"/>
            <a:ext cx="5446713" cy="136743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663366"/>
                </a:solidFill>
              </a:rPr>
              <a:t>Risk Management</a:t>
            </a:r>
            <a:endParaRPr lang="en-US" sz="5400" dirty="0">
              <a:solidFill>
                <a:srgbClr val="663366"/>
              </a:solidFill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532061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663366"/>
                </a:solidFill>
              </a:rPr>
              <a:t>[</a:t>
            </a:r>
            <a:r>
              <a:rPr lang="en-US" i="1" dirty="0" smtClean="0">
                <a:solidFill>
                  <a:srgbClr val="663366"/>
                </a:solidFill>
              </a:rPr>
              <a:t>Your Company Name</a:t>
            </a:r>
            <a:r>
              <a:rPr lang="en-US" dirty="0" smtClean="0">
                <a:solidFill>
                  <a:srgbClr val="663366"/>
                </a:solidFill>
              </a:rPr>
              <a:t>]</a:t>
            </a:r>
          </a:p>
          <a:p>
            <a:r>
              <a:rPr lang="en-US" dirty="0" smtClean="0">
                <a:solidFill>
                  <a:srgbClr val="663366"/>
                </a:solidFill>
              </a:rPr>
              <a:t>[</a:t>
            </a:r>
            <a:r>
              <a:rPr lang="en-US" i="1" dirty="0" smtClean="0">
                <a:solidFill>
                  <a:srgbClr val="663366"/>
                </a:solidFill>
              </a:rPr>
              <a:t>Year</a:t>
            </a:r>
            <a:r>
              <a:rPr lang="en-US" dirty="0" smtClean="0">
                <a:solidFill>
                  <a:srgbClr val="663366"/>
                </a:solidFill>
              </a:rPr>
              <a:t>]</a:t>
            </a:r>
            <a:endParaRPr lang="en-US" dirty="0">
              <a:solidFill>
                <a:srgbClr val="66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63366"/>
                </a:solidFill>
              </a:rPr>
              <a:t>[</a:t>
            </a:r>
            <a:r>
              <a:rPr lang="en-US" sz="3200" i="1" dirty="0" smtClean="0">
                <a:solidFill>
                  <a:srgbClr val="663366"/>
                </a:solidFill>
              </a:rPr>
              <a:t>Company Logo</a:t>
            </a:r>
            <a:r>
              <a:rPr lang="en-US" sz="3200" dirty="0" smtClean="0">
                <a:solidFill>
                  <a:srgbClr val="663366"/>
                </a:solidFill>
              </a:rPr>
              <a:t>]</a:t>
            </a:r>
            <a:endParaRPr lang="en-US" sz="3200" dirty="0">
              <a:solidFill>
                <a:srgbClr val="66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46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Risk Assessment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13533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US" dirty="0"/>
              <a:t>Identification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Reporting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Analysis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Plan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Management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Surveillance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Assessment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Auditing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41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Minimizing Human Error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73249"/>
            <a:ext cx="7570787" cy="4289611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dirty="0"/>
              <a:t>Poor communication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Lack of supplies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Poor equipment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Fatigue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Sleepiness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Ignorance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Lack of Training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Noisy work conditions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Egos and petty work </a:t>
            </a:r>
            <a:r>
              <a:rPr lang="en-US" dirty="0" smtClean="0"/>
              <a:t>behaviors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20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Major Areas of Risk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653513"/>
              </p:ext>
            </p:extLst>
          </p:nvPr>
        </p:nvGraphicFramePr>
        <p:xfrm>
          <a:off x="792163" y="2036073"/>
          <a:ext cx="7570788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5394"/>
                <a:gridCol w="3785394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Strategic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Operational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2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Loss </a:t>
                      </a: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of demand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Customer retention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Integration challenges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Regulation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R&amp;D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Industry downturn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Vendor losses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2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Quality </a:t>
                      </a: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Controls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Risk Management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Supply chain integrity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Employee turnover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Fraud &amp; Corruption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Regulations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Bribery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Commodities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Hazard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Financial</a:t>
                      </a:r>
                      <a:endParaRPr lang="en-US" sz="20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2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Physical </a:t>
                      </a: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dangers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Political influences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Terrorism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Legalities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Natural Disasters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2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Cost </a:t>
                      </a: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excesses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Debt &amp; interest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Financial management incompetence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Asset loss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Amortization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Accounting problems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Payroll &amp; </a:t>
                      </a:r>
                      <a:r>
                        <a:rPr lang="en-US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Benefits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694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It’s Up To You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Risk </a:t>
            </a:r>
            <a:r>
              <a:rPr lang="en-US" dirty="0"/>
              <a:t>Is Reduced By You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Follow the rules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Report risks and hazards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Share safety improvement ideas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File </a:t>
            </a:r>
            <a:r>
              <a:rPr lang="en-US" dirty="0" smtClean="0"/>
              <a:t>incidents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24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Progression of Risk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699305"/>
            <a:ext cx="7570787" cy="483805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Failure to follow policy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>
                <a:latin typeface="Wingdings"/>
              </a:rPr>
              <a:t>ê</a:t>
            </a:r>
            <a:endParaRPr lang="en-US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Creation of Risk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>
                <a:latin typeface="Wingdings"/>
              </a:rPr>
              <a:t>ê</a:t>
            </a:r>
            <a:endParaRPr lang="en-US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Near Misses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>
                <a:latin typeface="Wingdings"/>
              </a:rPr>
              <a:t>ê</a:t>
            </a:r>
            <a:endParaRPr lang="en-US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Injury to staff or company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>
                <a:latin typeface="Wingdings"/>
              </a:rPr>
              <a:t>ê</a:t>
            </a:r>
            <a:endParaRPr lang="en-US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Lost workdays or cost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>
                <a:latin typeface="Wingdings"/>
              </a:rPr>
              <a:t>ê</a:t>
            </a:r>
            <a:endParaRPr lang="en-US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Permanent disability or citation or fine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>
                <a:latin typeface="Wingdings"/>
              </a:rPr>
              <a:t>ê</a:t>
            </a:r>
            <a:endParaRPr lang="en-US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Fatality or loss of business </a:t>
            </a:r>
            <a:r>
              <a:rPr lang="en-US" dirty="0" smtClean="0"/>
              <a:t>permit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78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Diversity &amp; Inclusion Risks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823825"/>
            <a:ext cx="7570787" cy="470108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Physical Safety is only one dimension on the Risk Management spectrum</a:t>
            </a:r>
          </a:p>
          <a:p>
            <a:pPr lvl="0"/>
            <a:r>
              <a:rPr lang="en-US" dirty="0"/>
              <a:t>Emotional Safety is equally important and Hazards can be equally life threatening</a:t>
            </a:r>
          </a:p>
          <a:p>
            <a:pPr lvl="1"/>
            <a:r>
              <a:rPr lang="en-US" sz="2800" dirty="0"/>
              <a:t>Hazing</a:t>
            </a:r>
          </a:p>
          <a:p>
            <a:pPr lvl="1"/>
            <a:r>
              <a:rPr lang="en-US" sz="2800" dirty="0"/>
              <a:t>Bullying</a:t>
            </a:r>
          </a:p>
          <a:p>
            <a:pPr lvl="1"/>
            <a:r>
              <a:rPr lang="en-US" sz="2800" dirty="0"/>
              <a:t>Harassment</a:t>
            </a:r>
          </a:p>
          <a:p>
            <a:pPr lvl="1"/>
            <a:r>
              <a:rPr lang="en-US" sz="2800" dirty="0"/>
              <a:t>Hostile work environment</a:t>
            </a:r>
          </a:p>
          <a:p>
            <a:pPr lvl="0"/>
            <a:r>
              <a:rPr lang="en-US" dirty="0"/>
              <a:t>Report to management where there are Emotional/Interpersonal Hazards, and establish the necessary guidelines, policies, and workplace culture to manage the risk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37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Reporting Incidents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836277"/>
            <a:ext cx="7570787" cy="472598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Reporting incidents isn’t about tattling or getting yourself or others in trouble.  </a:t>
            </a:r>
          </a:p>
          <a:p>
            <a:pPr lvl="0"/>
            <a:r>
              <a:rPr lang="en-US" dirty="0"/>
              <a:t>Its purpose is to identify a hazard or risk that caused an incident or injury to occur</a:t>
            </a:r>
          </a:p>
          <a:p>
            <a:pPr lvl="0"/>
            <a:r>
              <a:rPr lang="en-US" dirty="0"/>
              <a:t>Reports are filed online through the employee portal or on the Company Incident Report Form</a:t>
            </a:r>
          </a:p>
          <a:p>
            <a:pPr lvl="0"/>
            <a:r>
              <a:rPr lang="en-US" dirty="0"/>
              <a:t>All incidents should be reported to your supervisor as well at the company risk manager </a:t>
            </a:r>
            <a:r>
              <a:rPr lang="en-US" dirty="0" smtClean="0"/>
              <a:t>[</a:t>
            </a:r>
            <a:r>
              <a:rPr lang="en-US" i="1" dirty="0" smtClean="0"/>
              <a:t>Insert Name Here</a:t>
            </a:r>
            <a:r>
              <a:rPr lang="en-US" dirty="0" smtClean="0"/>
              <a:t>].</a:t>
            </a:r>
            <a:endParaRPr lang="en-US" dirty="0"/>
          </a:p>
          <a:p>
            <a:pPr lvl="1"/>
            <a:r>
              <a:rPr lang="en-US" sz="2800" dirty="0"/>
              <a:t>Email</a:t>
            </a:r>
          </a:p>
          <a:p>
            <a:pPr lvl="1"/>
            <a:r>
              <a:rPr lang="en-US" sz="2800" dirty="0"/>
              <a:t>Phone</a:t>
            </a:r>
          </a:p>
          <a:p>
            <a:pPr lvl="1"/>
            <a:r>
              <a:rPr lang="en-US" sz="2800" dirty="0"/>
              <a:t>Fax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68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latin typeface="+mj-lt"/>
              </a:rPr>
              <a:t>Contacts </a:t>
            </a:r>
            <a:endParaRPr lang="en-US" sz="7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60413"/>
            <a:ext cx="7570787" cy="4289611"/>
          </a:xfrm>
        </p:spPr>
        <p:txBody>
          <a:bodyPr/>
          <a:lstStyle/>
          <a:p>
            <a:r>
              <a:rPr lang="en-US" dirty="0" smtClean="0"/>
              <a:t>For questions about risk management or to report a risk you have identified in your work area, please contact:</a:t>
            </a:r>
          </a:p>
          <a:p>
            <a:r>
              <a:rPr lang="en-US" dirty="0" smtClean="0"/>
              <a:t>Risk Manager [</a:t>
            </a:r>
            <a:r>
              <a:rPr lang="en-US" i="1" dirty="0" smtClean="0"/>
              <a:t>Insert Name Here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Office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6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3366"/>
                </a:solidFill>
                <a:latin typeface="+mj-lt"/>
              </a:rPr>
              <a:t>What Is Risk Management</a:t>
            </a:r>
            <a:endParaRPr lang="en-US" dirty="0">
              <a:solidFill>
                <a:srgbClr val="66336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85317"/>
            <a:ext cx="7570787" cy="428961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Simply </a:t>
            </a:r>
            <a:r>
              <a:rPr lang="en-US" sz="4000" dirty="0"/>
              <a:t>put</a:t>
            </a:r>
            <a:r>
              <a:rPr lang="en-US" sz="4000" dirty="0" smtClean="0"/>
              <a:t>, Risk Management is </a:t>
            </a:r>
            <a:r>
              <a:rPr lang="en-US" sz="4000" dirty="0"/>
              <a:t>the process of identifying and reducing risk.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3366"/>
                </a:solidFill>
                <a:latin typeface="+mj-lt"/>
              </a:rPr>
              <a:t>Risk Management</a:t>
            </a:r>
            <a:endParaRPr lang="en-US" dirty="0">
              <a:solidFill>
                <a:srgbClr val="66336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91" y="2284551"/>
            <a:ext cx="7998529" cy="3567939"/>
          </a:xfrm>
        </p:spPr>
        <p:txBody>
          <a:bodyPr/>
          <a:lstStyle/>
          <a:p>
            <a:r>
              <a:rPr lang="en-US" sz="3600" dirty="0"/>
              <a:t>The 2 main areas of risk management include:</a:t>
            </a:r>
          </a:p>
          <a:p>
            <a:pPr lvl="1"/>
            <a:r>
              <a:rPr lang="en-US" sz="3600" dirty="0"/>
              <a:t>Employee safety</a:t>
            </a:r>
          </a:p>
          <a:p>
            <a:pPr lvl="1"/>
            <a:r>
              <a:rPr lang="en-US" sz="3600" dirty="0"/>
              <a:t>Company liability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8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3366"/>
                </a:solidFill>
                <a:latin typeface="+mj-lt"/>
              </a:rPr>
              <a:t>What Is Safety?</a:t>
            </a:r>
            <a:endParaRPr lang="en-US" dirty="0">
              <a:solidFill>
                <a:srgbClr val="66336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60797"/>
            <a:ext cx="7570787" cy="428961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Safety </a:t>
            </a:r>
            <a:r>
              <a:rPr lang="en-US" dirty="0"/>
              <a:t>is the quality and conditions needed to keep employees, technology, and equipment, as well as the physical and financial assets of the company free from injury, damage, and loss.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7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What Is A Hazard?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593872"/>
            <a:ext cx="7570787" cy="4432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Hazard is a </a:t>
            </a:r>
            <a:r>
              <a:rPr lang="en-US" dirty="0"/>
              <a:t>condition or set of circumstances that lead to potential or actual harm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2 main </a:t>
            </a:r>
            <a:r>
              <a:rPr lang="en-US" dirty="0" smtClean="0"/>
              <a:t>types of hazards include:</a:t>
            </a:r>
            <a:endParaRPr lang="en-US" dirty="0"/>
          </a:p>
          <a:p>
            <a:pPr lvl="1"/>
            <a:r>
              <a:rPr lang="en-US" dirty="0"/>
              <a:t>Safety hazards</a:t>
            </a:r>
          </a:p>
          <a:p>
            <a:pPr lvl="1"/>
            <a:r>
              <a:rPr lang="en-US" dirty="0"/>
              <a:t>Health hazards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3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Why Risk Management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reduce illness and injury to staff</a:t>
            </a:r>
          </a:p>
          <a:p>
            <a:pPr lvl="0"/>
            <a:r>
              <a:rPr lang="en-US" dirty="0"/>
              <a:t>To decrease damage and loss to equipment, property, and assets</a:t>
            </a:r>
          </a:p>
          <a:p>
            <a:pPr lvl="0"/>
            <a:r>
              <a:rPr lang="en-US" dirty="0"/>
              <a:t>To minimize liability to the </a:t>
            </a:r>
            <a:r>
              <a:rPr lang="en-US" dirty="0" smtClean="0"/>
              <a:t>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1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Risk </a:t>
            </a:r>
            <a:r>
              <a:rPr lang="en-US" dirty="0" err="1" smtClean="0">
                <a:latin typeface="+mj-lt"/>
              </a:rPr>
              <a:t>Vs</a:t>
            </a:r>
            <a:r>
              <a:rPr lang="en-US" dirty="0" smtClean="0">
                <a:latin typeface="+mj-lt"/>
              </a:rPr>
              <a:t> Rewards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Risk versus Reward</a:t>
            </a:r>
          </a:p>
          <a:p>
            <a:pPr lvl="1"/>
            <a:r>
              <a:rPr lang="en-US" dirty="0"/>
              <a:t>Positive Risk - Rewards</a:t>
            </a:r>
          </a:p>
          <a:p>
            <a:pPr lvl="1"/>
            <a:r>
              <a:rPr lang="en-US" dirty="0"/>
              <a:t>Negative Risk - </a:t>
            </a:r>
            <a:r>
              <a:rPr lang="en-US" dirty="0" smtClean="0"/>
              <a:t>Hazards</a:t>
            </a:r>
            <a:endParaRPr lang="en-US" dirty="0"/>
          </a:p>
          <a:p>
            <a:r>
              <a:rPr lang="en-US" dirty="0" smtClean="0"/>
              <a:t>Success </a:t>
            </a:r>
            <a:r>
              <a:rPr lang="en-US" dirty="0"/>
              <a:t>comes from balancing positive and negative risk - risk versus reward.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0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Managing Risk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60247"/>
            <a:ext cx="7570787" cy="4289611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Managing risk can be achieved by both reducing Hazard Factors and adding Safety Factors</a:t>
            </a:r>
          </a:p>
          <a:p>
            <a:pPr lvl="0"/>
            <a:r>
              <a:rPr lang="en-US" dirty="0"/>
              <a:t>The interaction of Hazard Factors and Safety Factors creates the Risk Level.</a:t>
            </a:r>
          </a:p>
          <a:p>
            <a:pPr lvl="0"/>
            <a:r>
              <a:rPr lang="en-US" dirty="0"/>
              <a:t>Probability (How likely) x Severity (How bad) = Risk</a:t>
            </a:r>
          </a:p>
          <a:p>
            <a:pPr lvl="0"/>
            <a:r>
              <a:rPr lang="en-US" dirty="0"/>
              <a:t>The interaction of Hazard Factors and Safety Factors creates the Risk Level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00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1175</TotalTime>
  <Words>852</Words>
  <Application>Microsoft Macintosh PowerPoint</Application>
  <PresentationFormat>On-screen Show (4:3)</PresentationFormat>
  <Paragraphs>184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Infusion</vt:lpstr>
      <vt:lpstr>New Employee Orientation</vt:lpstr>
      <vt:lpstr>Risk Management</vt:lpstr>
      <vt:lpstr>What Is Risk Management</vt:lpstr>
      <vt:lpstr>Risk Management</vt:lpstr>
      <vt:lpstr>What Is Safety?</vt:lpstr>
      <vt:lpstr>What Is A Hazard?</vt:lpstr>
      <vt:lpstr>Why Risk Management</vt:lpstr>
      <vt:lpstr>Risk Vs Rewards</vt:lpstr>
      <vt:lpstr>Managing Risk</vt:lpstr>
      <vt:lpstr>Safety</vt:lpstr>
      <vt:lpstr>Human Risks</vt:lpstr>
      <vt:lpstr>Operational Risks</vt:lpstr>
      <vt:lpstr>Physical Risks</vt:lpstr>
      <vt:lpstr>Marketing Risks</vt:lpstr>
      <vt:lpstr>Ramifications</vt:lpstr>
      <vt:lpstr>The Risk Paradox</vt:lpstr>
      <vt:lpstr>It’s All About You</vt:lpstr>
      <vt:lpstr>Risk Tolerance</vt:lpstr>
      <vt:lpstr>Risk Capacity</vt:lpstr>
      <vt:lpstr>Risk Assessment</vt:lpstr>
      <vt:lpstr>Minimizing Human Error</vt:lpstr>
      <vt:lpstr>Major Areas of Risk</vt:lpstr>
      <vt:lpstr>It’s Up To You</vt:lpstr>
      <vt:lpstr>Progression of Risk</vt:lpstr>
      <vt:lpstr>Diversity &amp; Inclusion Risks</vt:lpstr>
      <vt:lpstr>Reporting Incidents</vt:lpstr>
      <vt:lpstr>Contacts 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12</cp:revision>
  <dcterms:created xsi:type="dcterms:W3CDTF">2020-08-16T20:31:01Z</dcterms:created>
  <dcterms:modified xsi:type="dcterms:W3CDTF">2020-08-17T16:06:59Z</dcterms:modified>
</cp:coreProperties>
</file>