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8/16/20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8/16/20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osha.gov/whistleblower/WBComplaint.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latin typeface="Arial Black"/>
                <a:cs typeface="Arial Black"/>
              </a:rPr>
              <a:t>New Employee Orientation</a:t>
            </a:r>
            <a:endParaRPr lang="en-US" sz="4800" dirty="0">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t>[</a:t>
            </a:r>
            <a:r>
              <a:rPr lang="en-US" i="1" dirty="0" smtClean="0"/>
              <a:t>Your Company Name</a:t>
            </a:r>
            <a:r>
              <a:rPr lang="en-US" dirty="0" smtClean="0"/>
              <a:t>]</a:t>
            </a:r>
          </a:p>
          <a:p>
            <a:r>
              <a:rPr lang="en-US" dirty="0" smtClean="0"/>
              <a:t>[</a:t>
            </a:r>
            <a:r>
              <a:rPr lang="en-US" i="1" dirty="0" smtClean="0"/>
              <a:t>Year</a:t>
            </a:r>
            <a:r>
              <a:rPr lang="en-US" dirty="0" smtClean="0"/>
              <a:t>]</a:t>
            </a:r>
            <a:endParaRPr lang="en-US" dirty="0"/>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3824722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What Corporate Compliance Does</a:t>
            </a:r>
            <a:endParaRPr lang="en-US" dirty="0">
              <a:latin typeface="+mj-lt"/>
            </a:endParaRPr>
          </a:p>
        </p:txBody>
      </p:sp>
      <p:sp>
        <p:nvSpPr>
          <p:cNvPr id="3" name="Content Placeholder 2"/>
          <p:cNvSpPr>
            <a:spLocks noGrp="1"/>
          </p:cNvSpPr>
          <p:nvPr>
            <p:ph idx="1"/>
          </p:nvPr>
        </p:nvSpPr>
        <p:spPr>
          <a:xfrm>
            <a:off x="792162" y="2027100"/>
            <a:ext cx="7570787" cy="4289611"/>
          </a:xfrm>
        </p:spPr>
        <p:txBody>
          <a:bodyPr>
            <a:normAutofit fontScale="92500" lnSpcReduction="10000"/>
          </a:bodyPr>
          <a:lstStyle/>
          <a:p>
            <a:r>
              <a:rPr lang="en-US" dirty="0"/>
              <a:t>Corporate Compliance allows employees to answer:</a:t>
            </a:r>
          </a:p>
          <a:p>
            <a:pPr lvl="0"/>
            <a:r>
              <a:rPr lang="en-US" dirty="0"/>
              <a:t>Am I allowed to do this?</a:t>
            </a:r>
          </a:p>
          <a:p>
            <a:pPr lvl="0"/>
            <a:r>
              <a:rPr lang="en-US" dirty="0"/>
              <a:t>Are my actions legal?</a:t>
            </a:r>
          </a:p>
          <a:p>
            <a:pPr lvl="0"/>
            <a:r>
              <a:rPr lang="en-US" dirty="0"/>
              <a:t>Is this in the best interest of the company?</a:t>
            </a:r>
          </a:p>
          <a:p>
            <a:pPr lvl="0"/>
            <a:r>
              <a:rPr lang="en-US" dirty="0"/>
              <a:t>Can I justify my actions in court?</a:t>
            </a:r>
          </a:p>
          <a:p>
            <a:pPr lvl="0"/>
            <a:r>
              <a:rPr lang="en-US" dirty="0"/>
              <a:t>Will my actions stand the test of time</a:t>
            </a:r>
            <a:r>
              <a:rPr lang="en-US" dirty="0" smtClean="0"/>
              <a:t>?</a:t>
            </a:r>
            <a:endParaRPr lang="en-US" dirty="0"/>
          </a:p>
          <a:p>
            <a:endParaRPr lang="en-US" dirty="0"/>
          </a:p>
        </p:txBody>
      </p:sp>
    </p:spTree>
    <p:extLst>
      <p:ext uri="{BB962C8B-B14F-4D97-AF65-F5344CB8AC3E}">
        <p14:creationId xmlns:p14="http://schemas.microsoft.com/office/powerpoint/2010/main" val="2938568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Moral Implications</a:t>
            </a:r>
            <a:endParaRPr lang="en-US" dirty="0">
              <a:latin typeface="+mj-lt"/>
            </a:endParaRPr>
          </a:p>
        </p:txBody>
      </p:sp>
      <p:sp>
        <p:nvSpPr>
          <p:cNvPr id="3" name="Content Placeholder 2"/>
          <p:cNvSpPr>
            <a:spLocks noGrp="1"/>
          </p:cNvSpPr>
          <p:nvPr>
            <p:ph idx="1"/>
          </p:nvPr>
        </p:nvSpPr>
        <p:spPr>
          <a:xfrm>
            <a:off x="792162" y="2073280"/>
            <a:ext cx="7570787" cy="4080435"/>
          </a:xfrm>
        </p:spPr>
        <p:txBody>
          <a:bodyPr>
            <a:normAutofit/>
          </a:bodyPr>
          <a:lstStyle/>
          <a:p>
            <a:r>
              <a:rPr lang="en-US" dirty="0"/>
              <a:t>The moral implications include:</a:t>
            </a:r>
          </a:p>
          <a:p>
            <a:pPr lvl="1">
              <a:spcBef>
                <a:spcPts val="2400"/>
              </a:spcBef>
            </a:pPr>
            <a:r>
              <a:rPr lang="en-US" dirty="0"/>
              <a:t>How will I feel about myself after I do this?</a:t>
            </a:r>
          </a:p>
          <a:p>
            <a:pPr lvl="1">
              <a:spcBef>
                <a:spcPts val="2400"/>
              </a:spcBef>
            </a:pPr>
            <a:r>
              <a:rPr lang="en-US" dirty="0"/>
              <a:t>How would I judge someone else who did this?</a:t>
            </a:r>
          </a:p>
          <a:p>
            <a:pPr lvl="1">
              <a:spcBef>
                <a:spcPts val="2400"/>
              </a:spcBef>
            </a:pPr>
            <a:r>
              <a:rPr lang="en-US" dirty="0"/>
              <a:t>How would this appear if reported on the news?</a:t>
            </a:r>
          </a:p>
          <a:p>
            <a:pPr lvl="1">
              <a:spcBef>
                <a:spcPts val="2400"/>
              </a:spcBef>
            </a:pPr>
            <a:r>
              <a:rPr lang="en-US" dirty="0"/>
              <a:t>How would my friends or family view me if they found out about this?</a:t>
            </a:r>
          </a:p>
          <a:p>
            <a:endParaRPr lang="en-US" dirty="0"/>
          </a:p>
        </p:txBody>
      </p:sp>
    </p:spTree>
    <p:extLst>
      <p:ext uri="{BB962C8B-B14F-4D97-AF65-F5344CB8AC3E}">
        <p14:creationId xmlns:p14="http://schemas.microsoft.com/office/powerpoint/2010/main" val="251815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Red Flags</a:t>
            </a:r>
            <a:endParaRPr lang="en-US" sz="7200" dirty="0">
              <a:latin typeface="+mj-lt"/>
            </a:endParaRPr>
          </a:p>
        </p:txBody>
      </p:sp>
      <p:sp>
        <p:nvSpPr>
          <p:cNvPr id="3" name="Content Placeholder 2"/>
          <p:cNvSpPr>
            <a:spLocks noGrp="1"/>
          </p:cNvSpPr>
          <p:nvPr>
            <p:ph idx="1"/>
          </p:nvPr>
        </p:nvSpPr>
        <p:spPr>
          <a:xfrm>
            <a:off x="792162" y="1969375"/>
            <a:ext cx="7570787" cy="4289611"/>
          </a:xfrm>
        </p:spPr>
        <p:txBody>
          <a:bodyPr/>
          <a:lstStyle/>
          <a:p>
            <a:r>
              <a:rPr lang="en-US" dirty="0"/>
              <a:t>Red Flag include thinking or saying:</a:t>
            </a:r>
          </a:p>
          <a:p>
            <a:pPr lvl="1">
              <a:spcBef>
                <a:spcPts val="2400"/>
              </a:spcBef>
            </a:pPr>
            <a:r>
              <a:rPr lang="en-US" dirty="0"/>
              <a:t>“If I shred the document(s) . . . ”</a:t>
            </a:r>
          </a:p>
          <a:p>
            <a:pPr lvl="1">
              <a:spcBef>
                <a:spcPts val="2400"/>
              </a:spcBef>
            </a:pPr>
            <a:r>
              <a:rPr lang="en-US" dirty="0"/>
              <a:t>“No one will get hurt if I just . . . “</a:t>
            </a:r>
          </a:p>
          <a:p>
            <a:pPr lvl="1">
              <a:spcBef>
                <a:spcPts val="2400"/>
              </a:spcBef>
            </a:pPr>
            <a:r>
              <a:rPr lang="en-US" dirty="0"/>
              <a:t>“You never heard me say that.”</a:t>
            </a:r>
          </a:p>
          <a:p>
            <a:pPr lvl="1">
              <a:spcBef>
                <a:spcPts val="2400"/>
              </a:spcBef>
            </a:pPr>
            <a:r>
              <a:rPr lang="en-US" dirty="0"/>
              <a:t>“No one will ever find out.”</a:t>
            </a:r>
          </a:p>
          <a:p>
            <a:pPr lvl="1">
              <a:spcBef>
                <a:spcPts val="2400"/>
              </a:spcBef>
            </a:pPr>
            <a:r>
              <a:rPr lang="en-US" dirty="0"/>
              <a:t>“Everyone does it.”</a:t>
            </a:r>
          </a:p>
          <a:p>
            <a:endParaRPr lang="en-US" dirty="0"/>
          </a:p>
        </p:txBody>
      </p:sp>
    </p:spTree>
    <p:extLst>
      <p:ext uri="{BB962C8B-B14F-4D97-AF65-F5344CB8AC3E}">
        <p14:creationId xmlns:p14="http://schemas.microsoft.com/office/powerpoint/2010/main" val="1643968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Compliance Program</a:t>
            </a:r>
            <a:endParaRPr lang="en-US" dirty="0">
              <a:latin typeface="+mj-lt"/>
            </a:endParaRPr>
          </a:p>
        </p:txBody>
      </p:sp>
      <p:sp>
        <p:nvSpPr>
          <p:cNvPr id="3" name="Content Placeholder 2"/>
          <p:cNvSpPr>
            <a:spLocks noGrp="1"/>
          </p:cNvSpPr>
          <p:nvPr>
            <p:ph idx="1"/>
          </p:nvPr>
        </p:nvSpPr>
        <p:spPr>
          <a:xfrm>
            <a:off x="792162" y="1761565"/>
            <a:ext cx="7570787" cy="4750071"/>
          </a:xfrm>
        </p:spPr>
        <p:txBody>
          <a:bodyPr>
            <a:normAutofit lnSpcReduction="10000"/>
          </a:bodyPr>
          <a:lstStyle/>
          <a:p>
            <a:pPr>
              <a:spcBef>
                <a:spcPts val="600"/>
              </a:spcBef>
            </a:pPr>
            <a:r>
              <a:rPr lang="en-US" dirty="0"/>
              <a:t>Aspects of a Compliance Program:</a:t>
            </a:r>
          </a:p>
          <a:p>
            <a:pPr lvl="1"/>
            <a:r>
              <a:rPr lang="en-US" dirty="0"/>
              <a:t>Labor Laws</a:t>
            </a:r>
          </a:p>
          <a:p>
            <a:pPr lvl="1"/>
            <a:r>
              <a:rPr lang="en-US" dirty="0"/>
              <a:t>Anti-discrimination</a:t>
            </a:r>
          </a:p>
          <a:p>
            <a:pPr lvl="1"/>
            <a:r>
              <a:rPr lang="en-US" dirty="0"/>
              <a:t>Anti-trust</a:t>
            </a:r>
          </a:p>
          <a:p>
            <a:pPr lvl="1"/>
            <a:r>
              <a:rPr lang="en-US" dirty="0"/>
              <a:t>Anti-corruption</a:t>
            </a:r>
          </a:p>
          <a:p>
            <a:pPr lvl="1"/>
            <a:r>
              <a:rPr lang="en-US" dirty="0"/>
              <a:t>Federal, State, and Local laws</a:t>
            </a:r>
          </a:p>
          <a:p>
            <a:pPr lvl="1"/>
            <a:r>
              <a:rPr lang="en-US" dirty="0"/>
              <a:t>Regulatory Organizations</a:t>
            </a:r>
          </a:p>
          <a:p>
            <a:pPr lvl="1"/>
            <a:r>
              <a:rPr lang="en-US" dirty="0"/>
              <a:t>Licensing, Certification, and accreditation</a:t>
            </a:r>
          </a:p>
          <a:p>
            <a:pPr lvl="1"/>
            <a:r>
              <a:rPr lang="en-US" dirty="0"/>
              <a:t>Conflicts of Interest</a:t>
            </a:r>
          </a:p>
          <a:p>
            <a:pPr lvl="1"/>
            <a:r>
              <a:rPr lang="en-US" dirty="0"/>
              <a:t>Taxation and Deductions</a:t>
            </a:r>
          </a:p>
          <a:p>
            <a:pPr>
              <a:spcBef>
                <a:spcPts val="600"/>
              </a:spcBef>
            </a:pPr>
            <a:endParaRPr lang="en-US" dirty="0"/>
          </a:p>
        </p:txBody>
      </p:sp>
    </p:spTree>
    <p:extLst>
      <p:ext uri="{BB962C8B-B14F-4D97-AF65-F5344CB8AC3E}">
        <p14:creationId xmlns:p14="http://schemas.microsoft.com/office/powerpoint/2010/main" val="4085323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Components of a </a:t>
            </a:r>
            <a:br>
              <a:rPr lang="en-US" dirty="0" smtClean="0">
                <a:latin typeface="+mj-lt"/>
              </a:rPr>
            </a:br>
            <a:r>
              <a:rPr lang="en-US" dirty="0" smtClean="0">
                <a:latin typeface="+mj-lt"/>
              </a:rPr>
              <a:t>Compliance Program</a:t>
            </a:r>
            <a:endParaRPr lang="en-US" dirty="0">
              <a:latin typeface="+mj-lt"/>
            </a:endParaRPr>
          </a:p>
        </p:txBody>
      </p:sp>
      <p:sp>
        <p:nvSpPr>
          <p:cNvPr id="3" name="Content Placeholder 2"/>
          <p:cNvSpPr>
            <a:spLocks noGrp="1"/>
          </p:cNvSpPr>
          <p:nvPr>
            <p:ph idx="1"/>
          </p:nvPr>
        </p:nvSpPr>
        <p:spPr>
          <a:xfrm>
            <a:off x="792162" y="1900105"/>
            <a:ext cx="7570787" cy="4669253"/>
          </a:xfrm>
        </p:spPr>
        <p:txBody>
          <a:bodyPr>
            <a:noAutofit/>
          </a:bodyPr>
          <a:lstStyle/>
          <a:p>
            <a:r>
              <a:rPr lang="en-US" dirty="0"/>
              <a:t>7 required components of an approved compliance program:</a:t>
            </a:r>
          </a:p>
          <a:p>
            <a:pPr marL="863600" lvl="1" indent="-514350">
              <a:buFont typeface="+mj-lt"/>
              <a:buAutoNum type="arabicPeriod"/>
            </a:pPr>
            <a:r>
              <a:rPr lang="en-US" dirty="0"/>
              <a:t>Standards and Procedures</a:t>
            </a:r>
          </a:p>
          <a:p>
            <a:pPr marL="863600" lvl="1" indent="-514350">
              <a:buFont typeface="+mj-lt"/>
              <a:buAutoNum type="arabicPeriod"/>
            </a:pPr>
            <a:r>
              <a:rPr lang="en-US" dirty="0"/>
              <a:t>Oversight</a:t>
            </a:r>
          </a:p>
          <a:p>
            <a:pPr marL="863600" lvl="1" indent="-514350">
              <a:buFont typeface="+mj-lt"/>
              <a:buAutoNum type="arabicPeriod"/>
            </a:pPr>
            <a:r>
              <a:rPr lang="en-US" dirty="0"/>
              <a:t>Education and Training</a:t>
            </a:r>
          </a:p>
          <a:p>
            <a:pPr marL="863600" lvl="1" indent="-514350">
              <a:buFont typeface="+mj-lt"/>
              <a:buAutoNum type="arabicPeriod"/>
            </a:pPr>
            <a:r>
              <a:rPr lang="en-US" dirty="0"/>
              <a:t>Monitoring and Auditing</a:t>
            </a:r>
          </a:p>
          <a:p>
            <a:pPr marL="863600" lvl="1" indent="-514350">
              <a:buFont typeface="+mj-lt"/>
              <a:buAutoNum type="arabicPeriod"/>
            </a:pPr>
            <a:r>
              <a:rPr lang="en-US" dirty="0"/>
              <a:t>Reporting</a:t>
            </a:r>
          </a:p>
          <a:p>
            <a:pPr marL="863600" lvl="1" indent="-514350">
              <a:buFont typeface="+mj-lt"/>
              <a:buAutoNum type="arabicPeriod"/>
            </a:pPr>
            <a:r>
              <a:rPr lang="en-US" dirty="0"/>
              <a:t>Enforcement and Discipline</a:t>
            </a:r>
          </a:p>
          <a:p>
            <a:pPr marL="863600" lvl="1" indent="-514350">
              <a:buFont typeface="+mj-lt"/>
              <a:buAutoNum type="arabicPeriod"/>
            </a:pPr>
            <a:r>
              <a:rPr lang="en-US" dirty="0"/>
              <a:t>Response and </a:t>
            </a:r>
            <a:r>
              <a:rPr lang="en-US" dirty="0" smtClean="0"/>
              <a:t>Prevention</a:t>
            </a:r>
            <a:endParaRPr lang="en-US" dirty="0"/>
          </a:p>
        </p:txBody>
      </p:sp>
    </p:spTree>
    <p:extLst>
      <p:ext uri="{BB962C8B-B14F-4D97-AF65-F5344CB8AC3E}">
        <p14:creationId xmlns:p14="http://schemas.microsoft.com/office/powerpoint/2010/main" val="789735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Components of a </a:t>
            </a:r>
            <a:br>
              <a:rPr lang="en-US" dirty="0">
                <a:latin typeface="+mj-lt"/>
              </a:rPr>
            </a:br>
            <a:r>
              <a:rPr lang="en-US" dirty="0">
                <a:latin typeface="+mj-lt"/>
              </a:rPr>
              <a:t>Compliance Program</a:t>
            </a:r>
            <a:endParaRPr lang="en-US" dirty="0">
              <a:latin typeface="+mj-lt"/>
            </a:endParaRPr>
          </a:p>
        </p:txBody>
      </p:sp>
      <p:sp>
        <p:nvSpPr>
          <p:cNvPr id="3" name="Content Placeholder 2"/>
          <p:cNvSpPr>
            <a:spLocks noGrp="1"/>
          </p:cNvSpPr>
          <p:nvPr>
            <p:ph idx="1"/>
          </p:nvPr>
        </p:nvSpPr>
        <p:spPr>
          <a:xfrm>
            <a:off x="792162" y="1761565"/>
            <a:ext cx="7570787" cy="4877071"/>
          </a:xfrm>
        </p:spPr>
        <p:txBody>
          <a:bodyPr>
            <a:normAutofit fontScale="85000" lnSpcReduction="20000"/>
          </a:bodyPr>
          <a:lstStyle/>
          <a:p>
            <a:pPr>
              <a:spcBef>
                <a:spcPts val="0"/>
              </a:spcBef>
            </a:pPr>
            <a:r>
              <a:rPr lang="en-US" dirty="0"/>
              <a:t>Components of an Effective Compliance Program:</a:t>
            </a:r>
          </a:p>
          <a:p>
            <a:pPr lvl="1">
              <a:spcBef>
                <a:spcPts val="0"/>
              </a:spcBef>
            </a:pPr>
            <a:r>
              <a:rPr lang="en-US" dirty="0"/>
              <a:t>Provides definitions of ethics and compliance</a:t>
            </a:r>
          </a:p>
          <a:p>
            <a:pPr lvl="1">
              <a:spcBef>
                <a:spcPts val="0"/>
              </a:spcBef>
            </a:pPr>
            <a:r>
              <a:rPr lang="en-US" dirty="0"/>
              <a:t>Establishes standards of practice</a:t>
            </a:r>
          </a:p>
          <a:p>
            <a:pPr lvl="1">
              <a:spcBef>
                <a:spcPts val="0"/>
              </a:spcBef>
            </a:pPr>
            <a:r>
              <a:rPr lang="en-US" dirty="0"/>
              <a:t>Lists compliance obligations and how they are met</a:t>
            </a:r>
          </a:p>
          <a:p>
            <a:pPr lvl="1">
              <a:spcBef>
                <a:spcPts val="0"/>
              </a:spcBef>
            </a:pPr>
            <a:r>
              <a:rPr lang="en-US" dirty="0"/>
              <a:t>Provides adequate resources to meet compliance</a:t>
            </a:r>
          </a:p>
          <a:p>
            <a:pPr lvl="1">
              <a:spcBef>
                <a:spcPts val="0"/>
              </a:spcBef>
            </a:pPr>
            <a:r>
              <a:rPr lang="en-US" dirty="0"/>
              <a:t>Provides adequate training to employees</a:t>
            </a:r>
          </a:p>
          <a:p>
            <a:pPr lvl="1">
              <a:spcBef>
                <a:spcPts val="0"/>
              </a:spcBef>
            </a:pPr>
            <a:r>
              <a:rPr lang="en-US" dirty="0"/>
              <a:t>Audits company policies, procedures, and practices</a:t>
            </a:r>
          </a:p>
          <a:p>
            <a:pPr lvl="1">
              <a:spcBef>
                <a:spcPts val="0"/>
              </a:spcBef>
            </a:pPr>
            <a:r>
              <a:rPr lang="en-US" dirty="0"/>
              <a:t>Exercises risk assessments and continuous quality improvement</a:t>
            </a:r>
          </a:p>
          <a:p>
            <a:pPr lvl="1">
              <a:spcBef>
                <a:spcPts val="0"/>
              </a:spcBef>
            </a:pPr>
            <a:r>
              <a:rPr lang="en-US" dirty="0"/>
              <a:t>Encourages reporting of violations</a:t>
            </a:r>
          </a:p>
          <a:p>
            <a:pPr lvl="1">
              <a:spcBef>
                <a:spcPts val="0"/>
              </a:spcBef>
            </a:pPr>
            <a:r>
              <a:rPr lang="en-US" dirty="0"/>
              <a:t>Delineates how compliance is enforced and what measures are used to hold employees and the company accountable for compliance violations.</a:t>
            </a:r>
          </a:p>
          <a:p>
            <a:pPr lvl="1">
              <a:spcBef>
                <a:spcPts val="0"/>
              </a:spcBef>
            </a:pPr>
            <a:r>
              <a:rPr lang="en-US" dirty="0"/>
              <a:t>Conducts annual/quarterly/monthly audits and assessments as warranted.</a:t>
            </a:r>
          </a:p>
          <a:p>
            <a:pPr lvl="1">
              <a:spcBef>
                <a:spcPts val="0"/>
              </a:spcBef>
            </a:pPr>
            <a:r>
              <a:rPr lang="en-US" dirty="0"/>
              <a:t>Stay current of changes and additions to laws or regulations that affect the business</a:t>
            </a:r>
            <a:r>
              <a:rPr lang="en-US" dirty="0" smtClean="0"/>
              <a:t>.</a:t>
            </a:r>
            <a:endParaRPr lang="en-US" dirty="0"/>
          </a:p>
        </p:txBody>
      </p:sp>
    </p:spTree>
    <p:extLst>
      <p:ext uri="{BB962C8B-B14F-4D97-AF65-F5344CB8AC3E}">
        <p14:creationId xmlns:p14="http://schemas.microsoft.com/office/powerpoint/2010/main" val="98046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Compliance Infrastructure</a:t>
            </a:r>
            <a:endParaRPr lang="en-US" dirty="0">
              <a:latin typeface="+mj-lt"/>
            </a:endParaRPr>
          </a:p>
        </p:txBody>
      </p:sp>
      <p:sp>
        <p:nvSpPr>
          <p:cNvPr id="3" name="Content Placeholder 2"/>
          <p:cNvSpPr>
            <a:spLocks noGrp="1"/>
          </p:cNvSpPr>
          <p:nvPr>
            <p:ph idx="1"/>
          </p:nvPr>
        </p:nvSpPr>
        <p:spPr>
          <a:xfrm>
            <a:off x="792162" y="1761565"/>
            <a:ext cx="7570787" cy="4715435"/>
          </a:xfrm>
        </p:spPr>
        <p:txBody>
          <a:bodyPr>
            <a:normAutofit/>
          </a:bodyPr>
          <a:lstStyle/>
          <a:p>
            <a:pPr>
              <a:spcBef>
                <a:spcPts val="600"/>
              </a:spcBef>
            </a:pPr>
            <a:r>
              <a:rPr lang="en-US" dirty="0"/>
              <a:t>Compliance Infrastructure can </a:t>
            </a:r>
            <a:r>
              <a:rPr lang="en-US" dirty="0" smtClean="0"/>
              <a:t>include:</a:t>
            </a:r>
            <a:endParaRPr lang="en-US" dirty="0"/>
          </a:p>
          <a:p>
            <a:pPr lvl="1"/>
            <a:r>
              <a:rPr lang="en-US" dirty="0"/>
              <a:t>CEO</a:t>
            </a:r>
          </a:p>
          <a:p>
            <a:pPr lvl="1"/>
            <a:r>
              <a:rPr lang="en-US" dirty="0"/>
              <a:t>Board of Directors</a:t>
            </a:r>
          </a:p>
          <a:p>
            <a:pPr lvl="1"/>
            <a:r>
              <a:rPr lang="en-US" dirty="0"/>
              <a:t>Executive Administration</a:t>
            </a:r>
          </a:p>
          <a:p>
            <a:pPr lvl="1"/>
            <a:r>
              <a:rPr lang="en-US" dirty="0"/>
              <a:t>Compliance Officer</a:t>
            </a:r>
          </a:p>
          <a:p>
            <a:pPr lvl="1"/>
            <a:r>
              <a:rPr lang="en-US" dirty="0"/>
              <a:t>Company attorney or legal team</a:t>
            </a:r>
          </a:p>
          <a:p>
            <a:pPr lvl="1"/>
            <a:r>
              <a:rPr lang="en-US" dirty="0"/>
              <a:t>Compliance Officer</a:t>
            </a:r>
          </a:p>
          <a:p>
            <a:pPr lvl="1"/>
            <a:r>
              <a:rPr lang="en-US" dirty="0"/>
              <a:t>Supporting compliance staff (i.e. Risk Management, CQI, etc)</a:t>
            </a:r>
          </a:p>
          <a:p>
            <a:pPr lvl="1"/>
            <a:r>
              <a:rPr lang="en-US" dirty="0"/>
              <a:t>Compliance Committee </a:t>
            </a:r>
          </a:p>
        </p:txBody>
      </p:sp>
    </p:spTree>
    <p:extLst>
      <p:ext uri="{BB962C8B-B14F-4D97-AF65-F5344CB8AC3E}">
        <p14:creationId xmlns:p14="http://schemas.microsoft.com/office/powerpoint/2010/main" val="2314646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For Employees</a:t>
            </a:r>
            <a:endParaRPr lang="en-US" dirty="0">
              <a:latin typeface="+mj-lt"/>
            </a:endParaRPr>
          </a:p>
        </p:txBody>
      </p:sp>
      <p:sp>
        <p:nvSpPr>
          <p:cNvPr id="3" name="Content Placeholder 2"/>
          <p:cNvSpPr>
            <a:spLocks noGrp="1"/>
          </p:cNvSpPr>
          <p:nvPr>
            <p:ph idx="1"/>
          </p:nvPr>
        </p:nvSpPr>
        <p:spPr/>
        <p:txBody>
          <a:bodyPr/>
          <a:lstStyle/>
          <a:p>
            <a:pPr lvl="0"/>
            <a:r>
              <a:rPr lang="en-US" dirty="0"/>
              <a:t>Company policies are in place to ensure compliance.  Not complying with company policies will result is company disciplinary action, but may result is criminal charges depending on the violation.</a:t>
            </a:r>
          </a:p>
          <a:p>
            <a:pPr lvl="0"/>
            <a:r>
              <a:rPr lang="en-US" dirty="0"/>
              <a:t>Employees are expected to use good sound judgment when making decisions that affect the company</a:t>
            </a:r>
          </a:p>
          <a:p>
            <a:endParaRPr lang="en-US" dirty="0"/>
          </a:p>
        </p:txBody>
      </p:sp>
    </p:spTree>
    <p:extLst>
      <p:ext uri="{BB962C8B-B14F-4D97-AF65-F5344CB8AC3E}">
        <p14:creationId xmlns:p14="http://schemas.microsoft.com/office/powerpoint/2010/main" val="201123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Conflicts of Interest</a:t>
            </a:r>
            <a:endParaRPr lang="en-US" dirty="0">
              <a:latin typeface="+mj-lt"/>
            </a:endParaRPr>
          </a:p>
        </p:txBody>
      </p:sp>
      <p:sp>
        <p:nvSpPr>
          <p:cNvPr id="3" name="Content Placeholder 2"/>
          <p:cNvSpPr>
            <a:spLocks noGrp="1"/>
          </p:cNvSpPr>
          <p:nvPr>
            <p:ph idx="1"/>
          </p:nvPr>
        </p:nvSpPr>
        <p:spPr/>
        <p:txBody>
          <a:bodyPr/>
          <a:lstStyle/>
          <a:p>
            <a:r>
              <a:rPr lang="en-US" dirty="0"/>
              <a:t>A conflict of interest is any situation where there is a benefit to you at the expense of the company.  </a:t>
            </a:r>
          </a:p>
          <a:p>
            <a:r>
              <a:rPr lang="en-US" dirty="0"/>
              <a:t>Employees are expected to avoid the actual or appearance of conflicts of interest.</a:t>
            </a:r>
          </a:p>
          <a:p>
            <a:r>
              <a:rPr lang="en-US" dirty="0"/>
              <a:t>The appearance of a conflict of interest occurs when actions or events gives the impression that there is  a conflict of interest.</a:t>
            </a:r>
          </a:p>
          <a:p>
            <a:endParaRPr lang="en-US" dirty="0"/>
          </a:p>
        </p:txBody>
      </p:sp>
    </p:spTree>
    <p:extLst>
      <p:ext uri="{BB962C8B-B14F-4D97-AF65-F5344CB8AC3E}">
        <p14:creationId xmlns:p14="http://schemas.microsoft.com/office/powerpoint/2010/main" val="1247233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Examples of Conflict of Interest</a:t>
            </a:r>
            <a:endParaRPr lang="en-US" dirty="0">
              <a:latin typeface="+mj-lt"/>
            </a:endParaRPr>
          </a:p>
        </p:txBody>
      </p:sp>
      <p:sp>
        <p:nvSpPr>
          <p:cNvPr id="3" name="Content Placeholder 2"/>
          <p:cNvSpPr>
            <a:spLocks noGrp="1"/>
          </p:cNvSpPr>
          <p:nvPr>
            <p:ph idx="1"/>
          </p:nvPr>
        </p:nvSpPr>
        <p:spPr>
          <a:xfrm>
            <a:off x="300182" y="1784655"/>
            <a:ext cx="8520545" cy="4830890"/>
          </a:xfrm>
        </p:spPr>
        <p:txBody>
          <a:bodyPr>
            <a:noAutofit/>
          </a:bodyPr>
          <a:lstStyle/>
          <a:p>
            <a:pPr lvl="0">
              <a:spcBef>
                <a:spcPts val="600"/>
              </a:spcBef>
            </a:pPr>
            <a:r>
              <a:rPr lang="en-US" sz="1800" dirty="0"/>
              <a:t>Hiring an unqualified relative to provide services your company needs</a:t>
            </a:r>
            <a:endParaRPr lang="en-US" sz="1800" dirty="0"/>
          </a:p>
          <a:p>
            <a:pPr lvl="0">
              <a:spcBef>
                <a:spcPts val="600"/>
              </a:spcBef>
            </a:pPr>
            <a:r>
              <a:rPr lang="en-US" sz="1800" dirty="0"/>
              <a:t>Starting a company that provides services similar to your full-time employer</a:t>
            </a:r>
            <a:endParaRPr lang="en-US" sz="1800" dirty="0"/>
          </a:p>
          <a:p>
            <a:pPr lvl="0">
              <a:spcBef>
                <a:spcPts val="600"/>
              </a:spcBef>
            </a:pPr>
            <a:r>
              <a:rPr lang="en-US" sz="1800" dirty="0"/>
              <a:t>Failing to disclose that you’re related to a job candidate the company is considering hiring</a:t>
            </a:r>
            <a:endParaRPr lang="en-US" sz="1800" dirty="0"/>
          </a:p>
          <a:p>
            <a:pPr lvl="0">
              <a:spcBef>
                <a:spcPts val="600"/>
              </a:spcBef>
            </a:pPr>
            <a:r>
              <a:rPr lang="en-US" sz="1800" dirty="0"/>
              <a:t>Making arrangements to work for a vendor or client at a future date while continuing to do business with them</a:t>
            </a:r>
            <a:endParaRPr lang="en-US" sz="1800" dirty="0"/>
          </a:p>
          <a:p>
            <a:pPr lvl="0">
              <a:spcBef>
                <a:spcPts val="600"/>
              </a:spcBef>
            </a:pPr>
            <a:r>
              <a:rPr lang="en-US" sz="1800" dirty="0"/>
              <a:t>Posting to social media about your company’s weaknesses</a:t>
            </a:r>
            <a:endParaRPr lang="en-US" sz="1800" dirty="0"/>
          </a:p>
          <a:p>
            <a:pPr lvl="0">
              <a:spcBef>
                <a:spcPts val="600"/>
              </a:spcBef>
            </a:pPr>
            <a:r>
              <a:rPr lang="en-US" sz="1800" dirty="0"/>
              <a:t>Offering paid services on your time off to a company customer or supplier</a:t>
            </a:r>
            <a:endParaRPr lang="en-US" sz="1800" dirty="0"/>
          </a:p>
          <a:p>
            <a:pPr lvl="0">
              <a:spcBef>
                <a:spcPts val="600"/>
              </a:spcBef>
            </a:pPr>
            <a:r>
              <a:rPr lang="en-US" sz="1800" dirty="0"/>
              <a:t>Working part-time at a company that sells a competing product or service as your full-time employer</a:t>
            </a:r>
            <a:endParaRPr lang="en-US" sz="1800" dirty="0"/>
          </a:p>
          <a:p>
            <a:pPr lvl="0">
              <a:spcBef>
                <a:spcPts val="600"/>
              </a:spcBef>
            </a:pPr>
            <a:r>
              <a:rPr lang="en-US" sz="1800" dirty="0"/>
              <a:t>Accepting payment from another company for information about your employer</a:t>
            </a:r>
            <a:endParaRPr lang="en-US" sz="1800" dirty="0"/>
          </a:p>
          <a:p>
            <a:pPr lvl="0">
              <a:spcBef>
                <a:spcPts val="600"/>
              </a:spcBef>
            </a:pPr>
            <a:r>
              <a:rPr lang="en-US" sz="1800" dirty="0"/>
              <a:t>Failing to investigate a subordinate or coworker’s wrongdoing because they are a friend</a:t>
            </a:r>
            <a:endParaRPr lang="en-US" sz="1800" dirty="0"/>
          </a:p>
          <a:p>
            <a:pPr lvl="0">
              <a:spcBef>
                <a:spcPts val="600"/>
              </a:spcBef>
            </a:pPr>
            <a:r>
              <a:rPr lang="en-US" sz="1800" dirty="0"/>
              <a:t>Sharing confidential information about your employer with a competitor</a:t>
            </a:r>
            <a:endParaRPr lang="en-US" sz="1800" dirty="0">
              <a:effectLst/>
            </a:endParaRPr>
          </a:p>
        </p:txBody>
      </p:sp>
    </p:spTree>
    <p:extLst>
      <p:ext uri="{BB962C8B-B14F-4D97-AF65-F5344CB8AC3E}">
        <p14:creationId xmlns:p14="http://schemas.microsoft.com/office/powerpoint/2010/main" val="398533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18457"/>
            <a:ext cx="5446713" cy="1367430"/>
          </a:xfrm>
        </p:spPr>
        <p:txBody>
          <a:bodyPr/>
          <a:lstStyle/>
          <a:p>
            <a:r>
              <a:rPr lang="en-US" sz="5400" dirty="0" smtClean="0">
                <a:cs typeface="Arial Black"/>
              </a:rPr>
              <a:t>Corporate Compliance</a:t>
            </a:r>
            <a:endParaRPr lang="en-US" sz="5400" dirty="0">
              <a:cs typeface="Arial Black"/>
            </a:endParaRPr>
          </a:p>
        </p:txBody>
      </p:sp>
      <p:sp>
        <p:nvSpPr>
          <p:cNvPr id="3" name="Subtitle 2"/>
          <p:cNvSpPr>
            <a:spLocks noGrp="1"/>
          </p:cNvSpPr>
          <p:nvPr>
            <p:ph type="subTitle" idx="1"/>
          </p:nvPr>
        </p:nvSpPr>
        <p:spPr>
          <a:xfrm>
            <a:off x="1854200" y="5532061"/>
            <a:ext cx="5446713" cy="851647"/>
          </a:xfrm>
        </p:spPr>
        <p:txBody>
          <a:bodyPr/>
          <a:lstStyle/>
          <a:p>
            <a:r>
              <a:rPr lang="en-US" dirty="0" smtClean="0">
                <a:solidFill>
                  <a:srgbClr val="282828"/>
                </a:solidFill>
              </a:rPr>
              <a:t>[</a:t>
            </a:r>
            <a:r>
              <a:rPr lang="en-US" i="1" dirty="0" smtClean="0">
                <a:solidFill>
                  <a:srgbClr val="282828"/>
                </a:solidFill>
              </a:rPr>
              <a:t>Your Company Name</a:t>
            </a:r>
            <a:r>
              <a:rPr lang="en-US" dirty="0" smtClean="0">
                <a:solidFill>
                  <a:srgbClr val="282828"/>
                </a:solidFill>
              </a:rPr>
              <a:t>]</a:t>
            </a:r>
          </a:p>
          <a:p>
            <a:r>
              <a:rPr lang="en-US" dirty="0" smtClean="0">
                <a:solidFill>
                  <a:srgbClr val="282828"/>
                </a:solidFill>
              </a:rPr>
              <a:t>[</a:t>
            </a:r>
            <a:r>
              <a:rPr lang="en-US" i="1" dirty="0" smtClean="0">
                <a:solidFill>
                  <a:srgbClr val="282828"/>
                </a:solidFill>
              </a:rPr>
              <a:t>Year</a:t>
            </a:r>
            <a:r>
              <a:rPr lang="en-US" dirty="0" smtClean="0">
                <a:solidFill>
                  <a:srgbClr val="282828"/>
                </a:solidFill>
              </a:rPr>
              <a:t>]</a:t>
            </a:r>
            <a:endParaRPr lang="en-US" dirty="0">
              <a:solidFill>
                <a:srgbClr val="282828"/>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3582510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Examples of Conflict of Interest</a:t>
            </a:r>
            <a:endParaRPr lang="en-US" dirty="0">
              <a:latin typeface="+mj-lt"/>
            </a:endParaRPr>
          </a:p>
        </p:txBody>
      </p:sp>
      <p:sp>
        <p:nvSpPr>
          <p:cNvPr id="3" name="Content Placeholder 2"/>
          <p:cNvSpPr>
            <a:spLocks noGrp="1"/>
          </p:cNvSpPr>
          <p:nvPr>
            <p:ph idx="1"/>
          </p:nvPr>
        </p:nvSpPr>
        <p:spPr>
          <a:xfrm>
            <a:off x="300182" y="1888560"/>
            <a:ext cx="8520545" cy="4507618"/>
          </a:xfrm>
        </p:spPr>
        <p:txBody>
          <a:bodyPr>
            <a:noAutofit/>
          </a:bodyPr>
          <a:lstStyle/>
          <a:p>
            <a:pPr lvl="0">
              <a:spcBef>
                <a:spcPts val="600"/>
              </a:spcBef>
            </a:pPr>
            <a:r>
              <a:rPr lang="en-US" sz="1800" dirty="0"/>
              <a:t>Dating or having a romantic relationship with a supervisor or subordinate</a:t>
            </a:r>
            <a:endParaRPr lang="en-US" sz="1800" dirty="0"/>
          </a:p>
          <a:p>
            <a:pPr lvl="0">
              <a:spcBef>
                <a:spcPts val="600"/>
              </a:spcBef>
            </a:pPr>
            <a:r>
              <a:rPr lang="en-US" sz="1800" dirty="0"/>
              <a:t>Making a purchase or business choice to boost a business that you have a stake in</a:t>
            </a:r>
            <a:endParaRPr lang="en-US" sz="1800" dirty="0"/>
          </a:p>
          <a:p>
            <a:pPr lvl="0">
              <a:spcBef>
                <a:spcPts val="600"/>
              </a:spcBef>
            </a:pPr>
            <a:r>
              <a:rPr lang="en-US" sz="1800" dirty="0"/>
              <a:t>Accepting a favor or a gift from a client above the amount specified as acceptable by the company</a:t>
            </a:r>
            <a:endParaRPr lang="en-US" sz="1800" dirty="0"/>
          </a:p>
          <a:p>
            <a:pPr lvl="0">
              <a:spcBef>
                <a:spcPts val="600"/>
              </a:spcBef>
            </a:pPr>
            <a:r>
              <a:rPr lang="en-US" sz="1800" dirty="0"/>
              <a:t>Owning part of a business that sells goods or services to your employer</a:t>
            </a:r>
            <a:endParaRPr lang="en-US" sz="1800" dirty="0"/>
          </a:p>
          <a:p>
            <a:pPr lvl="0">
              <a:spcBef>
                <a:spcPts val="600"/>
              </a:spcBef>
            </a:pPr>
            <a:r>
              <a:rPr lang="en-US" sz="1800" dirty="0"/>
              <a:t>Reporting to a supervisor who is also a close friend or family member</a:t>
            </a:r>
            <a:endParaRPr lang="en-US" sz="1800" dirty="0"/>
          </a:p>
          <a:p>
            <a:pPr lvl="0">
              <a:spcBef>
                <a:spcPts val="600"/>
              </a:spcBef>
            </a:pPr>
            <a:r>
              <a:rPr lang="en-US" sz="1800" dirty="0"/>
              <a:t>Doing business or work for a competitor</a:t>
            </a:r>
            <a:endParaRPr lang="en-US" sz="1800" dirty="0"/>
          </a:p>
          <a:p>
            <a:pPr lvl="0">
              <a:spcBef>
                <a:spcPts val="600"/>
              </a:spcBef>
            </a:pPr>
            <a:r>
              <a:rPr lang="en-US" sz="1800" dirty="0"/>
              <a:t>Accepting consulting fees and providing advice to another company for personal gain</a:t>
            </a:r>
            <a:endParaRPr lang="en-US" sz="1800" dirty="0"/>
          </a:p>
          <a:p>
            <a:pPr lvl="0">
              <a:spcBef>
                <a:spcPts val="600"/>
              </a:spcBef>
            </a:pPr>
            <a:r>
              <a:rPr lang="en-US" sz="1800" dirty="0"/>
              <a:t>Sharing information in an interview about your employer’s activities or plans</a:t>
            </a:r>
            <a:endParaRPr lang="en-US" sz="1800" dirty="0"/>
          </a:p>
          <a:p>
            <a:pPr lvl="0">
              <a:spcBef>
                <a:spcPts val="600"/>
              </a:spcBef>
            </a:pPr>
            <a:r>
              <a:rPr lang="en-US" sz="1800" dirty="0"/>
              <a:t>Taking advantage of confidential information learned on the job for your own benefit</a:t>
            </a:r>
            <a:endParaRPr lang="en-US" sz="1800" dirty="0"/>
          </a:p>
          <a:p>
            <a:pPr lvl="0">
              <a:spcBef>
                <a:spcPts val="600"/>
              </a:spcBef>
            </a:pPr>
            <a:r>
              <a:rPr lang="en-US" sz="1800" dirty="0"/>
              <a:t>Cashing in on a business opportunity that your company might have pursued</a:t>
            </a:r>
            <a:endParaRPr lang="en-US" sz="1800" dirty="0">
              <a:effectLst/>
            </a:endParaRPr>
          </a:p>
        </p:txBody>
      </p:sp>
    </p:spTree>
    <p:extLst>
      <p:ext uri="{BB962C8B-B14F-4D97-AF65-F5344CB8AC3E}">
        <p14:creationId xmlns:p14="http://schemas.microsoft.com/office/powerpoint/2010/main" val="482390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Contacts</a:t>
            </a:r>
            <a:r>
              <a:rPr lang="en-US" dirty="0" smtClean="0"/>
              <a:t> </a:t>
            </a:r>
            <a:endParaRPr lang="en-US" dirty="0"/>
          </a:p>
        </p:txBody>
      </p:sp>
      <p:sp>
        <p:nvSpPr>
          <p:cNvPr id="3" name="Content Placeholder 2"/>
          <p:cNvSpPr>
            <a:spLocks noGrp="1"/>
          </p:cNvSpPr>
          <p:nvPr>
            <p:ph idx="1"/>
          </p:nvPr>
        </p:nvSpPr>
        <p:spPr>
          <a:xfrm>
            <a:off x="792162" y="1946285"/>
            <a:ext cx="7570787" cy="4289611"/>
          </a:xfrm>
        </p:spPr>
        <p:txBody>
          <a:bodyPr/>
          <a:lstStyle/>
          <a:p>
            <a:r>
              <a:rPr lang="en-US" dirty="0"/>
              <a:t>For questions on </a:t>
            </a:r>
            <a:r>
              <a:rPr lang="en-US" dirty="0" smtClean="0"/>
              <a:t>compliance issues </a:t>
            </a:r>
            <a:r>
              <a:rPr lang="en-US" dirty="0"/>
              <a:t>please contact:</a:t>
            </a:r>
          </a:p>
          <a:p>
            <a:pPr lvl="1">
              <a:spcBef>
                <a:spcPts val="2400"/>
              </a:spcBef>
            </a:pPr>
            <a:r>
              <a:rPr lang="en-US" dirty="0"/>
              <a:t>Human Resources Administrator</a:t>
            </a:r>
          </a:p>
          <a:p>
            <a:pPr lvl="1">
              <a:spcBef>
                <a:spcPts val="2400"/>
              </a:spcBef>
            </a:pPr>
            <a:r>
              <a:rPr lang="en-US" dirty="0"/>
              <a:t>Compliance Officer</a:t>
            </a:r>
          </a:p>
          <a:p>
            <a:pPr lvl="1">
              <a:spcBef>
                <a:spcPts val="2400"/>
              </a:spcBef>
            </a:pPr>
            <a:r>
              <a:rPr lang="en-US" dirty="0"/>
              <a:t>Ethics Officer</a:t>
            </a:r>
          </a:p>
          <a:p>
            <a:pPr lvl="1">
              <a:spcBef>
                <a:spcPts val="2400"/>
              </a:spcBef>
            </a:pPr>
            <a:r>
              <a:rPr lang="en-US" dirty="0"/>
              <a:t>Ethics Office/Department</a:t>
            </a:r>
          </a:p>
          <a:p>
            <a:endParaRPr lang="en-US" dirty="0"/>
          </a:p>
        </p:txBody>
      </p:sp>
    </p:spTree>
    <p:extLst>
      <p:ext uri="{BB962C8B-B14F-4D97-AF65-F5344CB8AC3E}">
        <p14:creationId xmlns:p14="http://schemas.microsoft.com/office/powerpoint/2010/main" val="34311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Anonymous Reporting</a:t>
            </a:r>
            <a:endParaRPr lang="en-US" dirty="0">
              <a:latin typeface="+mj-lt"/>
            </a:endParaRPr>
          </a:p>
        </p:txBody>
      </p:sp>
      <p:sp>
        <p:nvSpPr>
          <p:cNvPr id="3" name="Content Placeholder 2"/>
          <p:cNvSpPr>
            <a:spLocks noGrp="1"/>
          </p:cNvSpPr>
          <p:nvPr>
            <p:ph idx="1"/>
          </p:nvPr>
        </p:nvSpPr>
        <p:spPr/>
        <p:txBody>
          <a:bodyPr/>
          <a:lstStyle/>
          <a:p>
            <a:r>
              <a:rPr lang="en-US" dirty="0"/>
              <a:t>Anonymous Company Hotline </a:t>
            </a:r>
            <a:r>
              <a:rPr lang="en-US"/>
              <a:t>– </a:t>
            </a:r>
            <a:r>
              <a:rPr lang="en-US" smtClean="0"/>
              <a:t>[</a:t>
            </a:r>
            <a:r>
              <a:rPr lang="en-US" i="1" smtClean="0"/>
              <a:t>**********</a:t>
            </a:r>
            <a:r>
              <a:rPr lang="en-US" smtClean="0"/>
              <a:t>]</a:t>
            </a:r>
            <a:endParaRPr lang="en-US" dirty="0"/>
          </a:p>
          <a:p>
            <a:r>
              <a:rPr lang="en-US" dirty="0"/>
              <a:t>OSC Whistleblower Disclosure Hotline - 800-572-2249</a:t>
            </a:r>
          </a:p>
          <a:p>
            <a:r>
              <a:rPr lang="en-US" dirty="0"/>
              <a:t>OSHA Complaint Number - </a:t>
            </a:r>
            <a:r>
              <a:rPr lang="en-US" b="1" dirty="0"/>
              <a:t>800-321-6742 (OSHA)</a:t>
            </a:r>
            <a:endParaRPr lang="en-US" dirty="0"/>
          </a:p>
          <a:p>
            <a:r>
              <a:rPr lang="en-US" u="sng" dirty="0">
                <a:hlinkClick r:id="rId2"/>
              </a:rPr>
              <a:t>https://www.osha.gov/whistleblower/WBComplaint.html</a:t>
            </a:r>
            <a:endParaRPr lang="en-US" dirty="0"/>
          </a:p>
          <a:p>
            <a:endParaRPr lang="en-US" dirty="0"/>
          </a:p>
        </p:txBody>
      </p:sp>
    </p:spTree>
    <p:extLst>
      <p:ext uri="{BB962C8B-B14F-4D97-AF65-F5344CB8AC3E}">
        <p14:creationId xmlns:p14="http://schemas.microsoft.com/office/powerpoint/2010/main" val="356736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282828"/>
                </a:solidFill>
                <a:latin typeface="+mj-lt"/>
              </a:rPr>
              <a:t>What </a:t>
            </a:r>
            <a:r>
              <a:rPr lang="en-US" dirty="0" smtClean="0">
                <a:solidFill>
                  <a:srgbClr val="282828"/>
                </a:solidFill>
                <a:latin typeface="+mj-lt"/>
              </a:rPr>
              <a:t>Is Corporate Compliance?</a:t>
            </a:r>
            <a:endParaRPr lang="en-US" dirty="0">
              <a:solidFill>
                <a:srgbClr val="282828"/>
              </a:solidFill>
              <a:latin typeface="+mj-lt"/>
            </a:endParaRPr>
          </a:p>
        </p:txBody>
      </p:sp>
      <p:sp>
        <p:nvSpPr>
          <p:cNvPr id="3" name="Content Placeholder 2"/>
          <p:cNvSpPr>
            <a:spLocks noGrp="1"/>
          </p:cNvSpPr>
          <p:nvPr>
            <p:ph idx="1"/>
          </p:nvPr>
        </p:nvSpPr>
        <p:spPr>
          <a:xfrm>
            <a:off x="792162" y="2038646"/>
            <a:ext cx="7570787" cy="4138162"/>
          </a:xfrm>
        </p:spPr>
        <p:txBody>
          <a:bodyPr>
            <a:normAutofit/>
          </a:bodyPr>
          <a:lstStyle/>
          <a:p>
            <a:r>
              <a:rPr lang="en-US" dirty="0" smtClean="0"/>
              <a:t>Corporate </a:t>
            </a:r>
            <a:r>
              <a:rPr lang="en-US" dirty="0"/>
              <a:t>C</a:t>
            </a:r>
            <a:r>
              <a:rPr lang="en-US" dirty="0" smtClean="0"/>
              <a:t>ompliance simply </a:t>
            </a:r>
            <a:r>
              <a:rPr lang="en-US" dirty="0"/>
              <a:t>put </a:t>
            </a:r>
            <a:r>
              <a:rPr lang="en-US" dirty="0" smtClean="0"/>
              <a:t>is </a:t>
            </a:r>
            <a:r>
              <a:rPr lang="en-US" dirty="0"/>
              <a:t>following the rules.  </a:t>
            </a:r>
            <a:endParaRPr lang="en-US" dirty="0" smtClean="0"/>
          </a:p>
          <a:p>
            <a:r>
              <a:rPr lang="en-US" dirty="0" smtClean="0"/>
              <a:t>Various </a:t>
            </a:r>
            <a:r>
              <a:rPr lang="en-US" dirty="0"/>
              <a:t>federal, state, and local laws dictate how </a:t>
            </a:r>
            <a:r>
              <a:rPr lang="en-US" dirty="0" smtClean="0"/>
              <a:t>our </a:t>
            </a:r>
            <a:r>
              <a:rPr lang="en-US" dirty="0"/>
              <a:t>business runs and what it is allowed to do.  </a:t>
            </a:r>
            <a:endParaRPr lang="en-US" dirty="0" smtClean="0"/>
          </a:p>
          <a:p>
            <a:r>
              <a:rPr lang="en-US" dirty="0" smtClean="0"/>
              <a:t>The </a:t>
            </a:r>
            <a:r>
              <a:rPr lang="en-US" dirty="0"/>
              <a:t>company code of conduct is part of corporate compliance.</a:t>
            </a:r>
            <a:r>
              <a:rPr lang="en-US" dirty="0"/>
              <a:t> </a:t>
            </a:r>
            <a:endParaRPr lang="en-US" dirty="0"/>
          </a:p>
        </p:txBody>
      </p:sp>
    </p:spTree>
    <p:extLst>
      <p:ext uri="{BB962C8B-B14F-4D97-AF65-F5344CB8AC3E}">
        <p14:creationId xmlns:p14="http://schemas.microsoft.com/office/powerpoint/2010/main" val="199367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273" y="26364"/>
            <a:ext cx="8509000" cy="1411941"/>
          </a:xfrm>
        </p:spPr>
        <p:txBody>
          <a:bodyPr/>
          <a:lstStyle/>
          <a:p>
            <a:r>
              <a:rPr lang="en-US" dirty="0" smtClean="0">
                <a:latin typeface="+mj-lt"/>
              </a:rPr>
              <a:t>Understanding Corporate Compliance</a:t>
            </a:r>
            <a:endParaRPr lang="en-US" dirty="0">
              <a:latin typeface="+mj-lt"/>
            </a:endParaRPr>
          </a:p>
        </p:txBody>
      </p:sp>
      <p:sp>
        <p:nvSpPr>
          <p:cNvPr id="3" name="Content Placeholder 2"/>
          <p:cNvSpPr>
            <a:spLocks noGrp="1"/>
          </p:cNvSpPr>
          <p:nvPr>
            <p:ph idx="1"/>
          </p:nvPr>
        </p:nvSpPr>
        <p:spPr>
          <a:xfrm>
            <a:off x="792162" y="1923195"/>
            <a:ext cx="7570787" cy="4289611"/>
          </a:xfrm>
        </p:spPr>
        <p:txBody>
          <a:bodyPr>
            <a:normAutofit lnSpcReduction="10000"/>
          </a:bodyPr>
          <a:lstStyle/>
          <a:p>
            <a:r>
              <a:rPr lang="en-US" dirty="0"/>
              <a:t>In specialty areas specific to the industry of which the business is associated, there are various regulating organizations that provide regulations (laws) guidelines (standards that should be met), and recommendations (best way to do it)</a:t>
            </a:r>
            <a:r>
              <a:rPr lang="en-US" dirty="0" smtClean="0"/>
              <a:t>.</a:t>
            </a:r>
            <a:endParaRPr lang="en-US" dirty="0"/>
          </a:p>
          <a:p>
            <a:r>
              <a:rPr lang="en-US" dirty="0"/>
              <a:t>All these official bodies have inspections, approvals, licenses, certifications, and accreditations that allow the company to perform its service to consumers.</a:t>
            </a:r>
          </a:p>
          <a:p>
            <a:endParaRPr lang="en-US" dirty="0"/>
          </a:p>
        </p:txBody>
      </p:sp>
    </p:spTree>
    <p:extLst>
      <p:ext uri="{BB962C8B-B14F-4D97-AF65-F5344CB8AC3E}">
        <p14:creationId xmlns:p14="http://schemas.microsoft.com/office/powerpoint/2010/main" val="410512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Origins</a:t>
            </a:r>
            <a:endParaRPr lang="en-US" sz="7200" dirty="0">
              <a:latin typeface="+mj-lt"/>
            </a:endParaRPr>
          </a:p>
        </p:txBody>
      </p:sp>
      <p:sp>
        <p:nvSpPr>
          <p:cNvPr id="3" name="Content Placeholder 2"/>
          <p:cNvSpPr>
            <a:spLocks noGrp="1"/>
          </p:cNvSpPr>
          <p:nvPr>
            <p:ph idx="1"/>
          </p:nvPr>
        </p:nvSpPr>
        <p:spPr>
          <a:xfrm>
            <a:off x="792162" y="2004010"/>
            <a:ext cx="7570787" cy="4289611"/>
          </a:xfrm>
        </p:spPr>
        <p:txBody>
          <a:bodyPr/>
          <a:lstStyle/>
          <a:p>
            <a:r>
              <a:rPr lang="en-US" dirty="0"/>
              <a:t>Corporate compliance was born out of a federal law (The FCPA c.1977) the addressed the issue of U.S. citizens of publicly traded companies bribing foreign governments to benefit their businesses.  Since then corporate compliance has evolved to be required in most industries from healthcare to financial institutions.</a:t>
            </a:r>
          </a:p>
          <a:p>
            <a:r>
              <a:rPr lang="en-US" dirty="0"/>
              <a:t> </a:t>
            </a:r>
          </a:p>
          <a:p>
            <a:endParaRPr lang="en-US" dirty="0"/>
          </a:p>
        </p:txBody>
      </p:sp>
    </p:spTree>
    <p:extLst>
      <p:ext uri="{BB962C8B-B14F-4D97-AF65-F5344CB8AC3E}">
        <p14:creationId xmlns:p14="http://schemas.microsoft.com/office/powerpoint/2010/main" val="475138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mj-lt"/>
              </a:rPr>
              <a:t>Bribery</a:t>
            </a:r>
            <a:endParaRPr lang="en-US" sz="7200" dirty="0">
              <a:latin typeface="+mj-lt"/>
            </a:endParaRPr>
          </a:p>
        </p:txBody>
      </p:sp>
      <p:sp>
        <p:nvSpPr>
          <p:cNvPr id="3" name="Content Placeholder 2"/>
          <p:cNvSpPr>
            <a:spLocks noGrp="1"/>
          </p:cNvSpPr>
          <p:nvPr>
            <p:ph idx="1"/>
          </p:nvPr>
        </p:nvSpPr>
        <p:spPr>
          <a:xfrm>
            <a:off x="792162" y="1911650"/>
            <a:ext cx="7570787" cy="4289611"/>
          </a:xfrm>
        </p:spPr>
        <p:txBody>
          <a:bodyPr/>
          <a:lstStyle/>
          <a:p>
            <a:endParaRPr lang="en-US" dirty="0" smtClean="0"/>
          </a:p>
          <a:p>
            <a:r>
              <a:rPr lang="en-US" dirty="0" smtClean="0"/>
              <a:t>Giving </a:t>
            </a:r>
            <a:r>
              <a:rPr lang="en-US" dirty="0"/>
              <a:t>anything of value, directly or indirectly, in exchange for a favor either to take an action or not taking an action. A bribe can be verbal and blatant or subversive and suggestive. </a:t>
            </a:r>
          </a:p>
          <a:p>
            <a:endParaRPr lang="en-US" dirty="0"/>
          </a:p>
        </p:txBody>
      </p:sp>
    </p:spTree>
    <p:extLst>
      <p:ext uri="{BB962C8B-B14F-4D97-AF65-F5344CB8AC3E}">
        <p14:creationId xmlns:p14="http://schemas.microsoft.com/office/powerpoint/2010/main" val="2289865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Examples of Bribery</a:t>
            </a:r>
            <a:endParaRPr lang="en-US" dirty="0">
              <a:latin typeface="+mj-lt"/>
            </a:endParaRPr>
          </a:p>
        </p:txBody>
      </p:sp>
      <p:sp>
        <p:nvSpPr>
          <p:cNvPr id="3" name="Content Placeholder 2"/>
          <p:cNvSpPr>
            <a:spLocks noGrp="1"/>
          </p:cNvSpPr>
          <p:nvPr>
            <p:ph idx="1"/>
          </p:nvPr>
        </p:nvSpPr>
        <p:spPr>
          <a:xfrm>
            <a:off x="792162" y="1761565"/>
            <a:ext cx="7570787" cy="4796253"/>
          </a:xfrm>
        </p:spPr>
        <p:txBody>
          <a:bodyPr>
            <a:normAutofit fontScale="85000" lnSpcReduction="10000"/>
          </a:bodyPr>
          <a:lstStyle/>
          <a:p>
            <a:r>
              <a:rPr lang="en-US" dirty="0"/>
              <a:t>Red Flags of possible bribes in the workplace:</a:t>
            </a:r>
          </a:p>
          <a:p>
            <a:pPr lvl="1"/>
            <a:r>
              <a:rPr lang="en-US" dirty="0"/>
              <a:t>Vague, complex, or unnecessary contracting, outsourcing, accounting, or payments.</a:t>
            </a:r>
          </a:p>
          <a:p>
            <a:pPr lvl="1"/>
            <a:r>
              <a:rPr lang="en-US" dirty="0"/>
              <a:t>Elaborate or unnecessary travel, dining, entertainment, or services such as spa packages.</a:t>
            </a:r>
          </a:p>
          <a:p>
            <a:pPr lvl="1"/>
            <a:r>
              <a:rPr lang="en-US" dirty="0"/>
              <a:t>A government official or regulating official suggesting the use a particular vendor, equipment, or supplier.</a:t>
            </a:r>
          </a:p>
          <a:p>
            <a:pPr lvl="1"/>
            <a:r>
              <a:rPr lang="en-US" dirty="0"/>
              <a:t>Payments disproportionate to the service performed</a:t>
            </a:r>
          </a:p>
          <a:p>
            <a:pPr lvl="1"/>
            <a:r>
              <a:rPr lang="en-US" dirty="0"/>
              <a:t>Payment for service not performed</a:t>
            </a:r>
          </a:p>
          <a:p>
            <a:pPr lvl="1"/>
            <a:r>
              <a:rPr lang="en-US" dirty="0"/>
              <a:t>Multiple contracts issued to the same vendor</a:t>
            </a:r>
          </a:p>
          <a:p>
            <a:pPr lvl="1"/>
            <a:r>
              <a:rPr lang="en-US" dirty="0"/>
              <a:t>Abnormally low value purchase for the type of item</a:t>
            </a:r>
          </a:p>
          <a:p>
            <a:pPr lvl="1"/>
            <a:r>
              <a:rPr lang="en-US" dirty="0"/>
              <a:t>Unusual or undocumented payment methods such as cash</a:t>
            </a:r>
          </a:p>
          <a:p>
            <a:endParaRPr lang="en-US" dirty="0"/>
          </a:p>
        </p:txBody>
      </p:sp>
    </p:spTree>
    <p:extLst>
      <p:ext uri="{BB962C8B-B14F-4D97-AF65-F5344CB8AC3E}">
        <p14:creationId xmlns:p14="http://schemas.microsoft.com/office/powerpoint/2010/main" val="1092797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Corporate Compliance </a:t>
            </a:r>
            <a:endParaRPr lang="en-US" dirty="0">
              <a:latin typeface="+mj-lt"/>
            </a:endParaRPr>
          </a:p>
        </p:txBody>
      </p:sp>
      <p:sp>
        <p:nvSpPr>
          <p:cNvPr id="3" name="Content Placeholder 2"/>
          <p:cNvSpPr>
            <a:spLocks noGrp="1"/>
          </p:cNvSpPr>
          <p:nvPr>
            <p:ph idx="1"/>
          </p:nvPr>
        </p:nvSpPr>
        <p:spPr>
          <a:xfrm>
            <a:off x="415636" y="1761565"/>
            <a:ext cx="8312728" cy="4819344"/>
          </a:xfrm>
        </p:spPr>
        <p:txBody>
          <a:bodyPr>
            <a:noAutofit/>
          </a:bodyPr>
          <a:lstStyle/>
          <a:p>
            <a:r>
              <a:rPr lang="en-US" sz="2400" dirty="0"/>
              <a:t>Why corporate compliance – </a:t>
            </a:r>
          </a:p>
          <a:p>
            <a:pPr lvl="1"/>
            <a:r>
              <a:rPr lang="en-US" sz="2000" dirty="0"/>
              <a:t>Create awareness and clarity of what is allowed and what is not.</a:t>
            </a:r>
          </a:p>
          <a:p>
            <a:pPr lvl="1"/>
            <a:r>
              <a:rPr lang="en-US" sz="2000" dirty="0"/>
              <a:t>Detects, deters and prevents violations of laws and regulations by company practices and company employees.</a:t>
            </a:r>
          </a:p>
          <a:p>
            <a:pPr lvl="1"/>
            <a:r>
              <a:rPr lang="en-US" sz="2000" dirty="0"/>
              <a:t>Offers a framework of ethical guidelines and expectations for standards of conduct</a:t>
            </a:r>
          </a:p>
          <a:p>
            <a:pPr lvl="1"/>
            <a:r>
              <a:rPr lang="en-US" sz="2000" dirty="0"/>
              <a:t>Ensures that the company and its employees know how to comply with laws and regulations.</a:t>
            </a:r>
          </a:p>
          <a:p>
            <a:pPr lvl="1"/>
            <a:r>
              <a:rPr lang="en-US" sz="2000" dirty="0"/>
              <a:t>Shows employees, governing organizations, the industry, and consumers that the company is committed to ethical business practices.</a:t>
            </a:r>
          </a:p>
          <a:p>
            <a:pPr lvl="1"/>
            <a:r>
              <a:rPr lang="en-US" sz="2000" dirty="0"/>
              <a:t>Provides for audits of company policies, procedures, and practices.</a:t>
            </a:r>
          </a:p>
          <a:p>
            <a:pPr lvl="1"/>
            <a:r>
              <a:rPr lang="en-US" sz="2000" dirty="0"/>
              <a:t>Builds company credibility and reputation</a:t>
            </a:r>
            <a:r>
              <a:rPr lang="en-US" sz="2000" dirty="0" smtClean="0"/>
              <a:t>.</a:t>
            </a:r>
            <a:endParaRPr lang="en-US" sz="2000" dirty="0"/>
          </a:p>
        </p:txBody>
      </p:sp>
    </p:spTree>
    <p:extLst>
      <p:ext uri="{BB962C8B-B14F-4D97-AF65-F5344CB8AC3E}">
        <p14:creationId xmlns:p14="http://schemas.microsoft.com/office/powerpoint/2010/main" val="197497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Benefits of Corporate Compliance </a:t>
            </a:r>
            <a:endParaRPr lang="en-US" dirty="0">
              <a:latin typeface="+mj-lt"/>
            </a:endParaRPr>
          </a:p>
        </p:txBody>
      </p:sp>
      <p:sp>
        <p:nvSpPr>
          <p:cNvPr id="3" name="Content Placeholder 2"/>
          <p:cNvSpPr>
            <a:spLocks noGrp="1"/>
          </p:cNvSpPr>
          <p:nvPr>
            <p:ph idx="1"/>
          </p:nvPr>
        </p:nvSpPr>
        <p:spPr>
          <a:xfrm>
            <a:off x="792162" y="1980920"/>
            <a:ext cx="7570787" cy="4289611"/>
          </a:xfrm>
        </p:spPr>
        <p:txBody>
          <a:bodyPr>
            <a:normAutofit fontScale="85000" lnSpcReduction="20000"/>
          </a:bodyPr>
          <a:lstStyle/>
          <a:p>
            <a:pPr lvl="0"/>
            <a:r>
              <a:rPr lang="en-US" dirty="0"/>
              <a:t>Better records and documentation</a:t>
            </a:r>
          </a:p>
          <a:p>
            <a:pPr lvl="0"/>
            <a:r>
              <a:rPr lang="en-US" dirty="0"/>
              <a:t>Improved compliance</a:t>
            </a:r>
          </a:p>
          <a:p>
            <a:pPr lvl="0"/>
            <a:r>
              <a:rPr lang="en-US" dirty="0"/>
              <a:t>Decreased risk</a:t>
            </a:r>
          </a:p>
          <a:p>
            <a:pPr lvl="0"/>
            <a:r>
              <a:rPr lang="en-US" dirty="0"/>
              <a:t>Reinforces commitments stated in mission</a:t>
            </a:r>
          </a:p>
          <a:p>
            <a:pPr lvl="0"/>
            <a:r>
              <a:rPr lang="en-US" dirty="0"/>
              <a:t>Improved financial performance</a:t>
            </a:r>
          </a:p>
          <a:p>
            <a:pPr lvl="0"/>
            <a:r>
              <a:rPr lang="en-US" dirty="0"/>
              <a:t>Improved quality performance of products and services</a:t>
            </a:r>
          </a:p>
          <a:p>
            <a:pPr lvl="0"/>
            <a:r>
              <a:rPr lang="en-US" dirty="0"/>
              <a:t>Early detection of problems</a:t>
            </a:r>
          </a:p>
          <a:p>
            <a:endParaRPr lang="en-US" dirty="0"/>
          </a:p>
        </p:txBody>
      </p:sp>
    </p:spTree>
    <p:extLst>
      <p:ext uri="{BB962C8B-B14F-4D97-AF65-F5344CB8AC3E}">
        <p14:creationId xmlns:p14="http://schemas.microsoft.com/office/powerpoint/2010/main" val="343227800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35</TotalTime>
  <Words>1291</Words>
  <Application>Microsoft Macintosh PowerPoint</Application>
  <PresentationFormat>On-screen Show (4:3)</PresentationFormat>
  <Paragraphs>151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Infusion</vt:lpstr>
      <vt:lpstr>New Employee Orientation</vt:lpstr>
      <vt:lpstr>Corporate Compliance</vt:lpstr>
      <vt:lpstr>What Is Corporate Compliance?</vt:lpstr>
      <vt:lpstr>Understanding Corporate Compliance</vt:lpstr>
      <vt:lpstr>Origins</vt:lpstr>
      <vt:lpstr>Bribery</vt:lpstr>
      <vt:lpstr>Examples of Bribery</vt:lpstr>
      <vt:lpstr>Corporate Compliance </vt:lpstr>
      <vt:lpstr>Benefits of Corporate Compliance </vt:lpstr>
      <vt:lpstr>What Corporate Compliance Does</vt:lpstr>
      <vt:lpstr>Moral Implications</vt:lpstr>
      <vt:lpstr>Red Flags</vt:lpstr>
      <vt:lpstr>Compliance Program</vt:lpstr>
      <vt:lpstr>Components of a  Compliance Program</vt:lpstr>
      <vt:lpstr>Components of a  Compliance Program</vt:lpstr>
      <vt:lpstr>Compliance Infrastructure</vt:lpstr>
      <vt:lpstr>For Employees</vt:lpstr>
      <vt:lpstr>Conflicts of Interest</vt:lpstr>
      <vt:lpstr>Examples of Conflict of Interest</vt:lpstr>
      <vt:lpstr>Examples of Conflict of Interest</vt:lpstr>
      <vt:lpstr>Contacts </vt:lpstr>
      <vt:lpstr>Anonymous Reporting</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7</cp:revision>
  <dcterms:created xsi:type="dcterms:W3CDTF">2020-08-16T16:47:14Z</dcterms:created>
  <dcterms:modified xsi:type="dcterms:W3CDTF">2020-08-16T17:22:15Z</dcterms:modified>
</cp:coreProperties>
</file>