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61" r:id="rId4"/>
    <p:sldId id="259"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3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8/17/20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8/17/20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FFFFFF"/>
                </a:solidFill>
                <a:latin typeface="Arial Black"/>
                <a:cs typeface="Arial Black"/>
              </a:rPr>
              <a:t>New Employee Orientation</a:t>
            </a:r>
            <a:endParaRPr lang="en-US" sz="4800" dirty="0">
              <a:solidFill>
                <a:srgbClr val="FFFFFF"/>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FFFFFF"/>
                </a:solidFill>
              </a:rPr>
              <a:t>[</a:t>
            </a:r>
            <a:r>
              <a:rPr lang="en-US" i="1" dirty="0" smtClean="0">
                <a:solidFill>
                  <a:srgbClr val="FFFFFF"/>
                </a:solidFill>
              </a:rPr>
              <a:t>Your Company Name</a:t>
            </a:r>
            <a:r>
              <a:rPr lang="en-US" dirty="0" smtClean="0">
                <a:solidFill>
                  <a:srgbClr val="FFFFFF"/>
                </a:solidFill>
              </a:rPr>
              <a:t>]</a:t>
            </a:r>
          </a:p>
          <a:p>
            <a:r>
              <a:rPr lang="en-US" dirty="0" smtClean="0">
                <a:solidFill>
                  <a:srgbClr val="FFFFFF"/>
                </a:solidFill>
              </a:rPr>
              <a:t>[</a:t>
            </a:r>
            <a:r>
              <a:rPr lang="en-US" i="1" dirty="0" smtClean="0">
                <a:solidFill>
                  <a:srgbClr val="FFFFFF"/>
                </a:solidFill>
              </a:rPr>
              <a:t>Year</a:t>
            </a:r>
            <a:r>
              <a:rPr lang="en-US" dirty="0" smtClean="0">
                <a:solidFill>
                  <a:srgbClr val="FFFFFF"/>
                </a:solidFill>
              </a:rPr>
              <a:t>]</a:t>
            </a:r>
            <a:endParaRPr lang="en-US" dirty="0">
              <a:solidFill>
                <a:srgbClr val="FFFFFF"/>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t>[</a:t>
            </a:r>
            <a:r>
              <a:rPr lang="en-US" sz="3200" i="1" dirty="0" smtClean="0"/>
              <a:t>Company Logo</a:t>
            </a:r>
            <a:r>
              <a:rPr lang="en-US" sz="3200" dirty="0" smtClean="0"/>
              <a:t>]</a:t>
            </a:r>
            <a:endParaRPr lang="en-US" sz="3200" dirty="0"/>
          </a:p>
        </p:txBody>
      </p:sp>
    </p:spTree>
    <p:extLst>
      <p:ext uri="{BB962C8B-B14F-4D97-AF65-F5344CB8AC3E}">
        <p14:creationId xmlns:p14="http://schemas.microsoft.com/office/powerpoint/2010/main" val="269605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544937"/>
            <a:ext cx="5446713" cy="1367430"/>
          </a:xfrm>
        </p:spPr>
        <p:txBody>
          <a:bodyPr>
            <a:normAutofit/>
          </a:bodyPr>
          <a:lstStyle/>
          <a:p>
            <a:r>
              <a:rPr lang="en-US" sz="4800" dirty="0" smtClean="0"/>
              <a:t>Internal Auditing</a:t>
            </a:r>
            <a:endParaRPr lang="en-US" sz="4800" dirty="0">
              <a:solidFill>
                <a:srgbClr val="3366FF"/>
              </a:solidFill>
            </a:endParaRPr>
          </a:p>
        </p:txBody>
      </p:sp>
      <p:sp>
        <p:nvSpPr>
          <p:cNvPr id="3" name="Subtitle 2"/>
          <p:cNvSpPr>
            <a:spLocks noGrp="1"/>
          </p:cNvSpPr>
          <p:nvPr>
            <p:ph type="subTitle" idx="1"/>
          </p:nvPr>
        </p:nvSpPr>
        <p:spPr>
          <a:xfrm>
            <a:off x="1854200" y="5532060"/>
            <a:ext cx="5446713" cy="851647"/>
          </a:xfrm>
        </p:spPr>
        <p:txBody>
          <a:bodyPr/>
          <a:lstStyle/>
          <a:p>
            <a:r>
              <a:rPr lang="en-US" dirty="0" smtClean="0">
                <a:solidFill>
                  <a:srgbClr val="FFFFFF"/>
                </a:solidFill>
              </a:rPr>
              <a:t>[</a:t>
            </a:r>
            <a:r>
              <a:rPr lang="en-US" i="1" dirty="0" smtClean="0">
                <a:solidFill>
                  <a:srgbClr val="FFFFFF"/>
                </a:solidFill>
              </a:rPr>
              <a:t>Your Company Name</a:t>
            </a:r>
            <a:r>
              <a:rPr lang="en-US" dirty="0" smtClean="0">
                <a:solidFill>
                  <a:srgbClr val="FFFFFF"/>
                </a:solidFill>
              </a:rPr>
              <a:t>]</a:t>
            </a:r>
          </a:p>
          <a:p>
            <a:r>
              <a:rPr lang="en-US" dirty="0" smtClean="0">
                <a:solidFill>
                  <a:srgbClr val="FFFFFF"/>
                </a:solidFill>
              </a:rPr>
              <a:t>[</a:t>
            </a:r>
            <a:r>
              <a:rPr lang="en-US" i="1" dirty="0" smtClean="0">
                <a:solidFill>
                  <a:srgbClr val="FFFFFF"/>
                </a:solidFill>
              </a:rPr>
              <a:t>Year</a:t>
            </a:r>
            <a:r>
              <a:rPr lang="en-US" dirty="0" smtClean="0">
                <a:solidFill>
                  <a:srgbClr val="FFFFFF"/>
                </a:solidFill>
              </a:rPr>
              <a:t>]</a:t>
            </a:r>
            <a:endParaRPr lang="en-US" dirty="0">
              <a:solidFill>
                <a:srgbClr val="FFFFFF"/>
              </a:solidFill>
            </a:endParaRPr>
          </a:p>
        </p:txBody>
      </p:sp>
      <p:sp>
        <p:nvSpPr>
          <p:cNvPr id="4" name="TextBox 3"/>
          <p:cNvSpPr txBox="1"/>
          <p:nvPr/>
        </p:nvSpPr>
        <p:spPr>
          <a:xfrm>
            <a:off x="2584597"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362077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Audit?</a:t>
            </a:r>
            <a:endParaRPr lang="en-US" dirty="0"/>
          </a:p>
        </p:txBody>
      </p:sp>
      <p:sp>
        <p:nvSpPr>
          <p:cNvPr id="3" name="Content Placeholder 2"/>
          <p:cNvSpPr>
            <a:spLocks noGrp="1"/>
          </p:cNvSpPr>
          <p:nvPr>
            <p:ph idx="1"/>
          </p:nvPr>
        </p:nvSpPr>
        <p:spPr/>
        <p:txBody>
          <a:bodyPr/>
          <a:lstStyle/>
          <a:p>
            <a:endParaRPr lang="en-US" dirty="0" smtClean="0"/>
          </a:p>
          <a:p>
            <a:r>
              <a:rPr lang="en-US" dirty="0">
                <a:solidFill>
                  <a:srgbClr val="000090"/>
                </a:solidFill>
              </a:rPr>
              <a:t>An audit is the process of checking that compliance obligations have been met, including that the required inspections have been done.  </a:t>
            </a:r>
          </a:p>
          <a:p>
            <a:endParaRPr lang="en-US" dirty="0"/>
          </a:p>
        </p:txBody>
      </p:sp>
    </p:spTree>
    <p:extLst>
      <p:ext uri="{BB962C8B-B14F-4D97-AF65-F5344CB8AC3E}">
        <p14:creationId xmlns:p14="http://schemas.microsoft.com/office/powerpoint/2010/main" val="1772785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INTERNAL AUDITING</a:t>
            </a:r>
            <a:endParaRPr lang="en-US" dirty="0">
              <a:solidFill>
                <a:srgbClr val="FFFFFF"/>
              </a:solidFill>
            </a:endParaRPr>
          </a:p>
        </p:txBody>
      </p:sp>
      <p:sp>
        <p:nvSpPr>
          <p:cNvPr id="3" name="Content Placeholder 2"/>
          <p:cNvSpPr>
            <a:spLocks noGrp="1"/>
          </p:cNvSpPr>
          <p:nvPr>
            <p:ph idx="1"/>
          </p:nvPr>
        </p:nvSpPr>
        <p:spPr>
          <a:xfrm>
            <a:off x="792162" y="1975600"/>
            <a:ext cx="7570787" cy="4673718"/>
          </a:xfrm>
        </p:spPr>
        <p:txBody>
          <a:bodyPr>
            <a:normAutofit/>
          </a:bodyPr>
          <a:lstStyle/>
          <a:p>
            <a:r>
              <a:rPr lang="en-US" dirty="0">
                <a:solidFill>
                  <a:srgbClr val="000090"/>
                </a:solidFill>
              </a:rPr>
              <a:t>Internal auditing is method of ensuring that an organization is operating as is is supposed to</a:t>
            </a:r>
            <a:r>
              <a:rPr lang="en-US" dirty="0" smtClean="0">
                <a:solidFill>
                  <a:srgbClr val="000090"/>
                </a:solidFill>
              </a:rPr>
              <a:t>.</a:t>
            </a:r>
            <a:endParaRPr lang="en-US" dirty="0">
              <a:solidFill>
                <a:srgbClr val="000090"/>
              </a:solidFill>
            </a:endParaRPr>
          </a:p>
          <a:p>
            <a:r>
              <a:rPr lang="en-US" dirty="0">
                <a:solidFill>
                  <a:srgbClr val="000090"/>
                </a:solidFill>
              </a:rPr>
              <a:t>It ensures that the standards put in place by the company, governing organizations, and legislation are being met</a:t>
            </a:r>
            <a:r>
              <a:rPr lang="en-US" dirty="0" smtClean="0">
                <a:solidFill>
                  <a:srgbClr val="000090"/>
                </a:solidFill>
              </a:rPr>
              <a:t>.</a:t>
            </a:r>
            <a:endParaRPr lang="en-US" dirty="0">
              <a:solidFill>
                <a:srgbClr val="000090"/>
              </a:solidFill>
            </a:endParaRPr>
          </a:p>
          <a:p>
            <a:r>
              <a:rPr lang="en-US" dirty="0">
                <a:solidFill>
                  <a:srgbClr val="000090"/>
                </a:solidFill>
              </a:rPr>
              <a:t>Internal auditing encompasses every aspect of the business from finances to how a toilet is cleaned.  </a:t>
            </a:r>
            <a:endParaRPr lang="en-US" dirty="0" smtClean="0">
              <a:solidFill>
                <a:srgbClr val="000090"/>
              </a:solidFill>
            </a:endParaRPr>
          </a:p>
        </p:txBody>
      </p:sp>
    </p:spTree>
    <p:extLst>
      <p:ext uri="{BB962C8B-B14F-4D97-AF65-F5344CB8AC3E}">
        <p14:creationId xmlns:p14="http://schemas.microsoft.com/office/powerpoint/2010/main" val="123240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a:t>
            </a:r>
            <a:endParaRPr lang="en-US" dirty="0"/>
          </a:p>
        </p:txBody>
      </p:sp>
      <p:sp>
        <p:nvSpPr>
          <p:cNvPr id="3" name="Content Placeholder 2"/>
          <p:cNvSpPr>
            <a:spLocks noGrp="1"/>
          </p:cNvSpPr>
          <p:nvPr>
            <p:ph idx="1"/>
          </p:nvPr>
        </p:nvSpPr>
        <p:spPr>
          <a:xfrm>
            <a:off x="792162" y="1818641"/>
            <a:ext cx="7570787" cy="4673718"/>
          </a:xfrm>
        </p:spPr>
        <p:txBody>
          <a:bodyPr>
            <a:normAutofit fontScale="92500" lnSpcReduction="10000"/>
          </a:bodyPr>
          <a:lstStyle/>
          <a:p>
            <a:r>
              <a:rPr lang="en-US" dirty="0">
                <a:solidFill>
                  <a:srgbClr val="000090"/>
                </a:solidFill>
              </a:rPr>
              <a:t>Certain areas can be audited by administration relevant to that area, such as the Safety Officer or Compliance Officer.  However, certain areas may require an objective external third party vendor to perform the audit.  This usually comes in the form of an inspection.  </a:t>
            </a:r>
          </a:p>
          <a:p>
            <a:r>
              <a:rPr lang="en-US" dirty="0">
                <a:solidFill>
                  <a:srgbClr val="000090"/>
                </a:solidFill>
              </a:rPr>
              <a:t>An inspection is typically something that a site is required to do as a compliance obligation</a:t>
            </a:r>
            <a:r>
              <a:rPr lang="en-US" dirty="0" smtClean="0">
                <a:solidFill>
                  <a:srgbClr val="000090"/>
                </a:solidFill>
              </a:rPr>
              <a:t>.</a:t>
            </a:r>
            <a:endParaRPr lang="en-US" dirty="0">
              <a:solidFill>
                <a:srgbClr val="000090"/>
              </a:solidFill>
            </a:endParaRPr>
          </a:p>
          <a:p>
            <a:r>
              <a:rPr lang="en-US" dirty="0">
                <a:solidFill>
                  <a:srgbClr val="000090"/>
                </a:solidFill>
              </a:rPr>
              <a:t>An audit is the process of checking that compliance obligations have been met, including that the required inspections have been done.  </a:t>
            </a:r>
          </a:p>
        </p:txBody>
      </p:sp>
    </p:spTree>
    <p:extLst>
      <p:ext uri="{BB962C8B-B14F-4D97-AF65-F5344CB8AC3E}">
        <p14:creationId xmlns:p14="http://schemas.microsoft.com/office/powerpoint/2010/main" val="355415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a:t>
            </a:r>
            <a:r>
              <a:rPr lang="en-US" dirty="0" err="1" smtClean="0"/>
              <a:t>vs</a:t>
            </a:r>
            <a:r>
              <a:rPr lang="en-US" dirty="0" smtClean="0"/>
              <a:t> Audit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9787356"/>
              </p:ext>
            </p:extLst>
          </p:nvPr>
        </p:nvGraphicFramePr>
        <p:xfrm>
          <a:off x="792163" y="1762124"/>
          <a:ext cx="7570788" cy="4808922"/>
        </p:xfrm>
        <a:graphic>
          <a:graphicData uri="http://schemas.openxmlformats.org/drawingml/2006/table">
            <a:tbl>
              <a:tblPr firstRow="1" bandRow="1">
                <a:tableStyleId>{00A15C55-8517-42AA-B614-E9B94910E393}</a:tableStyleId>
              </a:tblPr>
              <a:tblGrid>
                <a:gridCol w="3785394"/>
                <a:gridCol w="3785394"/>
              </a:tblGrid>
              <a:tr h="527167">
                <a:tc>
                  <a:txBody>
                    <a:bodyPr/>
                    <a:lstStyle/>
                    <a:p>
                      <a:pPr marL="0" marR="0" algn="ctr">
                        <a:spcBef>
                          <a:spcPts val="0"/>
                        </a:spcBef>
                        <a:spcAft>
                          <a:spcPts val="0"/>
                        </a:spcAft>
                      </a:pPr>
                      <a:r>
                        <a:rPr lang="en-US" sz="2800" b="1">
                          <a:effectLst/>
                          <a:latin typeface="Cambria"/>
                          <a:ea typeface="ＭＳ 明朝"/>
                          <a:cs typeface="Times New Roman"/>
                        </a:rPr>
                        <a:t>Inspection</a:t>
                      </a:r>
                      <a:endParaRPr lang="en-US" sz="28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800" b="1" dirty="0">
                          <a:effectLst/>
                          <a:latin typeface="Cambria"/>
                          <a:ea typeface="ＭＳ 明朝"/>
                          <a:cs typeface="Times New Roman"/>
                        </a:rPr>
                        <a:t>Audit</a:t>
                      </a:r>
                      <a:endParaRPr lang="en-US" sz="2800" dirty="0">
                        <a:effectLst/>
                        <a:latin typeface="Cambria"/>
                        <a:ea typeface="ＭＳ 明朝"/>
                        <a:cs typeface="Times New Roman"/>
                      </a:endParaRPr>
                    </a:p>
                  </a:txBody>
                  <a:tcPr marL="68580" marR="68580" marT="0" marB="0"/>
                </a:tc>
              </a:tr>
              <a:tr h="527167">
                <a:tc>
                  <a:txBody>
                    <a:bodyPr/>
                    <a:lstStyle/>
                    <a:p>
                      <a:pPr marL="342900" marR="0" lvl="0" indent="-342900">
                        <a:spcBef>
                          <a:spcPts val="0"/>
                        </a:spcBef>
                        <a:spcAft>
                          <a:spcPts val="0"/>
                        </a:spcAft>
                        <a:buFont typeface="Symbol"/>
                        <a:buChar char=""/>
                      </a:pPr>
                      <a:r>
                        <a:rPr lang="en-US" sz="1800" dirty="0">
                          <a:effectLst/>
                          <a:latin typeface="Cambria"/>
                          <a:ea typeface="ＭＳ 明朝"/>
                          <a:cs typeface="Times New Roman"/>
                        </a:rPr>
                        <a:t>Snapshot</a:t>
                      </a:r>
                    </a:p>
                  </a:txBody>
                  <a:tcPr marL="68580" marR="68580" marT="0" marB="0"/>
                </a:tc>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Comprehensive</a:t>
                      </a:r>
                    </a:p>
                  </a:txBody>
                  <a:tcPr marL="68580" marR="68580" marT="0" marB="0"/>
                </a:tc>
              </a:tr>
              <a:tr h="527167">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Moment in time</a:t>
                      </a:r>
                    </a:p>
                  </a:txBody>
                  <a:tcPr marL="68580" marR="68580" marT="0" marB="0"/>
                </a:tc>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Continuous over time</a:t>
                      </a:r>
                    </a:p>
                  </a:txBody>
                  <a:tcPr marL="68580" marR="68580" marT="0" marB="0"/>
                </a:tc>
              </a:tr>
              <a:tr h="527167">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Identifies deficiencies, but not their causes</a:t>
                      </a:r>
                    </a:p>
                  </a:txBody>
                  <a:tcPr marL="68580" marR="68580" marT="0" marB="0"/>
                </a:tc>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Works to determine underlying causes for deficiencies</a:t>
                      </a:r>
                    </a:p>
                  </a:txBody>
                  <a:tcPr marL="68580" marR="68580" marT="0" marB="0"/>
                </a:tc>
              </a:tr>
              <a:tr h="527167">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Uses a checklist</a:t>
                      </a:r>
                    </a:p>
                  </a:txBody>
                  <a:tcPr marL="68580" marR="68580" marT="0" marB="0"/>
                </a:tc>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Uses a protocol</a:t>
                      </a:r>
                    </a:p>
                  </a:txBody>
                  <a:tcPr marL="68580" marR="68580" marT="0" marB="0"/>
                </a:tc>
              </a:tr>
              <a:tr h="527167">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May be inaccurate if item is not on checklist</a:t>
                      </a:r>
                    </a:p>
                  </a:txBody>
                  <a:tcPr marL="68580" marR="68580" marT="0" marB="0"/>
                </a:tc>
                <a:tc>
                  <a:txBody>
                    <a:bodyPr/>
                    <a:lstStyle/>
                    <a:p>
                      <a:pPr marL="342900" marR="0" lvl="0" indent="-342900">
                        <a:spcBef>
                          <a:spcPts val="0"/>
                        </a:spcBef>
                        <a:spcAft>
                          <a:spcPts val="0"/>
                        </a:spcAft>
                        <a:buFont typeface="Symbol"/>
                        <a:buChar char=""/>
                      </a:pPr>
                      <a:r>
                        <a:rPr lang="en-US" sz="1800" dirty="0">
                          <a:effectLst/>
                          <a:latin typeface="Cambria"/>
                          <a:ea typeface="ＭＳ 明朝"/>
                          <a:cs typeface="Times New Roman"/>
                        </a:rPr>
                        <a:t>Presents an accurate picture of all aspects of the topic area.</a:t>
                      </a:r>
                    </a:p>
                  </a:txBody>
                  <a:tcPr marL="68580" marR="68580" marT="0" marB="0"/>
                </a:tc>
              </a:tr>
              <a:tr h="527167">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Qualitative</a:t>
                      </a:r>
                    </a:p>
                  </a:txBody>
                  <a:tcPr marL="68580" marR="68580" marT="0" marB="0"/>
                </a:tc>
                <a:tc>
                  <a:txBody>
                    <a:bodyPr/>
                    <a:lstStyle/>
                    <a:p>
                      <a:pPr marL="342900" marR="0" lvl="0" indent="-342900">
                        <a:spcBef>
                          <a:spcPts val="0"/>
                        </a:spcBef>
                        <a:spcAft>
                          <a:spcPts val="0"/>
                        </a:spcAft>
                        <a:buFont typeface="Symbol"/>
                        <a:buChar char=""/>
                      </a:pPr>
                      <a:r>
                        <a:rPr lang="en-US" sz="1800" dirty="0">
                          <a:effectLst/>
                          <a:latin typeface="Cambria"/>
                          <a:ea typeface="ＭＳ 明朝"/>
                          <a:cs typeface="Times New Roman"/>
                        </a:rPr>
                        <a:t>Quantitative</a:t>
                      </a:r>
                    </a:p>
                  </a:txBody>
                  <a:tcPr marL="68580" marR="68580" marT="0" marB="0"/>
                </a:tc>
              </a:tr>
              <a:tr h="527167">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Observes</a:t>
                      </a:r>
                    </a:p>
                  </a:txBody>
                  <a:tcPr marL="68580" marR="68580" marT="0" marB="0"/>
                </a:tc>
                <a:tc>
                  <a:txBody>
                    <a:bodyPr/>
                    <a:lstStyle/>
                    <a:p>
                      <a:pPr marL="342900" marR="0" lvl="0" indent="-342900">
                        <a:spcBef>
                          <a:spcPts val="0"/>
                        </a:spcBef>
                        <a:spcAft>
                          <a:spcPts val="0"/>
                        </a:spcAft>
                        <a:buFont typeface="Symbol"/>
                        <a:buChar char=""/>
                      </a:pPr>
                      <a:r>
                        <a:rPr lang="en-US" sz="1800" dirty="0">
                          <a:effectLst/>
                          <a:latin typeface="Cambria"/>
                          <a:ea typeface="ＭＳ 明朝"/>
                          <a:cs typeface="Times New Roman"/>
                        </a:rPr>
                        <a:t>Examines</a:t>
                      </a:r>
                    </a:p>
                  </a:txBody>
                  <a:tcPr marL="68580" marR="68580" marT="0" marB="0"/>
                </a:tc>
              </a:tr>
              <a:tr h="527167">
                <a:tc>
                  <a:txBody>
                    <a:bodyPr/>
                    <a:lstStyle/>
                    <a:p>
                      <a:pPr marL="342900" marR="0" lvl="0" indent="-342900">
                        <a:spcBef>
                          <a:spcPts val="0"/>
                        </a:spcBef>
                        <a:spcAft>
                          <a:spcPts val="0"/>
                        </a:spcAft>
                        <a:buFont typeface="Symbol"/>
                        <a:buChar char=""/>
                      </a:pPr>
                      <a:r>
                        <a:rPr lang="en-US" sz="1800">
                          <a:effectLst/>
                          <a:latin typeface="Cambria"/>
                          <a:ea typeface="ＭＳ 明朝"/>
                          <a:cs typeface="Times New Roman"/>
                        </a:rPr>
                        <a:t>Required by law, license, or accreditation</a:t>
                      </a:r>
                    </a:p>
                  </a:txBody>
                  <a:tcPr marL="68580" marR="68580" marT="0" marB="0"/>
                </a:tc>
                <a:tc>
                  <a:txBody>
                    <a:bodyPr/>
                    <a:lstStyle/>
                    <a:p>
                      <a:pPr marL="342900" marR="0" lvl="0" indent="-342900">
                        <a:spcBef>
                          <a:spcPts val="0"/>
                        </a:spcBef>
                        <a:spcAft>
                          <a:spcPts val="0"/>
                        </a:spcAft>
                        <a:buFont typeface="Symbol"/>
                        <a:buChar char=""/>
                      </a:pPr>
                      <a:r>
                        <a:rPr lang="en-US" sz="1800" dirty="0">
                          <a:effectLst/>
                          <a:latin typeface="Cambria"/>
                          <a:ea typeface="ＭＳ 明朝"/>
                          <a:cs typeface="Times New Roman"/>
                        </a:rPr>
                        <a:t>Usually voluntary</a:t>
                      </a:r>
                    </a:p>
                  </a:txBody>
                  <a:tcPr marL="68580" marR="68580" marT="0" marB="0"/>
                </a:tc>
              </a:tr>
            </a:tbl>
          </a:graphicData>
        </a:graphic>
      </p:graphicFrame>
    </p:spTree>
    <p:extLst>
      <p:ext uri="{BB962C8B-B14F-4D97-AF65-F5344CB8AC3E}">
        <p14:creationId xmlns:p14="http://schemas.microsoft.com/office/powerpoint/2010/main" val="4213575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Data</a:t>
            </a:r>
            <a:endParaRPr lang="en-US" dirty="0"/>
          </a:p>
        </p:txBody>
      </p:sp>
      <p:sp>
        <p:nvSpPr>
          <p:cNvPr id="3" name="Content Placeholder 2"/>
          <p:cNvSpPr>
            <a:spLocks noGrp="1"/>
          </p:cNvSpPr>
          <p:nvPr>
            <p:ph idx="1"/>
          </p:nvPr>
        </p:nvSpPr>
        <p:spPr/>
        <p:txBody>
          <a:bodyPr>
            <a:normAutofit fontScale="92500"/>
          </a:bodyPr>
          <a:lstStyle/>
          <a:p>
            <a:r>
              <a:rPr lang="en-US" dirty="0">
                <a:solidFill>
                  <a:srgbClr val="000090"/>
                </a:solidFill>
              </a:rPr>
              <a:t>Audits may use various means to make determinations on quality, standards, and process.  </a:t>
            </a:r>
            <a:endParaRPr lang="en-US" dirty="0" smtClean="0">
              <a:solidFill>
                <a:srgbClr val="000090"/>
              </a:solidFill>
            </a:endParaRPr>
          </a:p>
          <a:p>
            <a:r>
              <a:rPr lang="en-US" dirty="0" smtClean="0">
                <a:solidFill>
                  <a:srgbClr val="000090"/>
                </a:solidFill>
              </a:rPr>
              <a:t>Some </a:t>
            </a:r>
            <a:r>
              <a:rPr lang="en-US" dirty="0">
                <a:solidFill>
                  <a:srgbClr val="000090"/>
                </a:solidFill>
              </a:rPr>
              <a:t>of these include:</a:t>
            </a:r>
          </a:p>
          <a:p>
            <a:pPr lvl="1"/>
            <a:r>
              <a:rPr lang="en-US" dirty="0">
                <a:solidFill>
                  <a:srgbClr val="000090"/>
                </a:solidFill>
              </a:rPr>
              <a:t>Customer feedback</a:t>
            </a:r>
          </a:p>
          <a:p>
            <a:pPr lvl="1"/>
            <a:r>
              <a:rPr lang="en-US" dirty="0">
                <a:solidFill>
                  <a:srgbClr val="000090"/>
                </a:solidFill>
              </a:rPr>
              <a:t>Employee interviews</a:t>
            </a:r>
          </a:p>
          <a:p>
            <a:pPr lvl="1"/>
            <a:r>
              <a:rPr lang="en-US" dirty="0">
                <a:solidFill>
                  <a:srgbClr val="000090"/>
                </a:solidFill>
              </a:rPr>
              <a:t>Data collection</a:t>
            </a:r>
          </a:p>
          <a:p>
            <a:pPr lvl="1"/>
            <a:r>
              <a:rPr lang="en-US" dirty="0">
                <a:solidFill>
                  <a:srgbClr val="000090"/>
                </a:solidFill>
              </a:rPr>
              <a:t>Direct observations</a:t>
            </a:r>
          </a:p>
          <a:p>
            <a:pPr lvl="1"/>
            <a:r>
              <a:rPr lang="en-US" dirty="0">
                <a:solidFill>
                  <a:srgbClr val="000090"/>
                </a:solidFill>
              </a:rPr>
              <a:t>Inventory reconciliation</a:t>
            </a:r>
          </a:p>
          <a:p>
            <a:pPr lvl="1"/>
            <a:r>
              <a:rPr lang="en-US" dirty="0">
                <a:solidFill>
                  <a:srgbClr val="000090"/>
                </a:solidFill>
              </a:rPr>
              <a:t>Profit &amp; Loss Statements</a:t>
            </a:r>
          </a:p>
        </p:txBody>
      </p:sp>
    </p:spTree>
    <p:extLst>
      <p:ext uri="{BB962C8B-B14F-4D97-AF65-F5344CB8AC3E}">
        <p14:creationId xmlns:p14="http://schemas.microsoft.com/office/powerpoint/2010/main" val="3293461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Audits</a:t>
            </a:r>
            <a:endParaRPr lang="en-US" dirty="0"/>
          </a:p>
        </p:txBody>
      </p:sp>
      <p:sp>
        <p:nvSpPr>
          <p:cNvPr id="3" name="Content Placeholder 2"/>
          <p:cNvSpPr>
            <a:spLocks noGrp="1"/>
          </p:cNvSpPr>
          <p:nvPr>
            <p:ph idx="1"/>
          </p:nvPr>
        </p:nvSpPr>
        <p:spPr/>
        <p:txBody>
          <a:bodyPr/>
          <a:lstStyle/>
          <a:p>
            <a:endParaRPr lang="en-US" dirty="0" smtClean="0">
              <a:solidFill>
                <a:srgbClr val="000090"/>
              </a:solidFill>
            </a:endParaRPr>
          </a:p>
          <a:p>
            <a:r>
              <a:rPr lang="en-US" dirty="0" smtClean="0">
                <a:solidFill>
                  <a:srgbClr val="000090"/>
                </a:solidFill>
              </a:rPr>
              <a:t>Audits </a:t>
            </a:r>
            <a:r>
              <a:rPr lang="en-US" dirty="0">
                <a:solidFill>
                  <a:srgbClr val="000090"/>
                </a:solidFill>
              </a:rPr>
              <a:t>are done to ensure the company’s vision and mission are being met.  </a:t>
            </a:r>
          </a:p>
          <a:p>
            <a:r>
              <a:rPr lang="en-US" dirty="0">
                <a:solidFill>
                  <a:srgbClr val="000090"/>
                </a:solidFill>
              </a:rPr>
              <a:t>Employees are expected to comply with any </a:t>
            </a:r>
            <a:r>
              <a:rPr lang="en-US" dirty="0" smtClean="0">
                <a:solidFill>
                  <a:srgbClr val="000090"/>
                </a:solidFill>
              </a:rPr>
              <a:t>audit </a:t>
            </a:r>
            <a:r>
              <a:rPr lang="en-US" smtClean="0">
                <a:solidFill>
                  <a:srgbClr val="000090"/>
                </a:solidFill>
              </a:rPr>
              <a:t>or inspection.</a:t>
            </a:r>
            <a:endParaRPr lang="en-US" dirty="0">
              <a:solidFill>
                <a:srgbClr val="000090"/>
              </a:solidFill>
            </a:endParaRPr>
          </a:p>
          <a:p>
            <a:endParaRPr lang="en-US" dirty="0"/>
          </a:p>
        </p:txBody>
      </p:sp>
    </p:spTree>
    <p:extLst>
      <p:ext uri="{BB962C8B-B14F-4D97-AF65-F5344CB8AC3E}">
        <p14:creationId xmlns:p14="http://schemas.microsoft.com/office/powerpoint/2010/main" val="273365948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13</TotalTime>
  <Words>335</Words>
  <Application>Microsoft Macintosh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Infusion</vt:lpstr>
      <vt:lpstr>New Employee Orientation</vt:lpstr>
      <vt:lpstr>Internal Auditing</vt:lpstr>
      <vt:lpstr>What Is An Audit?</vt:lpstr>
      <vt:lpstr>INTERNAL AUDITING</vt:lpstr>
      <vt:lpstr>Inspections</vt:lpstr>
      <vt:lpstr>Inspection vs Audit</vt:lpstr>
      <vt:lpstr>Audit Data</vt:lpstr>
      <vt:lpstr>Why Audits</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3</cp:revision>
  <dcterms:created xsi:type="dcterms:W3CDTF">2020-08-18T01:41:29Z</dcterms:created>
  <dcterms:modified xsi:type="dcterms:W3CDTF">2020-08-18T01:54:42Z</dcterms:modified>
</cp:coreProperties>
</file>