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2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0E2307-1E40-4E12-8716-25BFDA8E7013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8/16/20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hf sldNum="0" hdr="0" ftr="0" dt="0"/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025015"/>
            <a:ext cx="5446713" cy="2766491"/>
          </a:xfrm>
        </p:spPr>
        <p:txBody>
          <a:bodyPr/>
          <a:lstStyle/>
          <a:p>
            <a:r>
              <a:rPr lang="en-US" sz="4800" dirty="0" smtClean="0">
                <a:solidFill>
                  <a:srgbClr val="1B3861"/>
                </a:solidFill>
                <a:latin typeface="Arial Black"/>
                <a:cs typeface="Arial Black"/>
              </a:rPr>
              <a:t>New Employee Orientation</a:t>
            </a:r>
            <a:endParaRPr lang="en-US" sz="4800" dirty="0">
              <a:solidFill>
                <a:srgbClr val="1B3861"/>
              </a:solidFill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846116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1B3861"/>
                </a:solidFill>
              </a:rPr>
              <a:t>[</a:t>
            </a:r>
            <a:r>
              <a:rPr lang="en-US" i="1" dirty="0" smtClean="0">
                <a:solidFill>
                  <a:srgbClr val="1B3861"/>
                </a:solidFill>
              </a:rPr>
              <a:t>Your Company Name</a:t>
            </a:r>
            <a:r>
              <a:rPr lang="en-US" dirty="0" smtClean="0">
                <a:solidFill>
                  <a:srgbClr val="1B3861"/>
                </a:solidFill>
              </a:rPr>
              <a:t>]</a:t>
            </a:r>
          </a:p>
          <a:p>
            <a:r>
              <a:rPr lang="en-US" dirty="0" smtClean="0">
                <a:solidFill>
                  <a:srgbClr val="1B3861"/>
                </a:solidFill>
              </a:rPr>
              <a:t>[</a:t>
            </a:r>
            <a:r>
              <a:rPr lang="en-US" i="1" dirty="0" smtClean="0">
                <a:solidFill>
                  <a:srgbClr val="1B3861"/>
                </a:solidFill>
              </a:rPr>
              <a:t>Year</a:t>
            </a:r>
            <a:r>
              <a:rPr lang="en-US" dirty="0" smtClean="0">
                <a:solidFill>
                  <a:srgbClr val="1B3861"/>
                </a:solidFill>
              </a:rPr>
              <a:t>]</a:t>
            </a:r>
            <a:endParaRPr lang="en-US" dirty="0">
              <a:solidFill>
                <a:srgbClr val="1B386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/>
                </a:solidFill>
              </a:rPr>
              <a:t>[</a:t>
            </a:r>
            <a:r>
              <a:rPr lang="en-US" sz="3200" i="1" dirty="0" smtClean="0">
                <a:solidFill>
                  <a:schemeClr val="tx2"/>
                </a:solidFill>
              </a:rPr>
              <a:t>Company Logo</a:t>
            </a:r>
            <a:r>
              <a:rPr lang="en-US" sz="3200" dirty="0" smtClean="0">
                <a:solidFill>
                  <a:schemeClr val="tx2"/>
                </a:solidFill>
              </a:rPr>
              <a:t>]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226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18457"/>
            <a:ext cx="5446713" cy="136743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1B3861"/>
                </a:solidFill>
                <a:cs typeface="Arial Black"/>
              </a:rPr>
              <a:t>Customer </a:t>
            </a:r>
            <a:r>
              <a:rPr lang="en-US" sz="5400" dirty="0" smtClean="0">
                <a:solidFill>
                  <a:srgbClr val="1B3861"/>
                </a:solidFill>
                <a:cs typeface="Arial Black"/>
              </a:rPr>
              <a:t>Support</a:t>
            </a:r>
            <a:endParaRPr lang="en-US" sz="5400" dirty="0">
              <a:solidFill>
                <a:srgbClr val="1B3861"/>
              </a:solidFill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532061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1B3861"/>
                </a:solidFill>
              </a:rPr>
              <a:t>[</a:t>
            </a:r>
            <a:r>
              <a:rPr lang="en-US" i="1" dirty="0" smtClean="0">
                <a:solidFill>
                  <a:srgbClr val="1B3861"/>
                </a:solidFill>
              </a:rPr>
              <a:t>Your Company Name</a:t>
            </a:r>
            <a:r>
              <a:rPr lang="en-US" dirty="0" smtClean="0">
                <a:solidFill>
                  <a:srgbClr val="1B3861"/>
                </a:solidFill>
              </a:rPr>
              <a:t>]</a:t>
            </a:r>
          </a:p>
          <a:p>
            <a:r>
              <a:rPr lang="en-US" dirty="0" smtClean="0">
                <a:solidFill>
                  <a:srgbClr val="1B3861"/>
                </a:solidFill>
              </a:rPr>
              <a:t>[</a:t>
            </a:r>
            <a:r>
              <a:rPr lang="en-US" i="1" dirty="0" smtClean="0">
                <a:solidFill>
                  <a:srgbClr val="1B3861"/>
                </a:solidFill>
              </a:rPr>
              <a:t>Year</a:t>
            </a:r>
            <a:r>
              <a:rPr lang="en-US" dirty="0" smtClean="0">
                <a:solidFill>
                  <a:srgbClr val="1B3861"/>
                </a:solidFill>
              </a:rPr>
              <a:t>]</a:t>
            </a:r>
            <a:endParaRPr lang="en-US" dirty="0">
              <a:solidFill>
                <a:srgbClr val="1B386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1B3861"/>
                </a:solidFill>
              </a:rPr>
              <a:t>[</a:t>
            </a:r>
            <a:r>
              <a:rPr lang="en-US" sz="3200" i="1" dirty="0" smtClean="0">
                <a:solidFill>
                  <a:srgbClr val="1B3861"/>
                </a:solidFill>
              </a:rPr>
              <a:t>Company Logo</a:t>
            </a:r>
            <a:r>
              <a:rPr lang="en-US" sz="3200" dirty="0" smtClean="0">
                <a:solidFill>
                  <a:srgbClr val="1B3861"/>
                </a:solidFill>
              </a:rPr>
              <a:t>]</a:t>
            </a:r>
            <a:endParaRPr lang="en-US" sz="3200" dirty="0">
              <a:solidFill>
                <a:srgbClr val="1B3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149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What Is Customer Support?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2164529"/>
            <a:ext cx="7570787" cy="3770016"/>
          </a:xfrm>
        </p:spPr>
        <p:txBody>
          <a:bodyPr/>
          <a:lstStyle/>
          <a:p>
            <a:r>
              <a:rPr lang="en-US" dirty="0" smtClean="0"/>
              <a:t>Customer support is the support provided to customers prior to, during and after a purchase.  </a:t>
            </a:r>
          </a:p>
          <a:p>
            <a:r>
              <a:rPr lang="en-US" dirty="0"/>
              <a:t>Customer support includes all of the services provided to resolve issues, problems, and complaints.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77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The Value of Customer Support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102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Customer </a:t>
            </a:r>
            <a:r>
              <a:rPr lang="en-US" dirty="0" smtClean="0"/>
              <a:t>support can make or break a relationship.  </a:t>
            </a:r>
          </a:p>
          <a:p>
            <a:r>
              <a:rPr lang="en-US" dirty="0" smtClean="0"/>
              <a:t>If </a:t>
            </a:r>
            <a:r>
              <a:rPr lang="en-US" dirty="0"/>
              <a:t>a customer is contacting support, it means he/she are trying to resolve an issue to continue to be a customer.  </a:t>
            </a:r>
            <a:endParaRPr lang="en-US" dirty="0" smtClean="0"/>
          </a:p>
          <a:p>
            <a:r>
              <a:rPr lang="en-US" dirty="0" smtClean="0"/>
              <a:t>It’s </a:t>
            </a:r>
            <a:r>
              <a:rPr lang="en-US" dirty="0"/>
              <a:t>like in a marriage, if the couple are still fighting </a:t>
            </a:r>
            <a:r>
              <a:rPr lang="en-US" dirty="0" smtClean="0"/>
              <a:t>then there’s communication and investment in the relationship.</a:t>
            </a:r>
          </a:p>
          <a:p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there is silence, then there’s no </a:t>
            </a:r>
            <a:r>
              <a:rPr lang="en-US" dirty="0" smtClean="0"/>
              <a:t>communication and the relationship is over.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13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Importance of Customer Support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80795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</a:pPr>
            <a:r>
              <a:rPr lang="en-US" dirty="0"/>
              <a:t>Our customers have a relationship with us.  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They </a:t>
            </a:r>
            <a:r>
              <a:rPr lang="en-US" dirty="0"/>
              <a:t>patronize us because they like use, feel comfortable with us, and trust the service(s) we provide.  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They </a:t>
            </a:r>
            <a:r>
              <a:rPr lang="en-US" dirty="0"/>
              <a:t>are contacting customer support because they want to continue to be a customer, they want the relationship to work.  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If </a:t>
            </a:r>
            <a:r>
              <a:rPr lang="en-US" dirty="0"/>
              <a:t>customer support cannot or does not resolve their issue, problem, or complaint, then it damages the </a:t>
            </a:r>
            <a:r>
              <a:rPr lang="en-US" dirty="0" smtClean="0"/>
              <a:t>relationship and they are likely going to go somewhere else. 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Getting </a:t>
            </a:r>
            <a:r>
              <a:rPr lang="en-US" dirty="0"/>
              <a:t>them back becomes an inordinate challenge.</a:t>
            </a:r>
          </a:p>
          <a:p>
            <a:pPr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525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Forms of Customer Support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661418"/>
          </a:xfrm>
        </p:spPr>
        <p:txBody>
          <a:bodyPr>
            <a:normAutofit/>
          </a:bodyPr>
          <a:lstStyle/>
          <a:p>
            <a:r>
              <a:rPr lang="en-US" dirty="0"/>
              <a:t>Customer support can include:</a:t>
            </a:r>
          </a:p>
          <a:p>
            <a:pPr lvl="1"/>
            <a:r>
              <a:rPr lang="en-US" dirty="0"/>
              <a:t>Complaint hotline</a:t>
            </a:r>
          </a:p>
          <a:p>
            <a:pPr lvl="1"/>
            <a:r>
              <a:rPr lang="en-US" dirty="0"/>
              <a:t>Customer complaint representative</a:t>
            </a:r>
          </a:p>
          <a:p>
            <a:pPr lvl="1"/>
            <a:r>
              <a:rPr lang="en-US" dirty="0"/>
              <a:t>Troubleshooting</a:t>
            </a:r>
          </a:p>
          <a:p>
            <a:pPr lvl="1"/>
            <a:r>
              <a:rPr lang="en-US" dirty="0"/>
              <a:t>Website support</a:t>
            </a:r>
          </a:p>
          <a:p>
            <a:pPr lvl="1"/>
            <a:r>
              <a:rPr lang="en-US" dirty="0"/>
              <a:t>Account support</a:t>
            </a:r>
          </a:p>
          <a:p>
            <a:pPr lvl="1"/>
            <a:r>
              <a:rPr lang="en-US" dirty="0"/>
              <a:t>Technical support</a:t>
            </a:r>
          </a:p>
          <a:p>
            <a:pPr lvl="1"/>
            <a:r>
              <a:rPr lang="en-US" dirty="0"/>
              <a:t>Refunds and payment correction</a:t>
            </a:r>
          </a:p>
          <a:p>
            <a:pPr lvl="1"/>
            <a:r>
              <a:rPr lang="en-US" dirty="0"/>
              <a:t>General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82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95739"/>
          </a:xfrm>
        </p:spPr>
        <p:txBody>
          <a:bodyPr>
            <a:normAutofit fontScale="92500"/>
          </a:bodyPr>
          <a:lstStyle/>
          <a:p>
            <a:r>
              <a:rPr lang="en-US" dirty="0"/>
              <a:t>Service recovery includes the actions taken by customer support to rectify and resolve a negative experience or complaint by a customer.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paradox is that the data shows customers who have a successful resolution, actually become more satisfied and loyal customers. 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because people have egos and want to feel important, special, and accommodated.  Making a fuss over a customer to make them happy is a huge ego boost to people.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71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To Review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7102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Customer service includes: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Customer service – </a:t>
            </a:r>
            <a:r>
              <a:rPr lang="en-US" dirty="0" smtClean="0"/>
              <a:t>all actions directed to the customer</a:t>
            </a:r>
            <a:endParaRPr lang="en-US" dirty="0"/>
          </a:p>
          <a:p>
            <a:pPr lvl="1">
              <a:spcBef>
                <a:spcPts val="2400"/>
              </a:spcBef>
            </a:pPr>
            <a:r>
              <a:rPr lang="en-US" dirty="0"/>
              <a:t>Customer experience – </a:t>
            </a:r>
            <a:r>
              <a:rPr lang="en-US" dirty="0" smtClean="0"/>
              <a:t>the customer’s feelings </a:t>
            </a:r>
            <a:r>
              <a:rPr lang="en-US" dirty="0"/>
              <a:t>about those actions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Customer satisfaction – </a:t>
            </a:r>
            <a:r>
              <a:rPr lang="en-US" dirty="0" smtClean="0"/>
              <a:t>a positive </a:t>
            </a:r>
            <a:r>
              <a:rPr lang="en-US" dirty="0"/>
              <a:t>or negative assessment of feelings of experiences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Customer support – </a:t>
            </a:r>
            <a:r>
              <a:rPr lang="en-US" dirty="0" smtClean="0"/>
              <a:t>all the </a:t>
            </a:r>
            <a:r>
              <a:rPr lang="en-US" dirty="0"/>
              <a:t>services offered to resolve issues, problems, and </a:t>
            </a:r>
            <a:r>
              <a:rPr lang="en-US" dirty="0" smtClean="0"/>
              <a:t>complaints regarding the service the customer received.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853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41</TotalTime>
  <Words>405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Infusion</vt:lpstr>
      <vt:lpstr>New Employee Orientation</vt:lpstr>
      <vt:lpstr>Customer Support</vt:lpstr>
      <vt:lpstr>What Is Customer Support?</vt:lpstr>
      <vt:lpstr>The Value of Customer Support</vt:lpstr>
      <vt:lpstr>Importance of Customer Support</vt:lpstr>
      <vt:lpstr>Forms of Customer Support</vt:lpstr>
      <vt:lpstr>Service Recovery</vt:lpstr>
      <vt:lpstr>To Review</vt:lpstr>
    </vt:vector>
  </TitlesOfParts>
  <Company>Another Way Holdings,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Employee Orientation</dc:title>
  <dc:creator>David Memmoli</dc:creator>
  <cp:lastModifiedBy>David Memmoli</cp:lastModifiedBy>
  <cp:revision>6</cp:revision>
  <dcterms:created xsi:type="dcterms:W3CDTF">2020-08-16T18:40:14Z</dcterms:created>
  <dcterms:modified xsi:type="dcterms:W3CDTF">2020-08-16T19:21:46Z</dcterms:modified>
</cp:coreProperties>
</file>