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371" autoAdjust="0"/>
  </p:normalViewPr>
  <p:slideViewPr>
    <p:cSldViewPr snapToGrid="0" snapToObjects="1">
      <p:cViewPr varScale="1">
        <p:scale>
          <a:sx n="107" d="100"/>
          <a:sy n="107" d="100"/>
        </p:scale>
        <p:origin x="-104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025015"/>
            <a:ext cx="5446713" cy="2766491"/>
          </a:xfrm>
        </p:spPr>
        <p:txBody>
          <a:bodyPr/>
          <a:lstStyle/>
          <a:p>
            <a:r>
              <a:rPr lang="en-US" sz="4800" dirty="0" smtClean="0">
                <a:solidFill>
                  <a:srgbClr val="A32323"/>
                </a:solidFill>
                <a:latin typeface="Arial Black"/>
                <a:cs typeface="Arial Black"/>
              </a:rPr>
              <a:t>New Employee Orientation</a:t>
            </a:r>
            <a:endParaRPr lang="en-US" sz="4800" dirty="0">
              <a:solidFill>
                <a:srgbClr val="A32323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6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A32323"/>
                </a:solidFill>
              </a:rPr>
              <a:t>[</a:t>
            </a:r>
            <a:r>
              <a:rPr lang="en-US" i="1" dirty="0" smtClean="0">
                <a:solidFill>
                  <a:srgbClr val="A32323"/>
                </a:solidFill>
              </a:rPr>
              <a:t>Your Company Name</a:t>
            </a:r>
            <a:r>
              <a:rPr lang="en-US" dirty="0" smtClean="0">
                <a:solidFill>
                  <a:srgbClr val="A32323"/>
                </a:solidFill>
              </a:rPr>
              <a:t>]</a:t>
            </a:r>
          </a:p>
          <a:p>
            <a:r>
              <a:rPr lang="en-US" dirty="0" smtClean="0">
                <a:solidFill>
                  <a:srgbClr val="A32323"/>
                </a:solidFill>
              </a:rPr>
              <a:t>[</a:t>
            </a:r>
            <a:r>
              <a:rPr lang="en-US" i="1" dirty="0" smtClean="0">
                <a:solidFill>
                  <a:srgbClr val="A32323"/>
                </a:solidFill>
              </a:rPr>
              <a:t>Year</a:t>
            </a:r>
            <a:r>
              <a:rPr lang="en-US" dirty="0" smtClean="0">
                <a:solidFill>
                  <a:srgbClr val="A32323"/>
                </a:solidFill>
              </a:rPr>
              <a:t>]</a:t>
            </a:r>
            <a:endParaRPr lang="en-US" dirty="0">
              <a:solidFill>
                <a:srgbClr val="A323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[</a:t>
            </a:r>
            <a:r>
              <a:rPr lang="en-US" sz="3200" i="1" dirty="0" smtClean="0">
                <a:solidFill>
                  <a:schemeClr val="accent2"/>
                </a:solidFill>
              </a:rPr>
              <a:t>Company Logo</a:t>
            </a:r>
            <a:r>
              <a:rPr lang="en-US" sz="3200" dirty="0" smtClean="0">
                <a:solidFill>
                  <a:schemeClr val="accent2"/>
                </a:solidFill>
              </a:rPr>
              <a:t>]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07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323"/>
                </a:solidFill>
                <a:latin typeface="+mj-lt"/>
              </a:rPr>
              <a:t>Customer Support</a:t>
            </a:r>
            <a:endParaRPr lang="en-US" dirty="0">
              <a:solidFill>
                <a:srgbClr val="A32323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4329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Informing </a:t>
            </a:r>
            <a:r>
              <a:rPr lang="en-US" dirty="0"/>
              <a:t>customers of support measures provided by the company, phones numbers and emails for customer complaint administrators can help to quickly defuse a tense situation. </a:t>
            </a:r>
          </a:p>
        </p:txBody>
      </p:sp>
    </p:spTree>
    <p:extLst>
      <p:ext uri="{BB962C8B-B14F-4D97-AF65-F5344CB8AC3E}">
        <p14:creationId xmlns:p14="http://schemas.microsoft.com/office/powerpoint/2010/main" val="1385623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323"/>
                </a:solidFill>
                <a:latin typeface="+mj-lt"/>
              </a:rPr>
              <a:t>Defusing The </a:t>
            </a:r>
            <a:r>
              <a:rPr lang="en-US" dirty="0" err="1" smtClean="0">
                <a:solidFill>
                  <a:srgbClr val="A32323"/>
                </a:solidFill>
                <a:latin typeface="+mj-lt"/>
              </a:rPr>
              <a:t>Situaiton</a:t>
            </a:r>
            <a:endParaRPr lang="en-US" dirty="0">
              <a:solidFill>
                <a:srgbClr val="A32323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39615"/>
            <a:ext cx="7570787" cy="428961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Defusing a situation involving an unhappy customer is important for 2 major reasons: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It makes other customers uncomfortable to witness a scene.  Most people will leave to avoid bearing witness to such an event.   It can deter them from continuing to make a purchase or from returning to the store all together.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The longer a customer does not have the need addressed, the more dissatisfied they become, the more difficult it becomes to diffuse the situation and resolve their issue.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30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323"/>
                </a:solidFill>
                <a:latin typeface="+mj-lt"/>
              </a:rPr>
              <a:t>“I Just Want To Be Heard”</a:t>
            </a:r>
            <a:endParaRPr lang="en-US" dirty="0">
              <a:solidFill>
                <a:srgbClr val="A32323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Most people who are dissatisfied, simply want to be heard.  </a:t>
            </a:r>
            <a:endParaRPr lang="en-US" dirty="0" smtClean="0"/>
          </a:p>
          <a:p>
            <a:r>
              <a:rPr lang="en-US" dirty="0" smtClean="0"/>
              <a:t>They want how they feel to be validated.</a:t>
            </a:r>
          </a:p>
          <a:p>
            <a:r>
              <a:rPr lang="en-US" dirty="0" smtClean="0"/>
              <a:t>You </a:t>
            </a:r>
            <a:r>
              <a:rPr lang="en-US" dirty="0"/>
              <a:t>can do more to resolve an issue by simply letting a customer vent their feeling without interrupting. 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the customer has stated what they felt they needed </a:t>
            </a:r>
            <a:r>
              <a:rPr lang="en-US" dirty="0" smtClean="0"/>
              <a:t>to say, </a:t>
            </a:r>
            <a:r>
              <a:rPr lang="en-US" dirty="0"/>
              <a:t>validating their feelings is the next most crucial step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Phrases </a:t>
            </a:r>
            <a:r>
              <a:rPr lang="en-US" dirty="0"/>
              <a:t>such as, “I understand,” “That’s unfair,” “I can see how that has made you frustrated,” among others can immediately relay to the customer that they have been heard, validated, and </a:t>
            </a:r>
            <a:r>
              <a:rPr lang="en-US" dirty="0" smtClean="0"/>
              <a:t>you are on their side.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19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323"/>
                </a:solidFill>
                <a:latin typeface="+mj-lt"/>
              </a:rPr>
              <a:t>Validation of the Customer</a:t>
            </a:r>
            <a:endParaRPr lang="en-US" dirty="0">
              <a:solidFill>
                <a:srgbClr val="A32323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4833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the customer feels you are on their side, they will allow you to work to resolve the issue.</a:t>
            </a:r>
          </a:p>
          <a:p>
            <a:r>
              <a:rPr lang="en-US" dirty="0"/>
              <a:t>When you resolve their issue, they become grateful and their loyalty to the company increases.</a:t>
            </a:r>
          </a:p>
          <a:p>
            <a:r>
              <a:rPr lang="en-US" dirty="0"/>
              <a:t>If you cannot resolve their issue, providing them the individual(s) that can resolve their issue </a:t>
            </a:r>
            <a:r>
              <a:rPr lang="en-US" dirty="0" smtClean="0"/>
              <a:t>let’s them know something </a:t>
            </a:r>
            <a:r>
              <a:rPr lang="en-US" dirty="0"/>
              <a:t>will be done to resolve their issue.  </a:t>
            </a:r>
          </a:p>
          <a:p>
            <a:r>
              <a:rPr lang="en-US" dirty="0" smtClean="0"/>
              <a:t>This continues </a:t>
            </a:r>
            <a:r>
              <a:rPr lang="en-US" dirty="0"/>
              <a:t>to preserve the customer </a:t>
            </a:r>
            <a:r>
              <a:rPr lang="en-US" dirty="0" smtClean="0"/>
              <a:t>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5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323"/>
                </a:solidFill>
                <a:latin typeface="+mj-lt"/>
              </a:rPr>
              <a:t>Don’t Retaliate</a:t>
            </a:r>
            <a:endParaRPr lang="en-US" dirty="0">
              <a:solidFill>
                <a:srgbClr val="A32323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856525"/>
            <a:ext cx="7570787" cy="456524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Customer abuse is never appropriate. 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It’s a natural response to retaliate when you’ve felt attacked.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Regardless of how you may feel, retaliating against an abusive customer is never ok.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What’s more important to understand is that the abuse is </a:t>
            </a:r>
            <a:r>
              <a:rPr lang="en-US" dirty="0"/>
              <a:t>never about you. 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These </a:t>
            </a:r>
            <a:r>
              <a:rPr lang="en-US" dirty="0"/>
              <a:t>people are more often not simply dissatisfied with a product or service, but unhappy in their lives.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 </a:t>
            </a:r>
            <a:r>
              <a:rPr lang="en-US" dirty="0"/>
              <a:t>The product/service dissatisfaction is simply a vehicle to subconsciously express their own anger and frustrations within their own lives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52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323"/>
                </a:solidFill>
                <a:latin typeface="+mj-lt"/>
              </a:rPr>
              <a:t>To Summarize</a:t>
            </a:r>
            <a:endParaRPr lang="en-US" dirty="0">
              <a:solidFill>
                <a:srgbClr val="A32323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010835"/>
            <a:ext cx="7570787" cy="428961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The customers’ attacks are never about you, don’t take them personally.</a:t>
            </a:r>
          </a:p>
          <a:p>
            <a:pPr lvl="0"/>
            <a:r>
              <a:rPr lang="en-US" dirty="0"/>
              <a:t>Never verbally or physical attack a customer</a:t>
            </a:r>
          </a:p>
          <a:p>
            <a:pPr lvl="0"/>
            <a:r>
              <a:rPr lang="en-US" dirty="0"/>
              <a:t>Never retaliate against a customer, this includes passive-aggressive behavior.</a:t>
            </a:r>
          </a:p>
          <a:p>
            <a:pPr lvl="0"/>
            <a:r>
              <a:rPr lang="en-US" dirty="0"/>
              <a:t>When in doubt, call a supervisor.  It is not your role to resolve the issue(s) of a hostile or abusive customer.</a:t>
            </a:r>
          </a:p>
          <a:p>
            <a:pPr lvl="0"/>
            <a:r>
              <a:rPr lang="en-US" dirty="0"/>
              <a:t>If you find you cannot handle the situation, walk away.</a:t>
            </a:r>
          </a:p>
        </p:txBody>
      </p:sp>
    </p:spTree>
    <p:extLst>
      <p:ext uri="{BB962C8B-B14F-4D97-AF65-F5344CB8AC3E}">
        <p14:creationId xmlns:p14="http://schemas.microsoft.com/office/powerpoint/2010/main" val="231706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18457"/>
            <a:ext cx="5446713" cy="136743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A32323"/>
                </a:solidFill>
                <a:cs typeface="Arial Black"/>
              </a:rPr>
              <a:t>Customer </a:t>
            </a:r>
            <a:r>
              <a:rPr lang="en-US" sz="5400" dirty="0" smtClean="0">
                <a:solidFill>
                  <a:srgbClr val="A32323"/>
                </a:solidFill>
                <a:cs typeface="Arial Black"/>
              </a:rPr>
              <a:t>Abuse</a:t>
            </a:r>
            <a:endParaRPr lang="en-US" sz="5400" dirty="0">
              <a:solidFill>
                <a:srgbClr val="A32323"/>
              </a:solidFill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532061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A32323"/>
                </a:solidFill>
              </a:rPr>
              <a:t>[</a:t>
            </a:r>
            <a:r>
              <a:rPr lang="en-US" i="1" dirty="0" smtClean="0">
                <a:solidFill>
                  <a:srgbClr val="A32323"/>
                </a:solidFill>
              </a:rPr>
              <a:t>Your Company Name</a:t>
            </a:r>
            <a:r>
              <a:rPr lang="en-US" dirty="0" smtClean="0">
                <a:solidFill>
                  <a:srgbClr val="A32323"/>
                </a:solidFill>
              </a:rPr>
              <a:t>]</a:t>
            </a:r>
          </a:p>
          <a:p>
            <a:r>
              <a:rPr lang="en-US" dirty="0" smtClean="0">
                <a:solidFill>
                  <a:srgbClr val="A32323"/>
                </a:solidFill>
              </a:rPr>
              <a:t>[</a:t>
            </a:r>
            <a:r>
              <a:rPr lang="en-US" i="1" dirty="0" smtClean="0">
                <a:solidFill>
                  <a:srgbClr val="A32323"/>
                </a:solidFill>
              </a:rPr>
              <a:t>Year</a:t>
            </a:r>
            <a:r>
              <a:rPr lang="en-US" dirty="0" smtClean="0">
                <a:solidFill>
                  <a:srgbClr val="A32323"/>
                </a:solidFill>
              </a:rPr>
              <a:t>]</a:t>
            </a:r>
            <a:endParaRPr lang="en-US" dirty="0">
              <a:solidFill>
                <a:srgbClr val="A323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A32323"/>
                </a:solidFill>
              </a:rPr>
              <a:t>[</a:t>
            </a:r>
            <a:r>
              <a:rPr lang="en-US" sz="3200" i="1" dirty="0" smtClean="0">
                <a:solidFill>
                  <a:srgbClr val="A32323"/>
                </a:solidFill>
              </a:rPr>
              <a:t>Company Logo</a:t>
            </a:r>
            <a:r>
              <a:rPr lang="en-US" sz="3200" dirty="0" smtClean="0">
                <a:solidFill>
                  <a:srgbClr val="A32323"/>
                </a:solidFill>
              </a:rPr>
              <a:t>]</a:t>
            </a:r>
            <a:endParaRPr lang="en-US" sz="3200" dirty="0">
              <a:solidFill>
                <a:srgbClr val="A323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5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323"/>
                </a:solidFill>
                <a:latin typeface="+mj-lt"/>
              </a:rPr>
              <a:t>Customer Abuse</a:t>
            </a:r>
            <a:endParaRPr lang="en-US" dirty="0">
              <a:solidFill>
                <a:srgbClr val="A32323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Customer abuse include the statements, behaviors, gestures, and actions of a customer that are unrelated to the process of purchasing a product of service.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323"/>
                </a:solidFill>
                <a:latin typeface="+mj-lt"/>
              </a:rPr>
              <a:t>You Can’t Make Everyone Happy</a:t>
            </a:r>
            <a:endParaRPr lang="en-US" dirty="0">
              <a:solidFill>
                <a:srgbClr val="A32323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much as we strive for 100% customer satisfaction, the reality is you cannot make everyone happy all of the time.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Some people are simply unhappy.  What’s worse is they feel they can vent their unhappiness onto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8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323"/>
                </a:solidFill>
                <a:latin typeface="+mj-lt"/>
              </a:rPr>
              <a:t>How Customers Should Act</a:t>
            </a:r>
            <a:endParaRPr lang="en-US" dirty="0">
              <a:solidFill>
                <a:srgbClr val="A32323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customer is dissatisfied with a product or service, it is their responsibility to express that dissatisfaction in the following ways:</a:t>
            </a:r>
          </a:p>
          <a:p>
            <a:pPr lvl="1"/>
            <a:r>
              <a:rPr lang="en-US" dirty="0" smtClean="0"/>
              <a:t>With maturity and social appropriateness</a:t>
            </a:r>
          </a:p>
          <a:p>
            <a:pPr lvl="1"/>
            <a:r>
              <a:rPr lang="en-US" dirty="0" smtClean="0"/>
              <a:t>In a manner that is constructive toward their goal (i.e. a refund, exchange, etc)</a:t>
            </a:r>
          </a:p>
          <a:p>
            <a:pPr lvl="1"/>
            <a:r>
              <a:rPr lang="en-US" dirty="0" smtClean="0"/>
              <a:t>Address the issue with the product or service and not involve staff on a  personal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69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323"/>
                </a:solidFill>
                <a:latin typeface="+mj-lt"/>
              </a:rPr>
              <a:t>How You Should Act</a:t>
            </a:r>
            <a:endParaRPr lang="en-US" dirty="0">
              <a:solidFill>
                <a:srgbClr val="A32323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be clear, you are not permitted to respond, retaliate, or attack a customer under any circumstances.  The following are the appropriate responses to forms of customer abuse.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4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323"/>
                </a:solidFill>
                <a:latin typeface="+mj-lt"/>
              </a:rPr>
              <a:t>What You Should Do</a:t>
            </a:r>
            <a:endParaRPr lang="en-US" dirty="0">
              <a:solidFill>
                <a:srgbClr val="A32323"/>
              </a:solidFill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403294"/>
              </p:ext>
            </p:extLst>
          </p:nvPr>
        </p:nvGraphicFramePr>
        <p:xfrm>
          <a:off x="792161" y="2035135"/>
          <a:ext cx="7570788" cy="41611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5394"/>
                <a:gridCol w="3785394"/>
              </a:tblGrid>
              <a:tr h="104027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FORM</a:t>
                      </a:r>
                      <a:r>
                        <a:rPr lang="en-US" sz="3600" baseline="0" dirty="0" smtClean="0"/>
                        <a:t> OF ABUSE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ACTION TO TAKE</a:t>
                      </a:r>
                      <a:endParaRPr lang="en-US" sz="3600" dirty="0"/>
                    </a:p>
                  </a:txBody>
                  <a:tcPr/>
                </a:tc>
              </a:tr>
              <a:tr h="10402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Yelling, raised voice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Verbalize you understand the customer is frustrated, but yelling will not help you solve the problem.</a:t>
                      </a:r>
                    </a:p>
                  </a:txBody>
                  <a:tcPr marL="68580" marR="68580" marT="0" marB="0"/>
                </a:tc>
              </a:tr>
              <a:tr h="10402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Verbal abuse, name calling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Verbalize you understand the customer is frustrated, but it is not appropriate for him/her to call you names.</a:t>
                      </a:r>
                    </a:p>
                  </a:txBody>
                  <a:tcPr marL="68580" marR="68580" marT="0" marB="0"/>
                </a:tc>
              </a:tr>
              <a:tr h="10402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Racial or bigoted language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Inform the customer that language will not be tolerated, and they will no longer be served, and instruct them to leave.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928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323"/>
                </a:solidFill>
                <a:latin typeface="+mj-lt"/>
              </a:rPr>
              <a:t>What You Should Do</a:t>
            </a:r>
            <a:endParaRPr lang="en-US" dirty="0">
              <a:solidFill>
                <a:srgbClr val="A32323"/>
              </a:solidFill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230410"/>
              </p:ext>
            </p:extLst>
          </p:nvPr>
        </p:nvGraphicFramePr>
        <p:xfrm>
          <a:off x="614120" y="1773990"/>
          <a:ext cx="7896344" cy="45838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13222"/>
                <a:gridCol w="4083122"/>
              </a:tblGrid>
              <a:tr h="104027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FORM</a:t>
                      </a:r>
                      <a:r>
                        <a:rPr lang="en-US" sz="3600" baseline="0" dirty="0" smtClean="0"/>
                        <a:t> OF ABUSE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ACTION TO TAKE</a:t>
                      </a:r>
                      <a:endParaRPr lang="en-US" sz="3600" dirty="0"/>
                    </a:p>
                  </a:txBody>
                  <a:tcPr/>
                </a:tc>
              </a:tr>
              <a:tr h="10402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Threatening gestures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Ask the customer to stop the threatening gesture.  If they continue, inform them that you will not continue to help them if they continue the gesture.  If it occurs a third time, stop providing help and instruct them to leave.</a:t>
                      </a:r>
                    </a:p>
                  </a:txBody>
                  <a:tcPr marL="68580" marR="68580" marT="0" marB="0"/>
                </a:tc>
              </a:tr>
              <a:tr h="10402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Throwing objects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Inform the customer that behavior is not acceptable , they will no longer be helped, and instruct them to leave.</a:t>
                      </a:r>
                    </a:p>
                  </a:txBody>
                  <a:tcPr marL="68580" marR="68580" marT="0" marB="0"/>
                </a:tc>
              </a:tr>
              <a:tr h="10402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Physical assault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Run away; sequester yourself to a locked room if possible.  If no other choice, fight back.  As soon as possible call the police and inform the supervisor.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82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323"/>
                </a:solidFill>
                <a:latin typeface="+mj-lt"/>
              </a:rPr>
              <a:t>What You Should Do</a:t>
            </a:r>
            <a:endParaRPr lang="en-US" dirty="0">
              <a:solidFill>
                <a:srgbClr val="A32323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88573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</a:t>
            </a:r>
            <a:r>
              <a:rPr lang="en-US" dirty="0"/>
              <a:t>any of the </a:t>
            </a:r>
            <a:r>
              <a:rPr lang="en-US" dirty="0" smtClean="0"/>
              <a:t>discussed circumstances occur, the </a:t>
            </a:r>
            <a:r>
              <a:rPr lang="en-US" dirty="0"/>
              <a:t>employee has the right to remove themselves from the situation and contact the supervisor.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at any time the employee feels physically threatened, </a:t>
            </a:r>
            <a:r>
              <a:rPr lang="en-US" dirty="0" smtClean="0"/>
              <a:t>they </a:t>
            </a:r>
            <a:r>
              <a:rPr lang="en-US" dirty="0"/>
              <a:t>are instructed to remove themselves from the situation, lock themselves in a room</a:t>
            </a:r>
            <a:r>
              <a:rPr lang="en-US" dirty="0" smtClean="0"/>
              <a:t>, </a:t>
            </a:r>
            <a:r>
              <a:rPr lang="en-US" dirty="0"/>
              <a:t>contact the </a:t>
            </a:r>
            <a:r>
              <a:rPr lang="en-US" dirty="0" smtClean="0"/>
              <a:t>supervisor, </a:t>
            </a:r>
            <a:r>
              <a:rPr lang="en-US" dirty="0"/>
              <a:t>and call the police.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any customer refuses to leave when instructed to, the employee is instructed to call the police and inform the supervisor.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85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39</TotalTime>
  <Words>987</Words>
  <Application>Microsoft Macintosh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Infusion</vt:lpstr>
      <vt:lpstr>New Employee Orientation</vt:lpstr>
      <vt:lpstr>Customer Abuse</vt:lpstr>
      <vt:lpstr>Customer Abuse</vt:lpstr>
      <vt:lpstr>You Can’t Make Everyone Happy</vt:lpstr>
      <vt:lpstr>How Customers Should Act</vt:lpstr>
      <vt:lpstr>How You Should Act</vt:lpstr>
      <vt:lpstr>What You Should Do</vt:lpstr>
      <vt:lpstr>What You Should Do</vt:lpstr>
      <vt:lpstr>What You Should Do</vt:lpstr>
      <vt:lpstr>Customer Support</vt:lpstr>
      <vt:lpstr>Defusing The Situaiton</vt:lpstr>
      <vt:lpstr>“I Just Want To Be Heard”</vt:lpstr>
      <vt:lpstr>Validation of the Customer</vt:lpstr>
      <vt:lpstr>Don’t Retaliate</vt:lpstr>
      <vt:lpstr>To Summarize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David Memmoli</dc:creator>
  <cp:lastModifiedBy>David Memmoli</cp:lastModifiedBy>
  <cp:revision>8</cp:revision>
  <dcterms:created xsi:type="dcterms:W3CDTF">2020-08-16T19:22:06Z</dcterms:created>
  <dcterms:modified xsi:type="dcterms:W3CDTF">2020-08-16T20:01:41Z</dcterms:modified>
</cp:coreProperties>
</file>