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90" r:id="rId30"/>
    <p:sldId id="292" r:id="rId31"/>
    <p:sldId id="287" r:id="rId32"/>
    <p:sldId id="288" r:id="rId33"/>
    <p:sldId id="289" r:id="rId34"/>
    <p:sldId id="297" r:id="rId35"/>
    <p:sldId id="295" r:id="rId36"/>
    <p:sldId id="291" r:id="rId37"/>
    <p:sldId id="293" r:id="rId38"/>
    <p:sldId id="296" r:id="rId39"/>
    <p:sldId id="298" r:id="rId40"/>
    <p:sldId id="301" r:id="rId41"/>
    <p:sldId id="299" r:id="rId42"/>
    <p:sldId id="300"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6" r:id="rId66"/>
    <p:sldId id="324" r:id="rId67"/>
    <p:sldId id="327" r:id="rId68"/>
    <p:sldId id="328" r:id="rId69"/>
    <p:sldId id="329"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674" autoAdjust="0"/>
  </p:normalViewPr>
  <p:slideViewPr>
    <p:cSldViewPr snapToGrid="0" snapToObjects="1">
      <p:cViewPr varScale="1">
        <p:scale>
          <a:sx n="97" d="100"/>
          <a:sy n="97" d="100"/>
        </p:scale>
        <p:origin x="-2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printerSettings" Target="printerSettings/printerSettings1.bin"/><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8/18/20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8/18/20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8/18/20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8/18/20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8/18/20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cubabenefits.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rs.gov/retirement-plans/plan-participant-employee/retirement-topics-catch-up-contribution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fidelity.com/retirement-ira/roth-ira" TargetMode="External"/><Relationship Id="rId4" Type="http://schemas.openxmlformats.org/officeDocument/2006/relationships/hyperlink" Target="https://www.fidelity.com/retirement-ira/401k-rollover-ira" TargetMode="External"/><Relationship Id="rId1" Type="http://schemas.openxmlformats.org/officeDocument/2006/relationships/slideLayout" Target="../slideLayouts/slideLayout2.xml"/><Relationship Id="rId2" Type="http://schemas.openxmlformats.org/officeDocument/2006/relationships/hyperlink" Target="https://www.fidelity.com/retirement-ira/traditional-ira"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E2751D"/>
                </a:solidFill>
                <a:latin typeface="Arial Black"/>
                <a:cs typeface="Arial Black"/>
              </a:rPr>
              <a:t>New Employee Orientation</a:t>
            </a:r>
            <a:endParaRPr lang="en-US" sz="4800" dirty="0">
              <a:solidFill>
                <a:srgbClr val="E2751D"/>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E2751D"/>
                </a:solidFill>
              </a:rPr>
              <a:t>[</a:t>
            </a:r>
            <a:r>
              <a:rPr lang="en-US" i="1" dirty="0" smtClean="0">
                <a:solidFill>
                  <a:srgbClr val="E2751D"/>
                </a:solidFill>
              </a:rPr>
              <a:t>Your Company Name</a:t>
            </a:r>
            <a:r>
              <a:rPr lang="en-US" dirty="0" smtClean="0">
                <a:solidFill>
                  <a:srgbClr val="E2751D"/>
                </a:solidFill>
              </a:rPr>
              <a:t>]</a:t>
            </a:r>
          </a:p>
          <a:p>
            <a:r>
              <a:rPr lang="en-US" dirty="0" smtClean="0">
                <a:solidFill>
                  <a:srgbClr val="E2751D"/>
                </a:solidFill>
              </a:rPr>
              <a:t>[</a:t>
            </a:r>
            <a:r>
              <a:rPr lang="en-US" i="1" dirty="0" smtClean="0">
                <a:solidFill>
                  <a:srgbClr val="E2751D"/>
                </a:solidFill>
              </a:rPr>
              <a:t>Year</a:t>
            </a:r>
            <a:r>
              <a:rPr lang="en-US" dirty="0" smtClean="0">
                <a:solidFill>
                  <a:srgbClr val="E2751D"/>
                </a:solidFill>
              </a:rPr>
              <a:t>]</a:t>
            </a:r>
            <a:endParaRPr lang="en-US" dirty="0">
              <a:solidFill>
                <a:srgbClr val="E2751D"/>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E2751D"/>
                </a:solidFill>
              </a:rPr>
              <a:t>[</a:t>
            </a:r>
            <a:r>
              <a:rPr lang="en-US" sz="3200" i="1" dirty="0" smtClean="0">
                <a:solidFill>
                  <a:srgbClr val="E2751D"/>
                </a:solidFill>
              </a:rPr>
              <a:t>Company Logo</a:t>
            </a:r>
            <a:r>
              <a:rPr lang="en-US" sz="3200" dirty="0" smtClean="0">
                <a:solidFill>
                  <a:srgbClr val="E2751D"/>
                </a:solidFill>
              </a:rPr>
              <a:t>]</a:t>
            </a:r>
            <a:endParaRPr lang="en-US" sz="3200" dirty="0">
              <a:solidFill>
                <a:srgbClr val="E2751D"/>
              </a:solidFill>
            </a:endParaRPr>
          </a:p>
        </p:txBody>
      </p:sp>
    </p:spTree>
    <p:extLst>
      <p:ext uri="{BB962C8B-B14F-4D97-AF65-F5344CB8AC3E}">
        <p14:creationId xmlns:p14="http://schemas.microsoft.com/office/powerpoint/2010/main" val="3233005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Enrollment</a:t>
            </a:r>
            <a:endParaRPr lang="en-US" dirty="0">
              <a:solidFill>
                <a:srgbClr val="E2751D"/>
              </a:solidFill>
            </a:endParaRPr>
          </a:p>
        </p:txBody>
      </p:sp>
      <p:sp>
        <p:nvSpPr>
          <p:cNvPr id="3" name="Content Placeholder 2"/>
          <p:cNvSpPr>
            <a:spLocks noGrp="1"/>
          </p:cNvSpPr>
          <p:nvPr>
            <p:ph idx="1"/>
          </p:nvPr>
        </p:nvSpPr>
        <p:spPr/>
        <p:txBody>
          <a:bodyPr/>
          <a:lstStyle/>
          <a:p>
            <a:endParaRPr lang="en-US" dirty="0" smtClean="0"/>
          </a:p>
          <a:p>
            <a:r>
              <a:rPr lang="en-US" dirty="0" smtClean="0"/>
              <a:t>Failure </a:t>
            </a:r>
            <a:r>
              <a:rPr lang="en-US" dirty="0"/>
              <a:t>to elect your benefits during online enrollment within 31 days from your hire date, will result in a forfeit of all benefits for the remainder of the 2018 &amp; 2019 calendar year, unless you have a qualifying life event!</a:t>
            </a:r>
          </a:p>
          <a:p>
            <a:pPr marL="0" indent="0" algn="ctr">
              <a:buNone/>
            </a:pPr>
            <a:r>
              <a:rPr lang="en-US" sz="3600" b="1" dirty="0"/>
              <a:t>NO </a:t>
            </a:r>
            <a:r>
              <a:rPr lang="en-US" sz="3600" b="1" dirty="0" smtClean="0"/>
              <a:t>EXCEPTIONS!</a:t>
            </a:r>
            <a:endParaRPr lang="en-US" sz="3600" b="1" dirty="0"/>
          </a:p>
          <a:p>
            <a:pPr marL="0" indent="0">
              <a:buNone/>
            </a:pPr>
            <a:endParaRPr lang="en-US" dirty="0"/>
          </a:p>
        </p:txBody>
      </p:sp>
    </p:spTree>
    <p:extLst>
      <p:ext uri="{BB962C8B-B14F-4D97-AF65-F5344CB8AC3E}">
        <p14:creationId xmlns:p14="http://schemas.microsoft.com/office/powerpoint/2010/main" val="355150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OPEN ENROLLMENT</a:t>
            </a:r>
            <a:endParaRPr lang="en-US" dirty="0">
              <a:solidFill>
                <a:srgbClr val="E2751D"/>
              </a:solidFill>
            </a:endParaRPr>
          </a:p>
        </p:txBody>
      </p:sp>
      <p:sp>
        <p:nvSpPr>
          <p:cNvPr id="3" name="Content Placeholder 2"/>
          <p:cNvSpPr>
            <a:spLocks noGrp="1"/>
          </p:cNvSpPr>
          <p:nvPr>
            <p:ph idx="1"/>
          </p:nvPr>
        </p:nvSpPr>
        <p:spPr/>
        <p:txBody>
          <a:bodyPr>
            <a:normAutofit fontScale="92500" lnSpcReduction="10000"/>
          </a:bodyPr>
          <a:lstStyle/>
          <a:p>
            <a:r>
              <a:rPr lang="en-US" dirty="0"/>
              <a:t>Open enrollment season is a period of time when employees may elect or change the benefit options available through their employer, such as health, dental and life insurance, and ancillary or voluntary benefits ranging from legal services to pet insurance</a:t>
            </a:r>
            <a:r>
              <a:rPr lang="en-US" dirty="0" smtClean="0"/>
              <a:t>.</a:t>
            </a:r>
            <a:endParaRPr lang="en-US" dirty="0"/>
          </a:p>
          <a:p>
            <a:r>
              <a:rPr lang="en-US" dirty="0"/>
              <a:t>General changes to benefits are not allowed throughout the year.  There are certain significant circumstances that allow for benefits changes outside of open enrollment.</a:t>
            </a:r>
          </a:p>
          <a:p>
            <a:endParaRPr lang="en-US" dirty="0"/>
          </a:p>
        </p:txBody>
      </p:sp>
    </p:spTree>
    <p:extLst>
      <p:ext uri="{BB962C8B-B14F-4D97-AF65-F5344CB8AC3E}">
        <p14:creationId xmlns:p14="http://schemas.microsoft.com/office/powerpoint/2010/main" val="63925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Exceptions</a:t>
            </a:r>
            <a:endParaRPr lang="en-US" dirty="0">
              <a:solidFill>
                <a:srgbClr val="E2751D"/>
              </a:solidFill>
            </a:endParaRPr>
          </a:p>
        </p:txBody>
      </p:sp>
      <p:sp>
        <p:nvSpPr>
          <p:cNvPr id="3" name="Content Placeholder 2"/>
          <p:cNvSpPr>
            <a:spLocks noGrp="1"/>
          </p:cNvSpPr>
          <p:nvPr>
            <p:ph idx="1"/>
          </p:nvPr>
        </p:nvSpPr>
        <p:spPr/>
        <p:txBody>
          <a:bodyPr>
            <a:normAutofit/>
          </a:bodyPr>
          <a:lstStyle/>
          <a:p>
            <a:r>
              <a:rPr lang="en-US" dirty="0"/>
              <a:t>Exceptions to open enrollment include:</a:t>
            </a:r>
          </a:p>
          <a:p>
            <a:pPr lvl="1"/>
            <a:r>
              <a:rPr lang="en-US" dirty="0"/>
              <a:t>Marriage</a:t>
            </a:r>
          </a:p>
          <a:p>
            <a:pPr lvl="1"/>
            <a:r>
              <a:rPr lang="en-US" dirty="0"/>
              <a:t>Birth of a child</a:t>
            </a:r>
          </a:p>
          <a:p>
            <a:pPr lvl="1"/>
            <a:r>
              <a:rPr lang="en-US" dirty="0"/>
              <a:t>Adoption of a child</a:t>
            </a:r>
          </a:p>
          <a:p>
            <a:pPr lvl="1"/>
            <a:r>
              <a:rPr lang="en-US" dirty="0"/>
              <a:t>Death of a dependent</a:t>
            </a:r>
          </a:p>
          <a:p>
            <a:pPr lvl="1"/>
            <a:r>
              <a:rPr lang="en-US" dirty="0" smtClean="0"/>
              <a:t>Divorce</a:t>
            </a:r>
            <a:endParaRPr lang="en-US" dirty="0"/>
          </a:p>
          <a:p>
            <a:r>
              <a:rPr lang="en-US" dirty="0"/>
              <a:t>Open enrollment begins November 1</a:t>
            </a:r>
            <a:r>
              <a:rPr lang="en-US" baseline="30000" dirty="0"/>
              <a:t>st</a:t>
            </a:r>
            <a:r>
              <a:rPr lang="en-US" dirty="0"/>
              <a:t> of every year and lasts until December 18</a:t>
            </a:r>
            <a:r>
              <a:rPr lang="en-US" baseline="30000" dirty="0"/>
              <a:t>th</a:t>
            </a:r>
            <a:r>
              <a:rPr lang="en-US" dirty="0"/>
              <a:t>.</a:t>
            </a:r>
          </a:p>
          <a:p>
            <a:endParaRPr lang="en-US" dirty="0"/>
          </a:p>
        </p:txBody>
      </p:sp>
    </p:spTree>
    <p:extLst>
      <p:ext uri="{BB962C8B-B14F-4D97-AF65-F5344CB8AC3E}">
        <p14:creationId xmlns:p14="http://schemas.microsoft.com/office/powerpoint/2010/main" val="1648644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Carriers</a:t>
            </a:r>
            <a:endParaRPr lang="en-US" dirty="0">
              <a:solidFill>
                <a:srgbClr val="E2751D"/>
              </a:solidFill>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t>
            </a:r>
            <a:r>
              <a:rPr lang="en-US" i="1" dirty="0" smtClean="0"/>
              <a:t>Here, </a:t>
            </a:r>
            <a:r>
              <a:rPr lang="en-US" i="1" dirty="0"/>
              <a:t>list the different carriers you have </a:t>
            </a:r>
            <a:endParaRPr lang="en-US" i="1" dirty="0" smtClean="0"/>
          </a:p>
          <a:p>
            <a:pPr marL="0" indent="0" algn="ctr">
              <a:buNone/>
            </a:pPr>
            <a:r>
              <a:rPr lang="en-US" i="1" dirty="0" smtClean="0"/>
              <a:t>for </a:t>
            </a:r>
            <a:r>
              <a:rPr lang="en-US" i="1" dirty="0"/>
              <a:t>each benefit</a:t>
            </a:r>
            <a:r>
              <a:rPr lang="en-US" dirty="0" smtClean="0"/>
              <a:t>]</a:t>
            </a:r>
            <a:endParaRPr lang="en-US" dirty="0"/>
          </a:p>
        </p:txBody>
      </p:sp>
    </p:spTree>
    <p:extLst>
      <p:ext uri="{BB962C8B-B14F-4D97-AF65-F5344CB8AC3E}">
        <p14:creationId xmlns:p14="http://schemas.microsoft.com/office/powerpoint/2010/main" val="133038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Health Plan Types</a:t>
            </a:r>
            <a:endParaRPr lang="en-US" dirty="0">
              <a:solidFill>
                <a:srgbClr val="E2751D"/>
              </a:solidFill>
            </a:endParaRPr>
          </a:p>
        </p:txBody>
      </p:sp>
      <p:sp>
        <p:nvSpPr>
          <p:cNvPr id="3" name="Content Placeholder 2"/>
          <p:cNvSpPr>
            <a:spLocks noGrp="1"/>
          </p:cNvSpPr>
          <p:nvPr>
            <p:ph idx="1"/>
          </p:nvPr>
        </p:nvSpPr>
        <p:spPr/>
        <p:txBody>
          <a:bodyPr/>
          <a:lstStyle/>
          <a:p>
            <a:endParaRPr lang="en-US" dirty="0" smtClean="0"/>
          </a:p>
          <a:p>
            <a:r>
              <a:rPr lang="en-US" dirty="0"/>
              <a:t>PPO – Preferred Provider Organization</a:t>
            </a:r>
          </a:p>
          <a:p>
            <a:r>
              <a:rPr lang="en-US" dirty="0"/>
              <a:t>EPO – Exclusive Provider Organization</a:t>
            </a:r>
          </a:p>
          <a:p>
            <a:r>
              <a:rPr lang="en-US" dirty="0"/>
              <a:t>HMO – Health Management Organization</a:t>
            </a:r>
          </a:p>
          <a:p>
            <a:endParaRPr lang="en-US" dirty="0"/>
          </a:p>
        </p:txBody>
      </p:sp>
    </p:spTree>
    <p:extLst>
      <p:ext uri="{BB962C8B-B14F-4D97-AF65-F5344CB8AC3E}">
        <p14:creationId xmlns:p14="http://schemas.microsoft.com/office/powerpoint/2010/main" val="3974786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Comparison</a:t>
            </a:r>
            <a:endParaRPr lang="en-US" dirty="0">
              <a:solidFill>
                <a:srgbClr val="E2751D"/>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3061130"/>
              </p:ext>
            </p:extLst>
          </p:nvPr>
        </p:nvGraphicFramePr>
        <p:xfrm>
          <a:off x="792163" y="1762127"/>
          <a:ext cx="7570788" cy="4617750"/>
        </p:xfrm>
        <a:graphic>
          <a:graphicData uri="http://schemas.openxmlformats.org/drawingml/2006/table">
            <a:tbl>
              <a:tblPr firstRow="1" bandRow="1">
                <a:tableStyleId>{5C22544A-7EE6-4342-B048-85BDC9FD1C3A}</a:tableStyleId>
              </a:tblPr>
              <a:tblGrid>
                <a:gridCol w="2523596"/>
                <a:gridCol w="2523596"/>
                <a:gridCol w="2523596"/>
              </a:tblGrid>
              <a:tr h="461775">
                <a:tc>
                  <a:txBody>
                    <a:bodyPr/>
                    <a:lstStyle/>
                    <a:p>
                      <a:pPr marL="0" marR="0" algn="ctr">
                        <a:spcBef>
                          <a:spcPts val="0"/>
                        </a:spcBef>
                        <a:spcAft>
                          <a:spcPts val="0"/>
                        </a:spcAft>
                      </a:pPr>
                      <a:r>
                        <a:rPr lang="en-US" sz="2400" b="1" dirty="0">
                          <a:effectLst/>
                          <a:latin typeface="Cambria"/>
                          <a:ea typeface="ＭＳ 明朝"/>
                          <a:cs typeface="Times New Roman"/>
                        </a:rPr>
                        <a:t>PPO</a:t>
                      </a:r>
                      <a:endParaRPr lang="en-US" sz="24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400" b="1" dirty="0">
                          <a:effectLst/>
                          <a:latin typeface="Cambria"/>
                          <a:ea typeface="ＭＳ 明朝"/>
                          <a:cs typeface="Times New Roman"/>
                        </a:rPr>
                        <a:t>EPO</a:t>
                      </a:r>
                      <a:endParaRPr lang="en-US" sz="24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400" b="1" dirty="0">
                          <a:effectLst/>
                          <a:latin typeface="Cambria"/>
                          <a:ea typeface="ＭＳ 明朝"/>
                          <a:cs typeface="Times New Roman"/>
                        </a:rPr>
                        <a:t>HMO</a:t>
                      </a:r>
                      <a:endParaRPr lang="en-US" sz="2400" dirty="0">
                        <a:effectLst/>
                        <a:latin typeface="Cambria"/>
                        <a:ea typeface="ＭＳ 明朝"/>
                        <a:cs typeface="Times New Roman"/>
                      </a:endParaRP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Not required to stay in network</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Must stay in network</a:t>
                      </a:r>
                    </a:p>
                  </a:txBody>
                  <a:tcPr marL="68580" marR="68580" marT="0" marB="0"/>
                </a:tc>
                <a:tc>
                  <a:txBody>
                    <a:bodyPr/>
                    <a:lstStyle/>
                    <a:p>
                      <a:pPr marL="0" marR="0">
                        <a:spcBef>
                          <a:spcPts val="0"/>
                        </a:spcBef>
                        <a:spcAft>
                          <a:spcPts val="0"/>
                        </a:spcAft>
                      </a:pPr>
                      <a:r>
                        <a:rPr lang="en-US" sz="1200" dirty="0">
                          <a:effectLst/>
                          <a:latin typeface="Cambria"/>
                          <a:ea typeface="ＭＳ 明朝"/>
                          <a:cs typeface="Times New Roman"/>
                        </a:rPr>
                        <a:t>Must stay in network</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Do not need to choose a PCP</a:t>
                      </a:r>
                    </a:p>
                  </a:txBody>
                  <a:tcPr marL="68580" marR="68580" marT="0" marB="0"/>
                </a:tc>
                <a:tc>
                  <a:txBody>
                    <a:bodyPr/>
                    <a:lstStyle/>
                    <a:p>
                      <a:pPr marL="0" marR="0">
                        <a:spcBef>
                          <a:spcPts val="0"/>
                        </a:spcBef>
                        <a:spcAft>
                          <a:spcPts val="0"/>
                        </a:spcAft>
                      </a:pPr>
                      <a:r>
                        <a:rPr lang="en-US" sz="1200" dirty="0">
                          <a:effectLst/>
                          <a:latin typeface="Cambria"/>
                          <a:ea typeface="ＭＳ 明朝"/>
                          <a:cs typeface="Times New Roman"/>
                        </a:rPr>
                        <a:t>Do not need to choose a PCP</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Must select a participating PCP</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No PCP referral required</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No PCP referral required</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Must get PCP to refer to specialist</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Larger network of PCPs</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Large network of PCPs</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Narrow network of PCPs</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Higher premiums for broader services</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Lower premiums than HMOs</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Low out of pocket costs</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Out of Network coverage </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Out of Network coverage only for medical emergencies</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Out of Network coverage only for medical emergencies</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Annual deductible</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Annual deductible</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No annual deductible</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No copays</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Copays</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Copays</a:t>
                      </a:r>
                    </a:p>
                  </a:txBody>
                  <a:tcPr marL="68580" marR="68580" marT="0" marB="0"/>
                </a:tc>
              </a:tr>
              <a:tr h="461775">
                <a:tc>
                  <a:txBody>
                    <a:bodyPr/>
                    <a:lstStyle/>
                    <a:p>
                      <a:pPr marL="0" marR="0">
                        <a:spcBef>
                          <a:spcPts val="0"/>
                        </a:spcBef>
                        <a:spcAft>
                          <a:spcPts val="0"/>
                        </a:spcAft>
                      </a:pPr>
                      <a:r>
                        <a:rPr lang="en-US" sz="1200">
                          <a:effectLst/>
                          <a:latin typeface="Cambria"/>
                          <a:ea typeface="ＭＳ 明朝"/>
                          <a:cs typeface="Times New Roman"/>
                        </a:rPr>
                        <a:t>Most individual control over care</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Some control over care</a:t>
                      </a:r>
                    </a:p>
                  </a:txBody>
                  <a:tcPr marL="68580" marR="68580" marT="0" marB="0"/>
                </a:tc>
                <a:tc>
                  <a:txBody>
                    <a:bodyPr/>
                    <a:lstStyle/>
                    <a:p>
                      <a:pPr marL="0" marR="0">
                        <a:spcBef>
                          <a:spcPts val="0"/>
                        </a:spcBef>
                        <a:spcAft>
                          <a:spcPts val="0"/>
                        </a:spcAft>
                      </a:pPr>
                      <a:r>
                        <a:rPr lang="en-US" sz="1200" dirty="0">
                          <a:effectLst/>
                          <a:latin typeface="Cambria"/>
                          <a:ea typeface="ＭＳ 明朝"/>
                          <a:cs typeface="Times New Roman"/>
                        </a:rPr>
                        <a:t>Minimal control over care</a:t>
                      </a:r>
                    </a:p>
                  </a:txBody>
                  <a:tcPr marL="68580" marR="68580" marT="0" marB="0"/>
                </a:tc>
              </a:tr>
            </a:tbl>
          </a:graphicData>
        </a:graphic>
      </p:graphicFrame>
    </p:spTree>
    <p:extLst>
      <p:ext uri="{BB962C8B-B14F-4D97-AF65-F5344CB8AC3E}">
        <p14:creationId xmlns:p14="http://schemas.microsoft.com/office/powerpoint/2010/main" val="1807173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Network Coverage</a:t>
            </a:r>
            <a:endParaRPr lang="en-US" dirty="0">
              <a:solidFill>
                <a:srgbClr val="E2751D"/>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9924839"/>
              </p:ext>
            </p:extLst>
          </p:nvPr>
        </p:nvGraphicFramePr>
        <p:xfrm>
          <a:off x="792161" y="2407219"/>
          <a:ext cx="7570788" cy="3182095"/>
        </p:xfrm>
        <a:graphic>
          <a:graphicData uri="http://schemas.openxmlformats.org/drawingml/2006/table">
            <a:tbl>
              <a:tblPr firstRow="1" bandRow="1">
                <a:tableStyleId>{5C22544A-7EE6-4342-B048-85BDC9FD1C3A}</a:tableStyleId>
              </a:tblPr>
              <a:tblGrid>
                <a:gridCol w="3785394"/>
                <a:gridCol w="3785394"/>
              </a:tblGrid>
              <a:tr h="526691">
                <a:tc>
                  <a:txBody>
                    <a:bodyPr/>
                    <a:lstStyle/>
                    <a:p>
                      <a:pPr marL="0" marR="0" algn="ctr">
                        <a:spcBef>
                          <a:spcPts val="0"/>
                        </a:spcBef>
                        <a:spcAft>
                          <a:spcPts val="0"/>
                        </a:spcAft>
                      </a:pPr>
                      <a:r>
                        <a:rPr lang="en-US" sz="2400" b="1" dirty="0">
                          <a:effectLst/>
                          <a:latin typeface="Cambria"/>
                          <a:ea typeface="ＭＳ 明朝"/>
                          <a:cs typeface="Times New Roman"/>
                        </a:rPr>
                        <a:t>In Network</a:t>
                      </a:r>
                      <a:endParaRPr lang="en-US" sz="24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400" b="1" dirty="0">
                          <a:effectLst/>
                          <a:latin typeface="Cambria"/>
                          <a:ea typeface="ＭＳ 明朝"/>
                          <a:cs typeface="Times New Roman"/>
                        </a:rPr>
                        <a:t>Out Of Network</a:t>
                      </a:r>
                      <a:endParaRPr lang="en-US" sz="2400" dirty="0">
                        <a:effectLst/>
                        <a:latin typeface="Cambria"/>
                        <a:ea typeface="ＭＳ 明朝"/>
                        <a:cs typeface="Times New Roman"/>
                      </a:endParaRPr>
                    </a:p>
                  </a:txBody>
                  <a:tcPr marL="68580" marR="68580" marT="0" marB="0"/>
                </a:tc>
              </a:tr>
              <a:tr h="526691">
                <a:tc>
                  <a:txBody>
                    <a:bodyPr/>
                    <a:lstStyle/>
                    <a:p>
                      <a:pPr marL="0" marR="0">
                        <a:spcBef>
                          <a:spcPts val="0"/>
                        </a:spcBef>
                        <a:spcAft>
                          <a:spcPts val="0"/>
                        </a:spcAft>
                      </a:pPr>
                      <a:r>
                        <a:rPr lang="en-US" sz="1800" dirty="0">
                          <a:effectLst/>
                          <a:latin typeface="Cambria"/>
                          <a:ea typeface="ＭＳ 明朝"/>
                          <a:cs typeface="Times New Roman"/>
                        </a:rPr>
                        <a:t>Provider and institution are contracted with insurer</a:t>
                      </a:r>
                    </a:p>
                  </a:txBody>
                  <a:tcPr marL="68580" marR="68580" marT="0" marB="0"/>
                </a:tc>
                <a:tc>
                  <a:txBody>
                    <a:bodyPr/>
                    <a:lstStyle/>
                    <a:p>
                      <a:pPr marL="0" marR="0">
                        <a:spcBef>
                          <a:spcPts val="0"/>
                        </a:spcBef>
                        <a:spcAft>
                          <a:spcPts val="0"/>
                        </a:spcAft>
                      </a:pPr>
                      <a:r>
                        <a:rPr lang="en-US" sz="1800">
                          <a:effectLst/>
                          <a:latin typeface="Cambria"/>
                          <a:ea typeface="ＭＳ 明朝"/>
                          <a:cs typeface="Times New Roman"/>
                        </a:rPr>
                        <a:t>Provider and institution are NOT contracted with insurer</a:t>
                      </a:r>
                    </a:p>
                  </a:txBody>
                  <a:tcPr marL="68580" marR="68580" marT="0" marB="0"/>
                </a:tc>
              </a:tr>
              <a:tr h="526691">
                <a:tc>
                  <a:txBody>
                    <a:bodyPr/>
                    <a:lstStyle/>
                    <a:p>
                      <a:pPr marL="0" marR="0">
                        <a:spcBef>
                          <a:spcPts val="0"/>
                        </a:spcBef>
                        <a:spcAft>
                          <a:spcPts val="0"/>
                        </a:spcAft>
                      </a:pPr>
                      <a:r>
                        <a:rPr lang="en-US" sz="1800">
                          <a:effectLst/>
                          <a:latin typeface="Cambria"/>
                          <a:ea typeface="ＭＳ 明朝"/>
                          <a:cs typeface="Times New Roman"/>
                        </a:rPr>
                        <a:t>Covered</a:t>
                      </a:r>
                    </a:p>
                  </a:txBody>
                  <a:tcPr marL="68580" marR="68580" marT="0" marB="0"/>
                </a:tc>
                <a:tc>
                  <a:txBody>
                    <a:bodyPr/>
                    <a:lstStyle/>
                    <a:p>
                      <a:pPr marL="0" marR="0">
                        <a:spcBef>
                          <a:spcPts val="0"/>
                        </a:spcBef>
                        <a:spcAft>
                          <a:spcPts val="0"/>
                        </a:spcAft>
                      </a:pPr>
                      <a:r>
                        <a:rPr lang="en-US" sz="1800">
                          <a:effectLst/>
                          <a:latin typeface="Cambria"/>
                          <a:ea typeface="ＭＳ 明朝"/>
                          <a:cs typeface="Times New Roman"/>
                        </a:rPr>
                        <a:t>Covered at a higher price</a:t>
                      </a:r>
                    </a:p>
                  </a:txBody>
                  <a:tcPr marL="68580" marR="68580" marT="0" marB="0"/>
                </a:tc>
              </a:tr>
              <a:tr h="526691">
                <a:tc>
                  <a:txBody>
                    <a:bodyPr/>
                    <a:lstStyle/>
                    <a:p>
                      <a:pPr marL="0" marR="0">
                        <a:spcBef>
                          <a:spcPts val="0"/>
                        </a:spcBef>
                        <a:spcAft>
                          <a:spcPts val="0"/>
                        </a:spcAft>
                      </a:pPr>
                      <a:r>
                        <a:rPr lang="en-US" sz="1800">
                          <a:effectLst/>
                          <a:latin typeface="Cambria"/>
                          <a:ea typeface="ＭＳ 明朝"/>
                          <a:cs typeface="Times New Roman"/>
                        </a:rPr>
                        <a:t>Small network of providers</a:t>
                      </a:r>
                    </a:p>
                  </a:txBody>
                  <a:tcPr marL="68580" marR="68580" marT="0" marB="0"/>
                </a:tc>
                <a:tc>
                  <a:txBody>
                    <a:bodyPr/>
                    <a:lstStyle/>
                    <a:p>
                      <a:pPr marL="0" marR="0">
                        <a:spcBef>
                          <a:spcPts val="0"/>
                        </a:spcBef>
                        <a:spcAft>
                          <a:spcPts val="0"/>
                        </a:spcAft>
                      </a:pPr>
                      <a:r>
                        <a:rPr lang="en-US" sz="1800">
                          <a:effectLst/>
                          <a:latin typeface="Cambria"/>
                          <a:ea typeface="ＭＳ 明朝"/>
                          <a:cs typeface="Times New Roman"/>
                        </a:rPr>
                        <a:t>Large network of provider</a:t>
                      </a:r>
                    </a:p>
                  </a:txBody>
                  <a:tcPr marL="68580" marR="68580" marT="0" marB="0"/>
                </a:tc>
              </a:tr>
              <a:tr h="526691">
                <a:tc>
                  <a:txBody>
                    <a:bodyPr/>
                    <a:lstStyle/>
                    <a:p>
                      <a:pPr marL="0" marR="0">
                        <a:spcBef>
                          <a:spcPts val="0"/>
                        </a:spcBef>
                        <a:spcAft>
                          <a:spcPts val="0"/>
                        </a:spcAft>
                      </a:pPr>
                      <a:r>
                        <a:rPr lang="en-US" sz="1800">
                          <a:effectLst/>
                          <a:latin typeface="Cambria"/>
                          <a:ea typeface="ＭＳ 明朝"/>
                          <a:cs typeface="Times New Roman"/>
                        </a:rPr>
                        <a:t>Limited types of services</a:t>
                      </a:r>
                    </a:p>
                  </a:txBody>
                  <a:tcPr marL="68580" marR="68580" marT="0" marB="0"/>
                </a:tc>
                <a:tc>
                  <a:txBody>
                    <a:bodyPr/>
                    <a:lstStyle/>
                    <a:p>
                      <a:pPr marL="0" marR="0">
                        <a:spcBef>
                          <a:spcPts val="0"/>
                        </a:spcBef>
                        <a:spcAft>
                          <a:spcPts val="0"/>
                        </a:spcAft>
                      </a:pPr>
                      <a:r>
                        <a:rPr lang="en-US" sz="1800">
                          <a:effectLst/>
                          <a:latin typeface="Cambria"/>
                          <a:ea typeface="ＭＳ 明朝"/>
                          <a:cs typeface="Times New Roman"/>
                        </a:rPr>
                        <a:t>Broad types of services</a:t>
                      </a:r>
                    </a:p>
                  </a:txBody>
                  <a:tcPr marL="68580" marR="68580" marT="0" marB="0"/>
                </a:tc>
              </a:tr>
              <a:tr h="526691">
                <a:tc>
                  <a:txBody>
                    <a:bodyPr/>
                    <a:lstStyle/>
                    <a:p>
                      <a:pPr marL="0" marR="0">
                        <a:spcBef>
                          <a:spcPts val="0"/>
                        </a:spcBef>
                        <a:spcAft>
                          <a:spcPts val="0"/>
                        </a:spcAft>
                      </a:pPr>
                      <a:r>
                        <a:rPr lang="en-US" sz="1800">
                          <a:effectLst/>
                          <a:latin typeface="Cambria"/>
                          <a:ea typeface="ＭＳ 明朝"/>
                          <a:cs typeface="Times New Roman"/>
                        </a:rPr>
                        <a:t>Fewer options</a:t>
                      </a:r>
                    </a:p>
                  </a:txBody>
                  <a:tcPr marL="68580" marR="68580" marT="0" marB="0"/>
                </a:tc>
                <a:tc>
                  <a:txBody>
                    <a:bodyPr/>
                    <a:lstStyle/>
                    <a:p>
                      <a:pPr marL="0" marR="0">
                        <a:spcBef>
                          <a:spcPts val="0"/>
                        </a:spcBef>
                        <a:spcAft>
                          <a:spcPts val="0"/>
                        </a:spcAft>
                      </a:pPr>
                      <a:r>
                        <a:rPr lang="en-US" sz="1800" dirty="0">
                          <a:effectLst/>
                          <a:latin typeface="Cambria"/>
                          <a:ea typeface="ＭＳ 明朝"/>
                          <a:cs typeface="Times New Roman"/>
                        </a:rPr>
                        <a:t>More options</a:t>
                      </a:r>
                    </a:p>
                  </a:txBody>
                  <a:tcPr marL="68580" marR="68580" marT="0" marB="0"/>
                </a:tc>
              </a:tr>
            </a:tbl>
          </a:graphicData>
        </a:graphic>
      </p:graphicFrame>
    </p:spTree>
    <p:extLst>
      <p:ext uri="{BB962C8B-B14F-4D97-AF65-F5344CB8AC3E}">
        <p14:creationId xmlns:p14="http://schemas.microsoft.com/office/powerpoint/2010/main" val="308656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Health Savings Accounts</a:t>
            </a:r>
            <a:endParaRPr lang="en-US" dirty="0">
              <a:solidFill>
                <a:srgbClr val="E2751D"/>
              </a:solidFill>
            </a:endParaRPr>
          </a:p>
        </p:txBody>
      </p:sp>
      <p:sp>
        <p:nvSpPr>
          <p:cNvPr id="3" name="Content Placeholder 2"/>
          <p:cNvSpPr>
            <a:spLocks noGrp="1"/>
          </p:cNvSpPr>
          <p:nvPr>
            <p:ph idx="1"/>
          </p:nvPr>
        </p:nvSpPr>
        <p:spPr/>
        <p:txBody>
          <a:bodyPr/>
          <a:lstStyle/>
          <a:p>
            <a:r>
              <a:rPr lang="en-US" dirty="0" smtClean="0"/>
              <a:t>There are a number of plans for saving and using pretax income toward health related expenses.</a:t>
            </a:r>
          </a:p>
          <a:p>
            <a:r>
              <a:rPr lang="en-US" dirty="0" smtClean="0"/>
              <a:t>Some of them include:</a:t>
            </a:r>
          </a:p>
          <a:p>
            <a:pPr lvl="1"/>
            <a:r>
              <a:rPr lang="en-US" dirty="0" smtClean="0"/>
              <a:t>HSA </a:t>
            </a:r>
            <a:r>
              <a:rPr lang="mr-IN" dirty="0" smtClean="0"/>
              <a:t>–</a:t>
            </a:r>
            <a:r>
              <a:rPr lang="en-US" dirty="0" smtClean="0"/>
              <a:t> Health Savings Account</a:t>
            </a:r>
          </a:p>
          <a:p>
            <a:pPr lvl="1"/>
            <a:r>
              <a:rPr lang="en-US" dirty="0" smtClean="0"/>
              <a:t>HRA </a:t>
            </a:r>
            <a:r>
              <a:rPr lang="mr-IN" dirty="0" smtClean="0"/>
              <a:t>–</a:t>
            </a:r>
            <a:r>
              <a:rPr lang="en-US" dirty="0" smtClean="0"/>
              <a:t> Health Reimbursement Arrangement</a:t>
            </a:r>
          </a:p>
          <a:p>
            <a:pPr lvl="1"/>
            <a:r>
              <a:rPr lang="en-US" dirty="0" smtClean="0"/>
              <a:t>FSA </a:t>
            </a:r>
            <a:r>
              <a:rPr lang="mr-IN" dirty="0" smtClean="0"/>
              <a:t>–</a:t>
            </a:r>
            <a:r>
              <a:rPr lang="en-US" dirty="0" smtClean="0"/>
              <a:t> Flexible Spending Account</a:t>
            </a:r>
          </a:p>
          <a:p>
            <a:pPr lvl="1"/>
            <a:r>
              <a:rPr lang="en-US" dirty="0" smtClean="0"/>
              <a:t>DCSA </a:t>
            </a:r>
            <a:r>
              <a:rPr lang="mr-IN" dirty="0" smtClean="0"/>
              <a:t>–</a:t>
            </a:r>
            <a:r>
              <a:rPr lang="en-US" dirty="0" smtClean="0"/>
              <a:t> Dependent Care Spending Account</a:t>
            </a:r>
            <a:endParaRPr lang="en-US" dirty="0"/>
          </a:p>
        </p:txBody>
      </p:sp>
    </p:spTree>
    <p:extLst>
      <p:ext uri="{BB962C8B-B14F-4D97-AF65-F5344CB8AC3E}">
        <p14:creationId xmlns:p14="http://schemas.microsoft.com/office/powerpoint/2010/main" val="2835536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Comparison</a:t>
            </a:r>
            <a:endParaRPr lang="en-US" dirty="0">
              <a:solidFill>
                <a:srgbClr val="E2751D"/>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0364984"/>
              </p:ext>
            </p:extLst>
          </p:nvPr>
        </p:nvGraphicFramePr>
        <p:xfrm>
          <a:off x="792163" y="1639275"/>
          <a:ext cx="7570788" cy="5018453"/>
        </p:xfrm>
        <a:graphic>
          <a:graphicData uri="http://schemas.openxmlformats.org/drawingml/2006/table">
            <a:tbl>
              <a:tblPr firstRow="1" bandRow="1">
                <a:tableStyleId>{5C22544A-7EE6-4342-B048-85BDC9FD1C3A}</a:tableStyleId>
              </a:tblPr>
              <a:tblGrid>
                <a:gridCol w="1892697"/>
                <a:gridCol w="1892697"/>
                <a:gridCol w="1892697"/>
                <a:gridCol w="1892697"/>
              </a:tblGrid>
              <a:tr h="792653">
                <a:tc>
                  <a:txBody>
                    <a:bodyPr/>
                    <a:lstStyle/>
                    <a:p>
                      <a:endParaRPr lang="en-US" dirty="0"/>
                    </a:p>
                  </a:txBody>
                  <a:tcPr/>
                </a:tc>
                <a:tc>
                  <a:txBody>
                    <a:bodyPr/>
                    <a:lstStyle/>
                    <a:p>
                      <a:pPr algn="ctr"/>
                      <a:r>
                        <a:rPr lang="en-US" sz="1600" dirty="0" smtClean="0"/>
                        <a:t>HSA</a:t>
                      </a:r>
                    </a:p>
                    <a:p>
                      <a:pPr algn="ctr"/>
                      <a:r>
                        <a:rPr lang="en-US" sz="1200" dirty="0" smtClean="0"/>
                        <a:t>Health Savings Account</a:t>
                      </a:r>
                      <a:endParaRPr lang="en-US" sz="1200" dirty="0"/>
                    </a:p>
                  </a:txBody>
                  <a:tcPr/>
                </a:tc>
                <a:tc>
                  <a:txBody>
                    <a:bodyPr/>
                    <a:lstStyle/>
                    <a:p>
                      <a:pPr algn="ctr"/>
                      <a:r>
                        <a:rPr lang="en-US" sz="1600" dirty="0" smtClean="0"/>
                        <a:t>HRA</a:t>
                      </a:r>
                    </a:p>
                    <a:p>
                      <a:pPr algn="ctr"/>
                      <a:r>
                        <a:rPr lang="en-US" sz="1200" dirty="0" smtClean="0"/>
                        <a:t>Health Reimbursement Account</a:t>
                      </a:r>
                      <a:endParaRPr lang="en-US" sz="1200" dirty="0"/>
                    </a:p>
                  </a:txBody>
                  <a:tcPr/>
                </a:tc>
                <a:tc>
                  <a:txBody>
                    <a:bodyPr/>
                    <a:lstStyle/>
                    <a:p>
                      <a:pPr algn="ctr"/>
                      <a:r>
                        <a:rPr lang="en-US" sz="1600" dirty="0" smtClean="0"/>
                        <a:t>FSA</a:t>
                      </a:r>
                    </a:p>
                    <a:p>
                      <a:pPr algn="ctr"/>
                      <a:r>
                        <a:rPr lang="en-US" sz="1200" dirty="0" smtClean="0"/>
                        <a:t>Flexible Spending Account</a:t>
                      </a:r>
                      <a:endParaRPr lang="en-US" sz="1200" dirty="0"/>
                    </a:p>
                  </a:txBody>
                  <a:tcPr/>
                </a:tc>
              </a:tr>
              <a:tr h="973743">
                <a:tc>
                  <a:txBody>
                    <a:bodyPr/>
                    <a:lstStyle/>
                    <a:p>
                      <a:r>
                        <a:rPr lang="en-US" sz="1600" dirty="0" smtClean="0"/>
                        <a:t>What is</a:t>
                      </a:r>
                      <a:r>
                        <a:rPr lang="en-US" sz="1600" baseline="0" dirty="0" smtClean="0"/>
                        <a:t> it who owns it?</a:t>
                      </a:r>
                      <a:endParaRPr lang="en-US" sz="1600" dirty="0"/>
                    </a:p>
                  </a:txBody>
                  <a:tcPr/>
                </a:tc>
                <a:tc>
                  <a:txBody>
                    <a:bodyPr/>
                    <a:lstStyle/>
                    <a:p>
                      <a:r>
                        <a:rPr lang="en-US" sz="1000" dirty="0" smtClean="0"/>
                        <a:t>An employee</a:t>
                      </a:r>
                      <a:r>
                        <a:rPr lang="en-US" sz="1000" baseline="0" dirty="0" smtClean="0"/>
                        <a:t> owned financial account used to pay for qualified medical expenses</a:t>
                      </a:r>
                      <a:endParaRPr lang="en-US" sz="1000" dirty="0"/>
                    </a:p>
                  </a:txBody>
                  <a:tcPr/>
                </a:tc>
                <a:tc>
                  <a:txBody>
                    <a:bodyPr/>
                    <a:lstStyle/>
                    <a:p>
                      <a:r>
                        <a:rPr lang="en-US" sz="1000" dirty="0" smtClean="0"/>
                        <a:t>An employer owned account used to help employees pay for qualified medical expenses not covered by their health plan</a:t>
                      </a:r>
                      <a:endParaRPr lang="en-US" sz="1000" dirty="0"/>
                    </a:p>
                  </a:txBody>
                  <a:tcPr/>
                </a:tc>
                <a:tc>
                  <a:txBody>
                    <a:bodyPr/>
                    <a:lstStyle/>
                    <a:p>
                      <a:r>
                        <a:rPr lang="en-US" sz="1000" dirty="0" smtClean="0"/>
                        <a:t>An employer owned financial account used by employees to pay for qualified expenses</a:t>
                      </a:r>
                      <a:endParaRPr lang="en-US" sz="1000" dirty="0"/>
                    </a:p>
                  </a:txBody>
                  <a:tcPr/>
                </a:tc>
              </a:tr>
              <a:tr h="478377">
                <a:tc>
                  <a:txBody>
                    <a:bodyPr/>
                    <a:lstStyle/>
                    <a:p>
                      <a:r>
                        <a:rPr lang="en-US" sz="1600" dirty="0" smtClean="0"/>
                        <a:t>Who contributes?</a:t>
                      </a:r>
                      <a:endParaRPr lang="en-US" sz="1600" dirty="0"/>
                    </a:p>
                  </a:txBody>
                  <a:tcPr/>
                </a:tc>
                <a:tc>
                  <a:txBody>
                    <a:bodyPr/>
                    <a:lstStyle/>
                    <a:p>
                      <a:r>
                        <a:rPr lang="en-US" sz="1000" dirty="0" smtClean="0"/>
                        <a:t>Employees, employers, or both</a:t>
                      </a:r>
                      <a:endParaRPr lang="en-US" sz="1000" dirty="0"/>
                    </a:p>
                  </a:txBody>
                  <a:tcPr/>
                </a:tc>
                <a:tc>
                  <a:txBody>
                    <a:bodyPr/>
                    <a:lstStyle/>
                    <a:p>
                      <a:r>
                        <a:rPr lang="en-US" sz="1000" dirty="0" smtClean="0"/>
                        <a:t>Employers only</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Employees, employers, or both</a:t>
                      </a:r>
                    </a:p>
                  </a:txBody>
                  <a:tcPr/>
                </a:tc>
              </a:tr>
              <a:tr h="1002571">
                <a:tc>
                  <a:txBody>
                    <a:bodyPr/>
                    <a:lstStyle/>
                    <a:p>
                      <a:r>
                        <a:rPr lang="en-US" sz="1600" dirty="0" smtClean="0"/>
                        <a:t>What’s the advantage for employees?</a:t>
                      </a:r>
                      <a:endParaRPr lang="en-US" sz="1600" dirty="0"/>
                    </a:p>
                  </a:txBody>
                  <a:tcPr/>
                </a:tc>
                <a:tc>
                  <a:txBody>
                    <a:bodyPr/>
                    <a:lstStyle/>
                    <a:p>
                      <a:pPr marL="285750" indent="-285750">
                        <a:buFont typeface="Arial"/>
                        <a:buChar char="•"/>
                      </a:pPr>
                      <a:r>
                        <a:rPr lang="en-US" sz="1000" dirty="0" smtClean="0"/>
                        <a:t>Contributions are pretax, contributions can be invested</a:t>
                      </a:r>
                    </a:p>
                    <a:p>
                      <a:pPr marL="285750" indent="-285750">
                        <a:buFont typeface="Arial"/>
                        <a:buChar char="•"/>
                      </a:pPr>
                      <a:r>
                        <a:rPr lang="en-US" sz="1000" dirty="0" smtClean="0"/>
                        <a:t>Unused money rolls over</a:t>
                      </a:r>
                    </a:p>
                    <a:p>
                      <a:pPr marL="285750" indent="-285750">
                        <a:buFont typeface="Arial"/>
                        <a:buChar char="•"/>
                      </a:pPr>
                      <a:r>
                        <a:rPr lang="en-US" sz="1000" dirty="0" smtClean="0"/>
                        <a:t>Can use to pay for dependent medical expenses</a:t>
                      </a:r>
                    </a:p>
                    <a:p>
                      <a:pPr marL="285750" indent="-285750">
                        <a:buFont typeface="Arial"/>
                        <a:buChar char="•"/>
                      </a:pPr>
                      <a:r>
                        <a:rPr lang="en-US" sz="1000" dirty="0" smtClean="0"/>
                        <a:t>Can</a:t>
                      </a:r>
                      <a:r>
                        <a:rPr lang="en-US" sz="1000" baseline="0" dirty="0" smtClean="0"/>
                        <a:t> keep money after job change or retirement</a:t>
                      </a:r>
                      <a:endParaRPr lang="en-US" sz="1000" dirty="0"/>
                    </a:p>
                  </a:txBody>
                  <a:tcPr/>
                </a:tc>
                <a:tc>
                  <a:txBody>
                    <a:bodyPr/>
                    <a:lstStyle/>
                    <a:p>
                      <a:pPr marL="285750" indent="-285750">
                        <a:buFont typeface="Arial"/>
                        <a:buChar char="•"/>
                      </a:pPr>
                      <a:r>
                        <a:rPr lang="en-US" sz="1000" dirty="0" smtClean="0"/>
                        <a:t>Employer contributions are not part of wages (tax free)</a:t>
                      </a:r>
                      <a:endParaRPr lang="en-US" sz="1800" dirty="0" smtClean="0"/>
                    </a:p>
                    <a:p>
                      <a:pPr marL="285750" indent="-285750">
                        <a:buFont typeface="Arial"/>
                        <a:buChar char="•"/>
                      </a:pPr>
                      <a:r>
                        <a:rPr lang="en-US" sz="1000" dirty="0" smtClean="0"/>
                        <a:t>Unused</a:t>
                      </a:r>
                      <a:r>
                        <a:rPr lang="en-US" sz="1000" baseline="0" dirty="0" smtClean="0"/>
                        <a:t> money may roll over, but employer decides how much</a:t>
                      </a:r>
                    </a:p>
                  </a:txBody>
                  <a:tcPr/>
                </a:tc>
                <a:tc>
                  <a:txBody>
                    <a:bodyPr/>
                    <a:lstStyle/>
                    <a:p>
                      <a:pPr marL="285750" indent="-285750">
                        <a:buFont typeface="Arial"/>
                        <a:buChar char="•"/>
                      </a:pPr>
                      <a:r>
                        <a:rPr lang="en-US" sz="1000" dirty="0" smtClean="0"/>
                        <a:t>Contributions are pretax</a:t>
                      </a:r>
                    </a:p>
                    <a:p>
                      <a:pPr marL="285750" indent="-285750">
                        <a:buFont typeface="Arial"/>
                        <a:buChar char="•"/>
                      </a:pPr>
                      <a:r>
                        <a:rPr lang="en-US" sz="1000" dirty="0" smtClean="0"/>
                        <a:t>Can</a:t>
                      </a:r>
                      <a:r>
                        <a:rPr lang="en-US" sz="1000" baseline="0" dirty="0" smtClean="0"/>
                        <a:t> make incremental contributions, but can still use the full annual amount right away</a:t>
                      </a:r>
                      <a:endParaRPr lang="en-US" sz="1000" dirty="0"/>
                    </a:p>
                  </a:txBody>
                  <a:tcPr/>
                </a:tc>
              </a:tr>
              <a:tr h="1002571">
                <a:tc>
                  <a:txBody>
                    <a:bodyPr/>
                    <a:lstStyle/>
                    <a:p>
                      <a:r>
                        <a:rPr lang="en-US" sz="1600" dirty="0" smtClean="0"/>
                        <a:t>What’s the advantage for employers?</a:t>
                      </a:r>
                      <a:endParaRPr lang="en-US" sz="1600" dirty="0"/>
                    </a:p>
                  </a:txBody>
                  <a:tcPr/>
                </a:tc>
                <a:tc>
                  <a:txBody>
                    <a:bodyPr/>
                    <a:lstStyle/>
                    <a:p>
                      <a:r>
                        <a:rPr lang="en-US" sz="1000" dirty="0" smtClean="0"/>
                        <a:t>Can choose to contribute or not</a:t>
                      </a:r>
                      <a:endParaRPr lang="en-US" sz="1000" dirty="0"/>
                    </a:p>
                  </a:txBody>
                  <a:tcPr/>
                </a:tc>
                <a:tc>
                  <a:txBody>
                    <a:bodyPr/>
                    <a:lstStyle/>
                    <a:p>
                      <a:pPr marL="285750" indent="-285750">
                        <a:buFont typeface="Arial"/>
                        <a:buChar char="•"/>
                      </a:pPr>
                      <a:r>
                        <a:rPr lang="en-US" sz="1000" dirty="0" smtClean="0"/>
                        <a:t>Contributions</a:t>
                      </a:r>
                      <a:r>
                        <a:rPr lang="en-US" sz="1000" baseline="0" dirty="0" smtClean="0"/>
                        <a:t> are tax deductible</a:t>
                      </a:r>
                    </a:p>
                    <a:p>
                      <a:pPr marL="285750" indent="-285750">
                        <a:buFont typeface="Arial"/>
                        <a:buChar char="•"/>
                      </a:pPr>
                      <a:r>
                        <a:rPr lang="en-US" sz="1000" dirty="0" smtClean="0"/>
                        <a:t>Can choose which</a:t>
                      </a:r>
                      <a:r>
                        <a:rPr lang="en-US" sz="1000" baseline="0" dirty="0" smtClean="0"/>
                        <a:t> qualified medical expenses money can be used for</a:t>
                      </a:r>
                    </a:p>
                    <a:p>
                      <a:pPr marL="285750" indent="-285750">
                        <a:buFont typeface="Arial"/>
                        <a:buChar char="•"/>
                      </a:pPr>
                      <a:r>
                        <a:rPr lang="en-US" sz="1000" baseline="0" dirty="0" smtClean="0"/>
                        <a:t>Can choose if money rolls over at year end</a:t>
                      </a:r>
                      <a:endParaRPr lang="en-US" sz="1000" dirty="0"/>
                    </a:p>
                  </a:txBody>
                  <a:tcPr/>
                </a:tc>
                <a:tc>
                  <a:txBody>
                    <a:bodyPr/>
                    <a:lstStyle/>
                    <a:p>
                      <a:pPr marL="285750" indent="-285750">
                        <a:buFont typeface="Arial"/>
                        <a:buChar char="•"/>
                      </a:pPr>
                      <a:r>
                        <a:rPr lang="en-US" sz="1000" dirty="0" smtClean="0"/>
                        <a:t>Can choose to contribute or not</a:t>
                      </a:r>
                    </a:p>
                    <a:p>
                      <a:pPr marL="285750" indent="-285750">
                        <a:buFont typeface="Arial"/>
                        <a:buChar char="•"/>
                      </a:pPr>
                      <a:r>
                        <a:rPr lang="en-US" sz="1000" dirty="0" smtClean="0"/>
                        <a:t>Can choose to allow some unused money to roll over</a:t>
                      </a:r>
                      <a:endParaRPr lang="en-US" sz="1000" dirty="0"/>
                    </a:p>
                  </a:txBody>
                  <a:tcPr/>
                </a:tc>
              </a:tr>
            </a:tbl>
          </a:graphicData>
        </a:graphic>
      </p:graphicFrame>
    </p:spTree>
    <p:extLst>
      <p:ext uri="{BB962C8B-B14F-4D97-AF65-F5344CB8AC3E}">
        <p14:creationId xmlns:p14="http://schemas.microsoft.com/office/powerpoint/2010/main" val="3610751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Qualified Expenses</a:t>
            </a:r>
            <a:endParaRPr lang="en-US" dirty="0"/>
          </a:p>
        </p:txBody>
      </p:sp>
      <p:sp>
        <p:nvSpPr>
          <p:cNvPr id="3" name="Content Placeholder 2"/>
          <p:cNvSpPr>
            <a:spLocks noGrp="1"/>
          </p:cNvSpPr>
          <p:nvPr>
            <p:ph idx="1"/>
          </p:nvPr>
        </p:nvSpPr>
        <p:spPr/>
        <p:txBody>
          <a:bodyPr/>
          <a:lstStyle/>
          <a:p>
            <a:endParaRPr lang="en-US" dirty="0" smtClean="0"/>
          </a:p>
          <a:p>
            <a:r>
              <a:rPr lang="en-US" dirty="0" smtClean="0"/>
              <a:t>Qualified medical expenses are described in the IRS Publication 502 </a:t>
            </a:r>
            <a:r>
              <a:rPr lang="en-US" i="1" dirty="0" smtClean="0"/>
              <a:t>Medical and Dental Expenses </a:t>
            </a:r>
          </a:p>
          <a:p>
            <a:r>
              <a:rPr lang="en-US" dirty="0" smtClean="0"/>
              <a:t>Can be found at </a:t>
            </a:r>
            <a:r>
              <a:rPr lang="en-US" u="sng" dirty="0" err="1" smtClean="0">
                <a:solidFill>
                  <a:srgbClr val="3366FF"/>
                </a:solidFill>
              </a:rPr>
              <a:t>irs.gov</a:t>
            </a:r>
            <a:r>
              <a:rPr lang="en-US" u="sng" dirty="0" smtClean="0">
                <a:solidFill>
                  <a:srgbClr val="3366FF"/>
                </a:solidFill>
              </a:rPr>
              <a:t>/publications</a:t>
            </a:r>
          </a:p>
          <a:p>
            <a:endParaRPr lang="en-US" dirty="0"/>
          </a:p>
        </p:txBody>
      </p:sp>
    </p:spTree>
    <p:extLst>
      <p:ext uri="{BB962C8B-B14F-4D97-AF65-F5344CB8AC3E}">
        <p14:creationId xmlns:p14="http://schemas.microsoft.com/office/powerpoint/2010/main" val="56625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544937"/>
            <a:ext cx="5446713" cy="1367430"/>
          </a:xfrm>
        </p:spPr>
        <p:txBody>
          <a:bodyPr>
            <a:normAutofit/>
          </a:bodyPr>
          <a:lstStyle/>
          <a:p>
            <a:r>
              <a:rPr lang="en-US" sz="4800" dirty="0" smtClean="0">
                <a:solidFill>
                  <a:srgbClr val="E2751D"/>
                </a:solidFill>
              </a:rPr>
              <a:t>Benefits</a:t>
            </a:r>
            <a:endParaRPr lang="en-US" sz="4800" dirty="0">
              <a:solidFill>
                <a:srgbClr val="E2751D"/>
              </a:solidFill>
            </a:endParaRPr>
          </a:p>
        </p:txBody>
      </p:sp>
      <p:sp>
        <p:nvSpPr>
          <p:cNvPr id="3" name="Subtitle 2"/>
          <p:cNvSpPr>
            <a:spLocks noGrp="1"/>
          </p:cNvSpPr>
          <p:nvPr>
            <p:ph type="subTitle" idx="1"/>
          </p:nvPr>
        </p:nvSpPr>
        <p:spPr>
          <a:xfrm>
            <a:off x="1854200" y="5532060"/>
            <a:ext cx="5446713" cy="851647"/>
          </a:xfrm>
        </p:spPr>
        <p:txBody>
          <a:bodyPr/>
          <a:lstStyle/>
          <a:p>
            <a:r>
              <a:rPr lang="en-US" dirty="0" smtClean="0">
                <a:solidFill>
                  <a:srgbClr val="E2751D"/>
                </a:solidFill>
              </a:rPr>
              <a:t>[</a:t>
            </a:r>
            <a:r>
              <a:rPr lang="en-US" i="1" dirty="0" smtClean="0">
                <a:solidFill>
                  <a:srgbClr val="E2751D"/>
                </a:solidFill>
              </a:rPr>
              <a:t>Your Company Name</a:t>
            </a:r>
            <a:r>
              <a:rPr lang="en-US" dirty="0" smtClean="0">
                <a:solidFill>
                  <a:srgbClr val="E2751D"/>
                </a:solidFill>
              </a:rPr>
              <a:t>]</a:t>
            </a:r>
          </a:p>
          <a:p>
            <a:r>
              <a:rPr lang="en-US" dirty="0" smtClean="0">
                <a:solidFill>
                  <a:srgbClr val="E2751D"/>
                </a:solidFill>
              </a:rPr>
              <a:t>[</a:t>
            </a:r>
            <a:r>
              <a:rPr lang="en-US" i="1" dirty="0" smtClean="0">
                <a:solidFill>
                  <a:srgbClr val="E2751D"/>
                </a:solidFill>
              </a:rPr>
              <a:t>Year</a:t>
            </a:r>
            <a:r>
              <a:rPr lang="en-US" dirty="0" smtClean="0">
                <a:solidFill>
                  <a:srgbClr val="E2751D"/>
                </a:solidFill>
              </a:rPr>
              <a:t>]</a:t>
            </a:r>
            <a:endParaRPr lang="en-US" dirty="0">
              <a:solidFill>
                <a:srgbClr val="E2751D"/>
              </a:solidFill>
            </a:endParaRPr>
          </a:p>
        </p:txBody>
      </p:sp>
      <p:sp>
        <p:nvSpPr>
          <p:cNvPr id="4" name="TextBox 3"/>
          <p:cNvSpPr txBox="1"/>
          <p:nvPr/>
        </p:nvSpPr>
        <p:spPr>
          <a:xfrm>
            <a:off x="2584597" y="1897767"/>
            <a:ext cx="3767485" cy="584776"/>
          </a:xfrm>
          <a:prstGeom prst="rect">
            <a:avLst/>
          </a:prstGeom>
          <a:noFill/>
        </p:spPr>
        <p:txBody>
          <a:bodyPr wrap="square" rtlCol="0">
            <a:spAutoFit/>
          </a:bodyPr>
          <a:lstStyle/>
          <a:p>
            <a:pPr algn="ctr"/>
            <a:r>
              <a:rPr lang="en-US" sz="3200" dirty="0" smtClean="0">
                <a:solidFill>
                  <a:srgbClr val="E2751D"/>
                </a:solidFill>
              </a:rPr>
              <a:t>[</a:t>
            </a:r>
            <a:r>
              <a:rPr lang="en-US" sz="3200" i="1" dirty="0" smtClean="0">
                <a:solidFill>
                  <a:srgbClr val="E2751D"/>
                </a:solidFill>
              </a:rPr>
              <a:t>Company Logo</a:t>
            </a:r>
            <a:r>
              <a:rPr lang="en-US" sz="3200" dirty="0" smtClean="0">
                <a:solidFill>
                  <a:srgbClr val="E2751D"/>
                </a:solidFill>
              </a:rPr>
              <a:t>]</a:t>
            </a:r>
            <a:endParaRPr lang="en-US" sz="3200" dirty="0">
              <a:solidFill>
                <a:srgbClr val="E2751D"/>
              </a:solidFill>
            </a:endParaRPr>
          </a:p>
        </p:txBody>
      </p:sp>
    </p:spTree>
    <p:extLst>
      <p:ext uri="{BB962C8B-B14F-4D97-AF65-F5344CB8AC3E}">
        <p14:creationId xmlns:p14="http://schemas.microsoft.com/office/powerpoint/2010/main" val="3973641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DCSA</a:t>
            </a:r>
            <a:endParaRPr lang="en-US" dirty="0"/>
          </a:p>
        </p:txBody>
      </p:sp>
      <p:sp>
        <p:nvSpPr>
          <p:cNvPr id="3" name="Content Placeholder 2"/>
          <p:cNvSpPr>
            <a:spLocks noGrp="1"/>
          </p:cNvSpPr>
          <p:nvPr>
            <p:ph idx="1"/>
          </p:nvPr>
        </p:nvSpPr>
        <p:spPr>
          <a:xfrm>
            <a:off x="792162" y="1761565"/>
            <a:ext cx="7570787" cy="4943215"/>
          </a:xfrm>
        </p:spPr>
        <p:txBody>
          <a:bodyPr>
            <a:normAutofit fontScale="70000" lnSpcReduction="20000"/>
          </a:bodyPr>
          <a:lstStyle/>
          <a:p>
            <a:pPr>
              <a:spcBef>
                <a:spcPts val="1200"/>
              </a:spcBef>
            </a:pPr>
            <a:r>
              <a:rPr lang="en-US" dirty="0" smtClean="0"/>
              <a:t>Dependent Care Spending Account</a:t>
            </a:r>
          </a:p>
          <a:p>
            <a:pPr>
              <a:spcBef>
                <a:spcPts val="1200"/>
              </a:spcBef>
            </a:pPr>
            <a:r>
              <a:rPr lang="en-US" dirty="0" smtClean="0"/>
              <a:t>Funded by employee with pre-tax contributions and used to pay for eligible dependent care expenses</a:t>
            </a:r>
          </a:p>
          <a:p>
            <a:pPr>
              <a:spcBef>
                <a:spcPts val="1200"/>
              </a:spcBef>
            </a:pPr>
            <a:r>
              <a:rPr lang="en-US" dirty="0" smtClean="0"/>
              <a:t>Maximum annual limit of $5000 per household married filing jointly</a:t>
            </a:r>
          </a:p>
          <a:p>
            <a:pPr>
              <a:spcBef>
                <a:spcPts val="1200"/>
              </a:spcBef>
            </a:pPr>
            <a:r>
              <a:rPr lang="en-US" dirty="0" smtClean="0"/>
              <a:t>Can only be used for the care of dependent(s) under age 13 and physically or mentally challenged adults who are unable to care for themselves when employee (and spouse) are either working or looking for work</a:t>
            </a:r>
          </a:p>
          <a:p>
            <a:pPr>
              <a:spcBef>
                <a:spcPts val="1200"/>
              </a:spcBef>
            </a:pPr>
            <a:r>
              <a:rPr lang="en-US" dirty="0" smtClean="0"/>
              <a:t>Funds can be accessed by using the ICUBA Benefits MasterCard</a:t>
            </a:r>
          </a:p>
          <a:p>
            <a:pPr>
              <a:spcBef>
                <a:spcPts val="1200"/>
              </a:spcBef>
            </a:pPr>
            <a:r>
              <a:rPr lang="en-US" dirty="0" smtClean="0"/>
              <a:t>File your claims online at </a:t>
            </a:r>
            <a:r>
              <a:rPr lang="en-US" dirty="0" smtClean="0">
                <a:hlinkClick r:id="rId2"/>
              </a:rPr>
              <a:t>https://icubabenefits.org</a:t>
            </a:r>
            <a:endParaRPr lang="en-US" dirty="0" smtClean="0"/>
          </a:p>
          <a:p>
            <a:pPr>
              <a:spcBef>
                <a:spcPts val="1200"/>
              </a:spcBef>
            </a:pPr>
            <a:r>
              <a:rPr lang="en-US" dirty="0" smtClean="0"/>
              <a:t>Subject to Use-It-Or-Lose-It rule</a:t>
            </a:r>
          </a:p>
          <a:p>
            <a:pPr>
              <a:spcBef>
                <a:spcPts val="1200"/>
              </a:spcBef>
            </a:pPr>
            <a:r>
              <a:rPr lang="en-US" dirty="0" smtClean="0"/>
              <a:t>Funds are available as they are deducted from payroll</a:t>
            </a:r>
          </a:p>
          <a:p>
            <a:pPr>
              <a:spcBef>
                <a:spcPts val="1200"/>
              </a:spcBef>
            </a:pPr>
            <a:r>
              <a:rPr lang="en-US" dirty="0" smtClean="0"/>
              <a:t>You do not need to elect an HCSA or have an HRA to elect a DCSA</a:t>
            </a:r>
            <a:endParaRPr lang="en-US" dirty="0"/>
          </a:p>
        </p:txBody>
      </p:sp>
    </p:spTree>
    <p:extLst>
      <p:ext uri="{BB962C8B-B14F-4D97-AF65-F5344CB8AC3E}">
        <p14:creationId xmlns:p14="http://schemas.microsoft.com/office/powerpoint/2010/main" val="3685098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Benefit</a:t>
            </a:r>
            <a:endParaRPr lang="en-US" dirty="0"/>
          </a:p>
        </p:txBody>
      </p:sp>
      <p:sp>
        <p:nvSpPr>
          <p:cNvPr id="3" name="Content Placeholder 2"/>
          <p:cNvSpPr>
            <a:spLocks noGrp="1"/>
          </p:cNvSpPr>
          <p:nvPr>
            <p:ph idx="1"/>
          </p:nvPr>
        </p:nvSpPr>
        <p:spPr>
          <a:xfrm>
            <a:off x="792162" y="1761565"/>
            <a:ext cx="7570787" cy="4854605"/>
          </a:xfrm>
        </p:spPr>
        <p:txBody>
          <a:bodyPr>
            <a:normAutofit fontScale="85000" lnSpcReduction="20000"/>
          </a:bodyPr>
          <a:lstStyle/>
          <a:p>
            <a:r>
              <a:rPr lang="en-US" dirty="0"/>
              <a:t>An employee is considered disabled if they are unable to perform their job due to mental or physical incapacity.  Employee disabilities are protected by the Americans with Disabilities Act (ADA).  </a:t>
            </a:r>
          </a:p>
          <a:p>
            <a:r>
              <a:rPr lang="en-US" dirty="0"/>
              <a:t>Pregnancy and childbirth as well as minor outpatient surgical procedures are examples of conditions often considered covered disabilities for leave and short-term disability benefits that would not typically be covered disabilities under the ADA</a:t>
            </a:r>
            <a:r>
              <a:rPr lang="en-US" dirty="0" smtClean="0"/>
              <a:t>.</a:t>
            </a:r>
            <a:endParaRPr lang="en-US" dirty="0"/>
          </a:p>
          <a:p>
            <a:r>
              <a:rPr lang="en-US" dirty="0"/>
              <a:t>Disability benefits can be defined as any employee benefit that provides income replacement and/or job protection to employees who are unable to work due to illness or accident. These impairments can be either temporary or permanent.</a:t>
            </a:r>
          </a:p>
          <a:p>
            <a:endParaRPr lang="en-US" dirty="0"/>
          </a:p>
        </p:txBody>
      </p:sp>
    </p:spTree>
    <p:extLst>
      <p:ext uri="{BB962C8B-B14F-4D97-AF65-F5344CB8AC3E}">
        <p14:creationId xmlns:p14="http://schemas.microsoft.com/office/powerpoint/2010/main" val="108300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4336901"/>
              </p:ext>
            </p:extLst>
          </p:nvPr>
        </p:nvGraphicFramePr>
        <p:xfrm>
          <a:off x="939825" y="1890337"/>
          <a:ext cx="7570788" cy="4520625"/>
        </p:xfrm>
        <a:graphic>
          <a:graphicData uri="http://schemas.openxmlformats.org/drawingml/2006/table">
            <a:tbl>
              <a:tblPr firstRow="1" bandRow="1">
                <a:tableStyleId>{5C22544A-7EE6-4342-B048-85BDC9FD1C3A}</a:tableStyleId>
              </a:tblPr>
              <a:tblGrid>
                <a:gridCol w="3785394"/>
                <a:gridCol w="3785394"/>
              </a:tblGrid>
              <a:tr h="448105">
                <a:tc>
                  <a:txBody>
                    <a:bodyPr/>
                    <a:lstStyle/>
                    <a:p>
                      <a:pPr marL="0" marR="0" algn="ctr">
                        <a:spcBef>
                          <a:spcPts val="0"/>
                        </a:spcBef>
                        <a:spcAft>
                          <a:spcPts val="0"/>
                        </a:spcAft>
                      </a:pPr>
                      <a:r>
                        <a:rPr lang="en-US" sz="2400" b="1" dirty="0">
                          <a:effectLst/>
                          <a:latin typeface="Cambria"/>
                          <a:ea typeface="ＭＳ 明朝"/>
                          <a:cs typeface="Times New Roman"/>
                        </a:rPr>
                        <a:t>Short Term Disability</a:t>
                      </a:r>
                      <a:endParaRPr lang="en-US" sz="24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400" b="1" dirty="0">
                          <a:effectLst/>
                          <a:latin typeface="Cambria"/>
                          <a:ea typeface="ＭＳ 明朝"/>
                          <a:cs typeface="Times New Roman"/>
                        </a:rPr>
                        <a:t>Long Term Disability</a:t>
                      </a:r>
                      <a:endParaRPr lang="en-US" sz="2400" dirty="0">
                        <a:effectLst/>
                        <a:latin typeface="Cambria"/>
                        <a:ea typeface="ＭＳ 明朝"/>
                        <a:cs typeface="Times New Roman"/>
                      </a:endParaRPr>
                    </a:p>
                  </a:txBody>
                  <a:tcPr marL="68580" marR="68580" marT="0" marB="0"/>
                </a:tc>
              </a:tr>
              <a:tr h="448105">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Acute Injury</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Chronic injury</a:t>
                      </a:r>
                    </a:p>
                  </a:txBody>
                  <a:tcPr marL="68580" marR="68580" marT="0" marB="0"/>
                </a:tc>
              </a:tr>
              <a:tr h="448105">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Acute illness</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Chronic illness</a:t>
                      </a:r>
                    </a:p>
                  </a:txBody>
                  <a:tcPr marL="68580" marR="68580" marT="0" marB="0"/>
                </a:tc>
              </a:tr>
              <a:tr h="448105">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2 weeks to 3 months</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3 months to 12 months</a:t>
                      </a:r>
                    </a:p>
                  </a:txBody>
                  <a:tcPr marL="68580" marR="68580" marT="0" marB="0"/>
                </a:tc>
              </a:tr>
              <a:tr h="448105">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Pregnancy qualifies</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Pregnancy does not qualify</a:t>
                      </a:r>
                    </a:p>
                  </a:txBody>
                  <a:tcPr marL="68580" marR="68580" marT="0" marB="0"/>
                </a:tc>
              </a:tr>
              <a:tr h="448105">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Cannot perform your job</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Cannot perform ANY job</a:t>
                      </a:r>
                    </a:p>
                  </a:txBody>
                  <a:tcPr marL="68580" marR="68580" marT="0" marB="0"/>
                </a:tc>
              </a:tr>
              <a:tr h="448105">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Waiting period 1 day to 2 weeks</a:t>
                      </a:r>
                    </a:p>
                  </a:txBody>
                  <a:tcPr marL="68580" marR="68580" marT="0" marB="0"/>
                </a:tc>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Waiting period 3 months</a:t>
                      </a:r>
                    </a:p>
                  </a:txBody>
                  <a:tcPr marL="68580" marR="68580" marT="0" marB="0"/>
                </a:tc>
              </a:tr>
              <a:tr h="448105">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Provides ~50% of salary</a:t>
                      </a:r>
                    </a:p>
                  </a:txBody>
                  <a:tcPr marL="68580" marR="68580" marT="0" marB="0"/>
                </a:tc>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Provides ~50% of salary</a:t>
                      </a:r>
                    </a:p>
                  </a:txBody>
                  <a:tcPr marL="68580" marR="68580" marT="0" marB="0"/>
                </a:tc>
              </a:tr>
              <a:tr h="448105">
                <a:tc>
                  <a:txBody>
                    <a:bodyPr/>
                    <a:lstStyle/>
                    <a:p>
                      <a:pPr marL="342900" marR="0" lvl="0" indent="-342900">
                        <a:spcBef>
                          <a:spcPts val="0"/>
                        </a:spcBef>
                        <a:spcAft>
                          <a:spcPts val="0"/>
                        </a:spcAft>
                        <a:buFont typeface="Symbol"/>
                        <a:buChar char=""/>
                      </a:pPr>
                      <a:r>
                        <a:rPr lang="en-US" sz="1600">
                          <a:effectLst/>
                          <a:latin typeface="Cambria"/>
                          <a:ea typeface="Times New Roman"/>
                          <a:cs typeface="Times New Roman"/>
                        </a:rPr>
                        <a:t>Average cost is 1-3% of annual salary</a:t>
                      </a:r>
                      <a:endParaRPr lang="en-US" sz="1600">
                        <a:effectLst/>
                        <a:latin typeface="Cambria"/>
                        <a:ea typeface="ＭＳ 明朝"/>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600" dirty="0">
                          <a:effectLst/>
                          <a:latin typeface="Cambria"/>
                          <a:ea typeface="Times New Roman"/>
                          <a:cs typeface="Times New Roman"/>
                        </a:rPr>
                        <a:t>Average cost is 1-3% of annual salary</a:t>
                      </a:r>
                      <a:endParaRPr lang="en-US" sz="1600" dirty="0">
                        <a:effectLst/>
                        <a:latin typeface="Cambria"/>
                        <a:ea typeface="ＭＳ 明朝"/>
                        <a:cs typeface="Times New Roman"/>
                      </a:endParaRPr>
                    </a:p>
                  </a:txBody>
                  <a:tcPr marL="68580" marR="68580" marT="0" marB="0"/>
                </a:tc>
              </a:tr>
              <a:tr h="448105">
                <a:tc>
                  <a:txBody>
                    <a:bodyPr/>
                    <a:lstStyle/>
                    <a:p>
                      <a:pPr marL="342900" marR="0" lvl="0" indent="-342900">
                        <a:spcBef>
                          <a:spcPts val="0"/>
                        </a:spcBef>
                        <a:spcAft>
                          <a:spcPts val="0"/>
                        </a:spcAft>
                        <a:buFont typeface="Symbol"/>
                        <a:buChar char=""/>
                      </a:pPr>
                      <a:r>
                        <a:rPr lang="en-US" sz="1600">
                          <a:effectLst/>
                          <a:latin typeface="Cambria"/>
                          <a:ea typeface="Times New Roman"/>
                          <a:cs typeface="Times New Roman"/>
                        </a:rPr>
                        <a:t>Typically employer-sponsored</a:t>
                      </a:r>
                      <a:endParaRPr lang="en-US" sz="1600">
                        <a:effectLst/>
                        <a:latin typeface="Cambria"/>
                        <a:ea typeface="ＭＳ 明朝"/>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600" dirty="0">
                          <a:effectLst/>
                          <a:latin typeface="Cambria"/>
                          <a:ea typeface="Times New Roman"/>
                          <a:cs typeface="Times New Roman"/>
                        </a:rPr>
                        <a:t>Typically employer-sponsored, but private policies are available </a:t>
                      </a:r>
                      <a:endParaRPr lang="en-US" sz="16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024568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4139822"/>
              </p:ext>
            </p:extLst>
          </p:nvPr>
        </p:nvGraphicFramePr>
        <p:xfrm>
          <a:off x="792163" y="1850733"/>
          <a:ext cx="7570788" cy="4553037"/>
        </p:xfrm>
        <a:graphic>
          <a:graphicData uri="http://schemas.openxmlformats.org/drawingml/2006/table">
            <a:tbl>
              <a:tblPr firstRow="1" bandRow="1">
                <a:tableStyleId>{5C22544A-7EE6-4342-B048-85BDC9FD1C3A}</a:tableStyleId>
              </a:tblPr>
              <a:tblGrid>
                <a:gridCol w="3785394"/>
                <a:gridCol w="3785394"/>
              </a:tblGrid>
              <a:tr h="461039">
                <a:tc>
                  <a:txBody>
                    <a:bodyPr/>
                    <a:lstStyle/>
                    <a:p>
                      <a:pPr marL="0" marR="0" algn="ctr">
                        <a:spcBef>
                          <a:spcPts val="0"/>
                        </a:spcBef>
                        <a:spcAft>
                          <a:spcPts val="0"/>
                        </a:spcAft>
                      </a:pPr>
                      <a:r>
                        <a:rPr lang="en-US" sz="2400" b="1" dirty="0">
                          <a:effectLst/>
                          <a:latin typeface="Cambria"/>
                          <a:ea typeface="ＭＳ 明朝"/>
                          <a:cs typeface="Times New Roman"/>
                        </a:rPr>
                        <a:t>Short Term Disability</a:t>
                      </a:r>
                      <a:endParaRPr lang="en-US" sz="2400" dirty="0">
                        <a:effectLst/>
                        <a:latin typeface="Cambria"/>
                        <a:ea typeface="ＭＳ 明朝"/>
                        <a:cs typeface="Times New Roman"/>
                      </a:endParaRPr>
                    </a:p>
                  </a:txBody>
                  <a:tcPr marL="68580" marR="68580" marT="0" marB="0"/>
                </a:tc>
                <a:tc>
                  <a:txBody>
                    <a:bodyPr/>
                    <a:lstStyle/>
                    <a:p>
                      <a:pPr marL="0" marR="0" algn="ctr">
                        <a:spcBef>
                          <a:spcPts val="0"/>
                        </a:spcBef>
                        <a:spcAft>
                          <a:spcPts val="0"/>
                        </a:spcAft>
                      </a:pPr>
                      <a:r>
                        <a:rPr lang="en-US" sz="2400" b="1" dirty="0">
                          <a:effectLst/>
                          <a:latin typeface="Cambria"/>
                          <a:ea typeface="ＭＳ 明朝"/>
                          <a:cs typeface="Times New Roman"/>
                        </a:rPr>
                        <a:t>FMLA</a:t>
                      </a:r>
                      <a:endParaRPr lang="en-US" sz="2400" dirty="0">
                        <a:effectLst/>
                        <a:latin typeface="Cambria"/>
                        <a:ea typeface="ＭＳ 明朝"/>
                        <a:cs typeface="Times New Roman"/>
                      </a:endParaRPr>
                    </a:p>
                  </a:txBody>
                  <a:tcPr marL="68580" marR="68580" marT="0" marB="0"/>
                </a:tc>
              </a:tr>
              <a:tr h="461039">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Required by some states</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Federal regulation</a:t>
                      </a:r>
                    </a:p>
                  </a:txBody>
                  <a:tcPr marL="68580" marR="68580" marT="0" marB="0"/>
                </a:tc>
              </a:tr>
              <a:tr h="1364170">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Must meet eligibility requirements</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Employee must work for an FMLA covered employer</a:t>
                      </a:r>
                    </a:p>
                    <a:p>
                      <a:pPr marL="342900" marR="0" lvl="0" indent="-342900">
                        <a:spcBef>
                          <a:spcPts val="0"/>
                        </a:spcBef>
                        <a:spcAft>
                          <a:spcPts val="0"/>
                        </a:spcAft>
                        <a:buFont typeface="Symbol"/>
                        <a:buChar char=""/>
                      </a:pPr>
                      <a:r>
                        <a:rPr lang="en-US" sz="1600">
                          <a:effectLst/>
                          <a:latin typeface="Cambria"/>
                          <a:ea typeface="ＭＳ 明朝"/>
                          <a:cs typeface="Times New Roman"/>
                        </a:rPr>
                        <a:t>Must work for that employer for a minimum of 12 months</a:t>
                      </a:r>
                    </a:p>
                    <a:p>
                      <a:pPr marL="342900" marR="0" lvl="0" indent="-342900">
                        <a:spcBef>
                          <a:spcPts val="0"/>
                        </a:spcBef>
                        <a:spcAft>
                          <a:spcPts val="0"/>
                        </a:spcAft>
                        <a:buFont typeface="Symbol"/>
                        <a:buChar char=""/>
                      </a:pPr>
                      <a:r>
                        <a:rPr lang="en-US" sz="1600">
                          <a:effectLst/>
                          <a:latin typeface="Cambria"/>
                          <a:ea typeface="ＭＳ 明朝"/>
                          <a:cs typeface="Times New Roman"/>
                        </a:rPr>
                        <a:t>Must have worked a minimum of 1250 hours in that 12 months</a:t>
                      </a:r>
                    </a:p>
                  </a:txBody>
                  <a:tcPr marL="68580" marR="68580" marT="0" marB="0"/>
                </a:tc>
              </a:tr>
              <a:tr h="461039">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Covers illness or injury YOU incur</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Covers illness or injury by a family member or severe personal illness or injury</a:t>
                      </a:r>
                    </a:p>
                  </a:txBody>
                  <a:tcPr marL="68580" marR="68580" marT="0" marB="0"/>
                </a:tc>
              </a:tr>
              <a:tr h="461039">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Length of leave varies, typically 2 weeks to 3 months.  </a:t>
                      </a:r>
                    </a:p>
                  </a:txBody>
                  <a:tcPr marL="68580" marR="68580" marT="0" marB="0"/>
                </a:tc>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Up to 12 weeks.</a:t>
                      </a:r>
                    </a:p>
                  </a:txBody>
                  <a:tcPr marL="68580" marR="68580" marT="0" marB="0"/>
                </a:tc>
              </a:tr>
              <a:tr h="461039">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Must be consecutive.</a:t>
                      </a:r>
                    </a:p>
                  </a:txBody>
                  <a:tcPr marL="68580" marR="68580" marT="0" marB="0"/>
                </a:tc>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Can be consecutive or intermittent</a:t>
                      </a:r>
                    </a:p>
                  </a:txBody>
                  <a:tcPr marL="68580" marR="68580" marT="0" marB="0"/>
                </a:tc>
              </a:tr>
              <a:tr h="461039">
                <a:tc>
                  <a:txBody>
                    <a:bodyPr/>
                    <a:lstStyle/>
                    <a:p>
                      <a:pPr marL="342900" marR="0" lvl="0" indent="-342900">
                        <a:spcBef>
                          <a:spcPts val="0"/>
                        </a:spcBef>
                        <a:spcAft>
                          <a:spcPts val="0"/>
                        </a:spcAft>
                        <a:buFont typeface="Symbol"/>
                        <a:buChar char=""/>
                      </a:pPr>
                      <a:r>
                        <a:rPr lang="en-US" sz="1600">
                          <a:effectLst/>
                          <a:latin typeface="Cambria"/>
                          <a:ea typeface="ＭＳ 明朝"/>
                          <a:cs typeface="Times New Roman"/>
                        </a:rPr>
                        <a:t>Does NOT cover pre-existing conditions</a:t>
                      </a:r>
                    </a:p>
                  </a:txBody>
                  <a:tcPr marL="68580" marR="68580" marT="0" marB="0"/>
                </a:tc>
                <a:tc>
                  <a:txBody>
                    <a:bodyPr/>
                    <a:lstStyle/>
                    <a:p>
                      <a:pPr marL="342900" marR="0" lvl="0" indent="-342900">
                        <a:spcBef>
                          <a:spcPts val="0"/>
                        </a:spcBef>
                        <a:spcAft>
                          <a:spcPts val="0"/>
                        </a:spcAft>
                        <a:buFont typeface="Symbol"/>
                        <a:buChar char=""/>
                      </a:pPr>
                      <a:r>
                        <a:rPr lang="en-US" sz="1600" dirty="0">
                          <a:effectLst/>
                          <a:latin typeface="Cambria"/>
                          <a:ea typeface="ＭＳ 明朝"/>
                          <a:cs typeface="Times New Roman"/>
                        </a:rPr>
                        <a:t>Covers pre-existing conditions</a:t>
                      </a:r>
                    </a:p>
                  </a:txBody>
                  <a:tcPr marL="68580" marR="68580" marT="0" marB="0"/>
                </a:tc>
              </a:tr>
            </a:tbl>
          </a:graphicData>
        </a:graphic>
      </p:graphicFrame>
    </p:spTree>
    <p:extLst>
      <p:ext uri="{BB962C8B-B14F-4D97-AF65-F5344CB8AC3E}">
        <p14:creationId xmlns:p14="http://schemas.microsoft.com/office/powerpoint/2010/main" val="4139100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Disability</a:t>
            </a:r>
            <a:endParaRPr lang="en-US" dirty="0"/>
          </a:p>
        </p:txBody>
      </p:sp>
      <p:sp>
        <p:nvSpPr>
          <p:cNvPr id="3" name="Content Placeholder 2"/>
          <p:cNvSpPr>
            <a:spLocks noGrp="1"/>
          </p:cNvSpPr>
          <p:nvPr>
            <p:ph idx="1"/>
          </p:nvPr>
        </p:nvSpPr>
        <p:spPr>
          <a:xfrm>
            <a:off x="792162" y="1761565"/>
            <a:ext cx="7570787" cy="4662618"/>
          </a:xfrm>
        </p:spPr>
        <p:txBody>
          <a:bodyPr>
            <a:normAutofit fontScale="85000" lnSpcReduction="20000"/>
          </a:bodyPr>
          <a:lstStyle/>
          <a:p>
            <a:pPr lvl="0">
              <a:spcBef>
                <a:spcPts val="1200"/>
              </a:spcBef>
            </a:pPr>
            <a:r>
              <a:rPr lang="en-US" dirty="0"/>
              <a:t>Pays monthly benefit to provide portion of income during an illness/injury</a:t>
            </a:r>
          </a:p>
          <a:p>
            <a:pPr lvl="0">
              <a:spcBef>
                <a:spcPts val="1200"/>
              </a:spcBef>
            </a:pPr>
            <a:r>
              <a:rPr lang="en-US" dirty="0"/>
              <a:t>You choose your monthly benefit between $400 - $5,000</a:t>
            </a:r>
          </a:p>
          <a:p>
            <a:pPr lvl="0">
              <a:spcBef>
                <a:spcPts val="1200"/>
              </a:spcBef>
            </a:pPr>
            <a:r>
              <a:rPr lang="en-US" dirty="0"/>
              <a:t>Coverage up to 60% of gross monthly salary</a:t>
            </a:r>
          </a:p>
          <a:p>
            <a:pPr lvl="0">
              <a:spcBef>
                <a:spcPts val="1200"/>
              </a:spcBef>
            </a:pPr>
            <a:r>
              <a:rPr lang="en-US" dirty="0"/>
              <a:t>Premium is based on age when you enroll – does NOT increase as you age</a:t>
            </a:r>
          </a:p>
          <a:p>
            <a:pPr lvl="0">
              <a:spcBef>
                <a:spcPts val="1200"/>
              </a:spcBef>
            </a:pPr>
            <a:r>
              <a:rPr lang="en-US" dirty="0"/>
              <a:t>Waiting period = 14 days</a:t>
            </a:r>
          </a:p>
          <a:p>
            <a:pPr lvl="0">
              <a:spcBef>
                <a:spcPts val="1200"/>
              </a:spcBef>
            </a:pPr>
            <a:r>
              <a:rPr lang="en-US" dirty="0"/>
              <a:t>Maximum benefit period = 3 months</a:t>
            </a:r>
          </a:p>
          <a:p>
            <a:pPr lvl="0">
              <a:spcBef>
                <a:spcPts val="1200"/>
              </a:spcBef>
            </a:pPr>
            <a:r>
              <a:rPr lang="en-US" dirty="0"/>
              <a:t>Portable</a:t>
            </a:r>
          </a:p>
          <a:p>
            <a:pPr lvl="0">
              <a:spcBef>
                <a:spcPts val="1200"/>
              </a:spcBef>
            </a:pPr>
            <a:r>
              <a:rPr lang="en-US" dirty="0"/>
              <a:t>There are pre-existing condition </a:t>
            </a:r>
            <a:r>
              <a:rPr lang="en-US" dirty="0" smtClean="0"/>
              <a:t>exclusions</a:t>
            </a:r>
            <a:endParaRPr lang="en-US" dirty="0"/>
          </a:p>
        </p:txBody>
      </p:sp>
    </p:spTree>
    <p:extLst>
      <p:ext uri="{BB962C8B-B14F-4D97-AF65-F5344CB8AC3E}">
        <p14:creationId xmlns:p14="http://schemas.microsoft.com/office/powerpoint/2010/main" val="3397706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Disability</a:t>
            </a:r>
            <a:endParaRPr lang="en-US" dirty="0"/>
          </a:p>
        </p:txBody>
      </p:sp>
      <p:sp>
        <p:nvSpPr>
          <p:cNvPr id="3" name="Content Placeholder 2"/>
          <p:cNvSpPr>
            <a:spLocks noGrp="1"/>
          </p:cNvSpPr>
          <p:nvPr>
            <p:ph idx="1"/>
          </p:nvPr>
        </p:nvSpPr>
        <p:spPr>
          <a:xfrm>
            <a:off x="792162" y="1761565"/>
            <a:ext cx="7570787" cy="4736459"/>
          </a:xfrm>
        </p:spPr>
        <p:txBody>
          <a:bodyPr>
            <a:normAutofit fontScale="77500" lnSpcReduction="20000"/>
          </a:bodyPr>
          <a:lstStyle/>
          <a:p>
            <a:pPr lvl="0">
              <a:spcBef>
                <a:spcPts val="1200"/>
              </a:spcBef>
            </a:pPr>
            <a:r>
              <a:rPr lang="en-US" dirty="0"/>
              <a:t>Required for all employees/certain employees</a:t>
            </a:r>
          </a:p>
          <a:p>
            <a:pPr lvl="0">
              <a:spcBef>
                <a:spcPts val="1200"/>
              </a:spcBef>
            </a:pPr>
            <a:r>
              <a:rPr lang="en-US" dirty="0"/>
              <a:t>Base Monthly Benefit of $3,000 required</a:t>
            </a:r>
          </a:p>
          <a:p>
            <a:pPr lvl="1">
              <a:spcBef>
                <a:spcPts val="1200"/>
              </a:spcBef>
            </a:pPr>
            <a:r>
              <a:rPr lang="en-US" sz="2800" dirty="0"/>
              <a:t>Additional benefit amount available</a:t>
            </a:r>
          </a:p>
          <a:p>
            <a:pPr lvl="0">
              <a:spcBef>
                <a:spcPts val="1200"/>
              </a:spcBef>
            </a:pPr>
            <a:r>
              <a:rPr lang="en-US" dirty="0"/>
              <a:t>Pays monthly benefit to provide portion of income during an illness/injury</a:t>
            </a:r>
          </a:p>
          <a:p>
            <a:pPr lvl="0">
              <a:spcBef>
                <a:spcPts val="1200"/>
              </a:spcBef>
            </a:pPr>
            <a:r>
              <a:rPr lang="en-US" dirty="0"/>
              <a:t>Pays 60% of monthly earnings up to maximum of $6,000</a:t>
            </a:r>
          </a:p>
          <a:p>
            <a:pPr lvl="0">
              <a:spcBef>
                <a:spcPts val="1200"/>
              </a:spcBef>
            </a:pPr>
            <a:r>
              <a:rPr lang="en-US" dirty="0"/>
              <a:t>Specialty Specific benefits so that it will pay a benefit based on a portion of lost income</a:t>
            </a:r>
          </a:p>
          <a:p>
            <a:pPr lvl="0">
              <a:spcBef>
                <a:spcPts val="1200"/>
              </a:spcBef>
            </a:pPr>
            <a:r>
              <a:rPr lang="en-US" dirty="0"/>
              <a:t>90 day elimination period</a:t>
            </a:r>
          </a:p>
          <a:p>
            <a:pPr lvl="0">
              <a:spcBef>
                <a:spcPts val="1200"/>
              </a:spcBef>
            </a:pPr>
            <a:r>
              <a:rPr lang="en-US" dirty="0"/>
              <a:t>Administered by [</a:t>
            </a:r>
            <a:r>
              <a:rPr lang="en-US" i="1" dirty="0"/>
              <a:t>Name of Carrier</a:t>
            </a:r>
            <a:r>
              <a:rPr lang="en-US" dirty="0"/>
              <a:t>] – [</a:t>
            </a:r>
            <a:r>
              <a:rPr lang="en-US" i="1" dirty="0"/>
              <a:t>Representative name, email, and phone</a:t>
            </a:r>
            <a:r>
              <a:rPr lang="en-US" dirty="0"/>
              <a:t>]</a:t>
            </a:r>
          </a:p>
          <a:p>
            <a:pPr lvl="0">
              <a:spcBef>
                <a:spcPts val="1200"/>
              </a:spcBef>
            </a:pPr>
            <a:r>
              <a:rPr lang="en-US" dirty="0"/>
              <a:t>Portable</a:t>
            </a:r>
          </a:p>
        </p:txBody>
      </p:sp>
    </p:spTree>
    <p:extLst>
      <p:ext uri="{BB962C8B-B14F-4D97-AF65-F5344CB8AC3E}">
        <p14:creationId xmlns:p14="http://schemas.microsoft.com/office/powerpoint/2010/main" val="3820451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a:t>
            </a:r>
            <a:endParaRPr lang="en-US" dirty="0"/>
          </a:p>
        </p:txBody>
      </p:sp>
      <p:sp>
        <p:nvSpPr>
          <p:cNvPr id="3" name="Content Placeholder 2"/>
          <p:cNvSpPr>
            <a:spLocks noGrp="1"/>
          </p:cNvSpPr>
          <p:nvPr>
            <p:ph idx="1"/>
          </p:nvPr>
        </p:nvSpPr>
        <p:spPr>
          <a:xfrm>
            <a:off x="792162" y="1761565"/>
            <a:ext cx="7570787" cy="4706923"/>
          </a:xfrm>
        </p:spPr>
        <p:txBody>
          <a:bodyPr>
            <a:normAutofit fontScale="92500" lnSpcReduction="10000"/>
          </a:bodyPr>
          <a:lstStyle/>
          <a:p>
            <a:r>
              <a:rPr lang="en-US" dirty="0"/>
              <a:t>An employer-provided retirement plan can be an easy, automatic way for employees to save money for retirement from each of their paychecks.</a:t>
            </a:r>
          </a:p>
          <a:p>
            <a:r>
              <a:rPr lang="en-US" dirty="0"/>
              <a:t> </a:t>
            </a:r>
            <a:r>
              <a:rPr lang="en-US" dirty="0" smtClean="0"/>
              <a:t>The Major types of retirement plans include:</a:t>
            </a:r>
            <a:endParaRPr lang="en-US" dirty="0"/>
          </a:p>
          <a:p>
            <a:pPr lvl="1"/>
            <a:r>
              <a:rPr lang="en-US" b="1" dirty="0"/>
              <a:t>401K </a:t>
            </a:r>
            <a:r>
              <a:rPr lang="en-US" dirty="0"/>
              <a:t>– This plan is the standard retirement plan for business that are not tax exempt and are not governmental.</a:t>
            </a:r>
          </a:p>
          <a:p>
            <a:pPr lvl="1"/>
            <a:r>
              <a:rPr lang="en-US" b="1" dirty="0"/>
              <a:t>403(b) – </a:t>
            </a:r>
            <a:r>
              <a:rPr lang="en-US" dirty="0"/>
              <a:t>This plan is like a 401(k) for tax-exempt organizations like public schools, hospitals or religious groups.</a:t>
            </a:r>
          </a:p>
          <a:p>
            <a:pPr lvl="1"/>
            <a:r>
              <a:rPr lang="en-US" b="1" dirty="0"/>
              <a:t>457(b)</a:t>
            </a:r>
            <a:r>
              <a:rPr lang="en-US" dirty="0"/>
              <a:t> – This plan is offered by state and local governments and some nonprofits.</a:t>
            </a:r>
          </a:p>
          <a:p>
            <a:endParaRPr lang="en-US" dirty="0"/>
          </a:p>
        </p:txBody>
      </p:sp>
    </p:spTree>
    <p:extLst>
      <p:ext uri="{BB962C8B-B14F-4D97-AF65-F5344CB8AC3E}">
        <p14:creationId xmlns:p14="http://schemas.microsoft.com/office/powerpoint/2010/main" val="3428501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Retirement Plan</a:t>
            </a:r>
            <a:endParaRPr lang="en-US" dirty="0"/>
          </a:p>
        </p:txBody>
      </p:sp>
      <p:sp>
        <p:nvSpPr>
          <p:cNvPr id="3" name="Content Placeholder 2"/>
          <p:cNvSpPr>
            <a:spLocks noGrp="1"/>
          </p:cNvSpPr>
          <p:nvPr>
            <p:ph idx="1"/>
          </p:nvPr>
        </p:nvSpPr>
        <p:spPr/>
        <p:txBody>
          <a:bodyPr/>
          <a:lstStyle/>
          <a:p>
            <a:r>
              <a:rPr lang="en-US" dirty="0"/>
              <a:t>The company provides the following retirement plan options through [</a:t>
            </a:r>
            <a:r>
              <a:rPr lang="en-US" i="1" dirty="0"/>
              <a:t>Name of carrier</a:t>
            </a:r>
            <a:r>
              <a:rPr lang="en-US" dirty="0"/>
              <a:t>]:</a:t>
            </a:r>
          </a:p>
          <a:p>
            <a:pPr lvl="0"/>
            <a:r>
              <a:rPr lang="en-US" dirty="0"/>
              <a:t>[</a:t>
            </a:r>
            <a:r>
              <a:rPr lang="en-US" i="1" dirty="0"/>
              <a:t>Retirement Plan Option #1</a:t>
            </a:r>
            <a:r>
              <a:rPr lang="en-US" dirty="0"/>
              <a:t>]</a:t>
            </a:r>
          </a:p>
          <a:p>
            <a:pPr lvl="0"/>
            <a:r>
              <a:rPr lang="en-US" dirty="0"/>
              <a:t>[</a:t>
            </a:r>
            <a:r>
              <a:rPr lang="en-US" i="1" dirty="0"/>
              <a:t>Retirement Plan Option #2</a:t>
            </a:r>
            <a:r>
              <a:rPr lang="en-US" dirty="0"/>
              <a:t>]</a:t>
            </a:r>
          </a:p>
          <a:p>
            <a:pPr lvl="0"/>
            <a:r>
              <a:rPr lang="en-US" dirty="0"/>
              <a:t>[</a:t>
            </a:r>
            <a:r>
              <a:rPr lang="en-US" i="1" dirty="0"/>
              <a:t>Retirement Plan Option #3</a:t>
            </a:r>
            <a:r>
              <a:rPr lang="en-US" dirty="0"/>
              <a:t>]</a:t>
            </a:r>
          </a:p>
          <a:p>
            <a:pPr marL="0" indent="0">
              <a:buNone/>
            </a:pPr>
            <a:endParaRPr lang="en-US" dirty="0"/>
          </a:p>
        </p:txBody>
      </p:sp>
    </p:spTree>
    <p:extLst>
      <p:ext uri="{BB962C8B-B14F-4D97-AF65-F5344CB8AC3E}">
        <p14:creationId xmlns:p14="http://schemas.microsoft.com/office/powerpoint/2010/main" val="2487519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a:t>
            </a:r>
            <a:endParaRPr lang="en-US" dirty="0"/>
          </a:p>
        </p:txBody>
      </p:sp>
      <p:sp>
        <p:nvSpPr>
          <p:cNvPr id="3" name="Content Placeholder 2"/>
          <p:cNvSpPr>
            <a:spLocks noGrp="1"/>
          </p:cNvSpPr>
          <p:nvPr>
            <p:ph idx="1"/>
          </p:nvPr>
        </p:nvSpPr>
        <p:spPr>
          <a:xfrm>
            <a:off x="792162" y="1761565"/>
            <a:ext cx="7570787" cy="4647850"/>
          </a:xfrm>
        </p:spPr>
        <p:txBody>
          <a:bodyPr>
            <a:normAutofit/>
          </a:bodyPr>
          <a:lstStyle/>
          <a:p>
            <a:r>
              <a:rPr lang="en-US" dirty="0"/>
              <a:t>Each retirement plan has certain key elements. These include:</a:t>
            </a:r>
            <a:endParaRPr lang="en-US" dirty="0"/>
          </a:p>
          <a:p>
            <a:pPr lvl="1"/>
            <a:r>
              <a:rPr lang="en-US" dirty="0"/>
              <a:t>A written plan that describes the benefit structure and guides day-to-day operations</a:t>
            </a:r>
            <a:endParaRPr lang="en-US" dirty="0"/>
          </a:p>
          <a:p>
            <a:pPr lvl="1"/>
            <a:r>
              <a:rPr lang="en-US" dirty="0"/>
              <a:t>A trust fund to hold the plan’s assets</a:t>
            </a:r>
            <a:endParaRPr lang="en-US" dirty="0"/>
          </a:p>
          <a:p>
            <a:pPr lvl="1"/>
            <a:r>
              <a:rPr lang="en-US" dirty="0"/>
              <a:t>A recordkeeping system to track the flow of monies going to and from the retirement plan </a:t>
            </a:r>
            <a:endParaRPr lang="en-US" dirty="0"/>
          </a:p>
          <a:p>
            <a:pPr lvl="1"/>
            <a:r>
              <a:rPr lang="en-US" dirty="0"/>
              <a:t>Documents to provide plan information to employees participating in the plan and to the government</a:t>
            </a:r>
            <a:endParaRPr lang="en-US" dirty="0"/>
          </a:p>
          <a:p>
            <a:endParaRPr lang="en-US" dirty="0"/>
          </a:p>
        </p:txBody>
      </p:sp>
    </p:spTree>
    <p:extLst>
      <p:ext uri="{BB962C8B-B14F-4D97-AF65-F5344CB8AC3E}">
        <p14:creationId xmlns:p14="http://schemas.microsoft.com/office/powerpoint/2010/main" val="2515852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401K</a:t>
            </a:r>
            <a:endParaRPr lang="en-US" dirty="0"/>
          </a:p>
        </p:txBody>
      </p:sp>
      <p:sp>
        <p:nvSpPr>
          <p:cNvPr id="3" name="Content Placeholder 2"/>
          <p:cNvSpPr>
            <a:spLocks noGrp="1"/>
          </p:cNvSpPr>
          <p:nvPr>
            <p:ph idx="1"/>
          </p:nvPr>
        </p:nvSpPr>
        <p:spPr>
          <a:xfrm>
            <a:off x="792162" y="1761565"/>
            <a:ext cx="7570787" cy="4692155"/>
          </a:xfrm>
        </p:spPr>
        <p:txBody>
          <a:bodyPr>
            <a:normAutofit fontScale="70000" lnSpcReduction="20000"/>
          </a:bodyPr>
          <a:lstStyle/>
          <a:p>
            <a:pPr lvl="0">
              <a:spcBef>
                <a:spcPts val="1200"/>
              </a:spcBef>
            </a:pPr>
            <a:r>
              <a:rPr lang="en-US" dirty="0"/>
              <a:t>A 401(k) plan is a qualified employer-sponsored retirement plan that eligible employees may make tax-deferred contributions from their salary or wages to on a post-tax and/or pretax basis. </a:t>
            </a:r>
            <a:endParaRPr lang="en-US" dirty="0"/>
          </a:p>
          <a:p>
            <a:pPr lvl="0">
              <a:spcBef>
                <a:spcPts val="1200"/>
              </a:spcBef>
            </a:pPr>
            <a:r>
              <a:rPr lang="en-US" dirty="0"/>
              <a:t>Employers offering a 401(k) plan may make matching or non-elective contributions to the plan on behalf of eligible employees and may also add a profit-sharing feature to the plan. </a:t>
            </a:r>
            <a:endParaRPr lang="en-US" dirty="0"/>
          </a:p>
          <a:p>
            <a:pPr lvl="0">
              <a:spcBef>
                <a:spcPts val="1200"/>
              </a:spcBef>
            </a:pPr>
            <a:r>
              <a:rPr lang="en-US" dirty="0"/>
              <a:t>Earnings in a 401(k) plan accrue on a tax-deferred basis. 401(k) plans are offered through private employers. </a:t>
            </a:r>
            <a:endParaRPr lang="en-US" dirty="0"/>
          </a:p>
          <a:p>
            <a:pPr lvl="0">
              <a:spcBef>
                <a:spcPts val="1200"/>
              </a:spcBef>
            </a:pPr>
            <a:r>
              <a:rPr lang="en-US" dirty="0"/>
              <a:t>When you withdraw funds from your 401(k) (Distributions) </a:t>
            </a:r>
          </a:p>
          <a:p>
            <a:pPr lvl="0">
              <a:spcBef>
                <a:spcPts val="1200"/>
              </a:spcBef>
            </a:pPr>
            <a:r>
              <a:rPr lang="en-US" dirty="0"/>
              <a:t>Distributions are taxed as ordinary income</a:t>
            </a:r>
          </a:p>
          <a:p>
            <a:pPr lvl="0">
              <a:spcBef>
                <a:spcPts val="1200"/>
              </a:spcBef>
            </a:pPr>
            <a:r>
              <a:rPr lang="en-US" dirty="0"/>
              <a:t>401(k) plans are offered by for-profit companies to eligible employees who contribute pre or post-tax money through payroll deduction.</a:t>
            </a:r>
          </a:p>
          <a:p>
            <a:pPr lvl="0">
              <a:spcBef>
                <a:spcPts val="1200"/>
              </a:spcBef>
            </a:pPr>
            <a:r>
              <a:rPr lang="en-US" dirty="0"/>
              <a:t>401(k) plans offer match programs at a far higher rate than 403(b) plans</a:t>
            </a:r>
            <a:r>
              <a:rPr lang="en-US" dirty="0" smtClean="0"/>
              <a:t>.</a:t>
            </a:r>
            <a:endParaRPr lang="en-US" dirty="0"/>
          </a:p>
        </p:txBody>
      </p:sp>
    </p:spTree>
    <p:extLst>
      <p:ext uri="{BB962C8B-B14F-4D97-AF65-F5344CB8AC3E}">
        <p14:creationId xmlns:p14="http://schemas.microsoft.com/office/powerpoint/2010/main" val="117794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Benefits</a:t>
            </a:r>
            <a:endParaRPr lang="en-US" dirty="0">
              <a:solidFill>
                <a:srgbClr val="E2751D"/>
              </a:solidFill>
            </a:endParaRPr>
          </a:p>
        </p:txBody>
      </p:sp>
      <p:sp>
        <p:nvSpPr>
          <p:cNvPr id="3" name="Content Placeholder 2"/>
          <p:cNvSpPr>
            <a:spLocks noGrp="1"/>
          </p:cNvSpPr>
          <p:nvPr>
            <p:ph idx="1"/>
          </p:nvPr>
        </p:nvSpPr>
        <p:spPr>
          <a:xfrm>
            <a:off x="792162" y="1761565"/>
            <a:ext cx="7570787" cy="4647850"/>
          </a:xfrm>
        </p:spPr>
        <p:txBody>
          <a:bodyPr>
            <a:normAutofit/>
          </a:bodyPr>
          <a:lstStyle/>
          <a:p>
            <a:r>
              <a:rPr lang="en-US" dirty="0"/>
              <a:t>Benefits are additional forms of compensation in addition to wages.</a:t>
            </a:r>
          </a:p>
          <a:p>
            <a:r>
              <a:rPr lang="en-US" dirty="0"/>
              <a:t>Employee benefits are part of your total compensation.</a:t>
            </a:r>
          </a:p>
          <a:p>
            <a:r>
              <a:rPr lang="en-US" dirty="0"/>
              <a:t>Some benefits are provided by the government, while some are required by law.</a:t>
            </a:r>
          </a:p>
          <a:p>
            <a:r>
              <a:rPr lang="en-US" dirty="0"/>
              <a:t>Additional benefits are incentives to improve employee retention, productivity, and morale</a:t>
            </a:r>
            <a:r>
              <a:rPr lang="en-US" dirty="0" smtClean="0"/>
              <a:t>.</a:t>
            </a:r>
            <a:endParaRPr lang="en-US" dirty="0"/>
          </a:p>
        </p:txBody>
      </p:sp>
    </p:spTree>
    <p:extLst>
      <p:ext uri="{BB962C8B-B14F-4D97-AF65-F5344CB8AC3E}">
        <p14:creationId xmlns:p14="http://schemas.microsoft.com/office/powerpoint/2010/main" val="1441035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Sharing Plans</a:t>
            </a:r>
            <a:endParaRPr lang="en-US" dirty="0"/>
          </a:p>
        </p:txBody>
      </p:sp>
      <p:sp>
        <p:nvSpPr>
          <p:cNvPr id="3" name="Content Placeholder 2"/>
          <p:cNvSpPr>
            <a:spLocks noGrp="1"/>
          </p:cNvSpPr>
          <p:nvPr>
            <p:ph idx="1"/>
          </p:nvPr>
        </p:nvSpPr>
        <p:spPr>
          <a:xfrm>
            <a:off x="792162" y="1687725"/>
            <a:ext cx="7570787" cy="4736459"/>
          </a:xfrm>
        </p:spPr>
        <p:txBody>
          <a:bodyPr>
            <a:noAutofit/>
          </a:bodyPr>
          <a:lstStyle/>
          <a:p>
            <a:pPr lvl="0">
              <a:spcBef>
                <a:spcPts val="1200"/>
              </a:spcBef>
            </a:pPr>
            <a:r>
              <a:rPr lang="en-US" sz="1800" dirty="0"/>
              <a:t>Participant's retirement benefits based on participant’s account balance</a:t>
            </a:r>
            <a:endParaRPr lang="en-US" sz="1800" dirty="0"/>
          </a:p>
          <a:p>
            <a:pPr lvl="0">
              <a:spcBef>
                <a:spcPts val="1200"/>
              </a:spcBef>
            </a:pPr>
            <a:r>
              <a:rPr lang="en-US" sz="1800" dirty="0"/>
              <a:t>May allow employees to contribute through salary deferrals</a:t>
            </a:r>
            <a:endParaRPr lang="en-US" sz="1800" dirty="0"/>
          </a:p>
          <a:p>
            <a:pPr lvl="0">
              <a:spcBef>
                <a:spcPts val="1200"/>
              </a:spcBef>
            </a:pPr>
            <a:r>
              <a:rPr lang="en-US" sz="1800" dirty="0"/>
              <a:t>Depending on the type of plan, employer may be required to make annual minimum contributions</a:t>
            </a:r>
            <a:endParaRPr lang="en-US" sz="1800" dirty="0"/>
          </a:p>
          <a:p>
            <a:pPr lvl="0">
              <a:spcBef>
                <a:spcPts val="1200"/>
              </a:spcBef>
            </a:pPr>
            <a:r>
              <a:rPr lang="en-US" sz="1800" dirty="0"/>
              <a:t>Contribution limits </a:t>
            </a:r>
            <a:endParaRPr lang="en-US" sz="1800" dirty="0"/>
          </a:p>
          <a:p>
            <a:pPr lvl="0">
              <a:spcBef>
                <a:spcPts val="1200"/>
              </a:spcBef>
            </a:pPr>
            <a:r>
              <a:rPr lang="en-US" sz="1800" dirty="0"/>
              <a:t>Must meet minimum coverage tests but can exclude some employees</a:t>
            </a:r>
            <a:endParaRPr lang="en-US" sz="1800" dirty="0"/>
          </a:p>
          <a:p>
            <a:pPr lvl="0">
              <a:spcBef>
                <a:spcPts val="1200"/>
              </a:spcBef>
            </a:pPr>
            <a:r>
              <a:rPr lang="en-US" sz="1800" dirty="0"/>
              <a:t>More complex to set up and operate</a:t>
            </a:r>
            <a:endParaRPr lang="en-US" sz="1800" dirty="0"/>
          </a:p>
          <a:p>
            <a:pPr lvl="0">
              <a:spcBef>
                <a:spcPts val="1200"/>
              </a:spcBef>
            </a:pPr>
            <a:r>
              <a:rPr lang="en-US" sz="1800" dirty="0"/>
              <a:t>Annual return usually required</a:t>
            </a:r>
            <a:endParaRPr lang="en-US" sz="1800" dirty="0"/>
          </a:p>
          <a:p>
            <a:pPr lvl="0">
              <a:spcBef>
                <a:spcPts val="1200"/>
              </a:spcBef>
            </a:pPr>
            <a:r>
              <a:rPr lang="en-US" sz="1800" dirty="0"/>
              <a:t>May require annual nondiscrimination testing</a:t>
            </a:r>
            <a:endParaRPr lang="en-US" sz="1800" dirty="0"/>
          </a:p>
          <a:p>
            <a:pPr lvl="0">
              <a:spcBef>
                <a:spcPts val="1200"/>
              </a:spcBef>
            </a:pPr>
            <a:r>
              <a:rPr lang="en-US" sz="1800" dirty="0"/>
              <a:t>Greater design flexibility</a:t>
            </a:r>
            <a:endParaRPr lang="en-US" sz="1800" dirty="0"/>
          </a:p>
          <a:p>
            <a:pPr lvl="0">
              <a:spcBef>
                <a:spcPts val="1200"/>
              </a:spcBef>
            </a:pPr>
            <a:r>
              <a:rPr lang="en-US" sz="1800" dirty="0"/>
              <a:t>Loans and hardship withdrawals allowed</a:t>
            </a:r>
            <a:endParaRPr lang="en-US" sz="1800" dirty="0"/>
          </a:p>
          <a:p>
            <a:pPr lvl="0">
              <a:spcBef>
                <a:spcPts val="1200"/>
              </a:spcBef>
            </a:pPr>
            <a:r>
              <a:rPr lang="en-US" sz="1800" dirty="0"/>
              <a:t>May delay vesting of some employer </a:t>
            </a:r>
            <a:r>
              <a:rPr lang="en-US" sz="1800" dirty="0" smtClean="0"/>
              <a:t>contributions</a:t>
            </a:r>
            <a:endParaRPr lang="en-US" sz="1800" dirty="0"/>
          </a:p>
        </p:txBody>
      </p:sp>
    </p:spTree>
    <p:extLst>
      <p:ext uri="{BB962C8B-B14F-4D97-AF65-F5344CB8AC3E}">
        <p14:creationId xmlns:p14="http://schemas.microsoft.com/office/powerpoint/2010/main" val="1852932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401K</a:t>
            </a:r>
            <a:endParaRPr lang="en-US" dirty="0"/>
          </a:p>
        </p:txBody>
      </p:sp>
      <p:sp>
        <p:nvSpPr>
          <p:cNvPr id="3" name="Content Placeholder 2"/>
          <p:cNvSpPr>
            <a:spLocks noGrp="1"/>
          </p:cNvSpPr>
          <p:nvPr>
            <p:ph idx="1"/>
          </p:nvPr>
        </p:nvSpPr>
        <p:spPr>
          <a:xfrm>
            <a:off x="792162" y="1761565"/>
            <a:ext cx="7570787" cy="4544472"/>
          </a:xfrm>
        </p:spPr>
        <p:txBody>
          <a:bodyPr>
            <a:normAutofit fontScale="85000" lnSpcReduction="20000"/>
          </a:bodyPr>
          <a:lstStyle/>
          <a:p>
            <a:pPr lvl="0"/>
            <a:r>
              <a:rPr lang="en-US" b="1" dirty="0"/>
              <a:t>Contribution limit.</a:t>
            </a:r>
            <a:r>
              <a:rPr lang="en-US" dirty="0"/>
              <a:t> You can invest </a:t>
            </a:r>
            <a:r>
              <a:rPr lang="en-US" b="1" dirty="0"/>
              <a:t>up to $19,000 a year </a:t>
            </a:r>
            <a:r>
              <a:rPr lang="en-US" dirty="0"/>
              <a:t>in a 401(k), 403(b) or in </a:t>
            </a:r>
            <a:r>
              <a:rPr lang="en-US" i="1" dirty="0"/>
              <a:t>most</a:t>
            </a:r>
            <a:r>
              <a:rPr lang="en-US" dirty="0"/>
              <a:t> 457(b) plans—not including the employer match. If you’re 50 or older, you can add an additional $6,000 per year, for a total of $25,000.</a:t>
            </a:r>
            <a:r>
              <a:rPr lang="en-US" baseline="30000" dirty="0"/>
              <a:t>(</a:t>
            </a:r>
            <a:r>
              <a:rPr lang="en-US" u="sng" baseline="30000" dirty="0">
                <a:hlinkClick r:id="rId2"/>
              </a:rPr>
              <a:t>1</a:t>
            </a:r>
            <a:r>
              <a:rPr lang="en-US" baseline="30000" dirty="0"/>
              <a:t>) </a:t>
            </a:r>
            <a:endParaRPr lang="en-US" dirty="0"/>
          </a:p>
          <a:p>
            <a:pPr lvl="0"/>
            <a:r>
              <a:rPr lang="en-US" b="1" dirty="0"/>
              <a:t>Employer match</a:t>
            </a:r>
            <a:r>
              <a:rPr lang="en-US" dirty="0"/>
              <a:t>. Who doesn’t love free money? If your employer offers a match, you should take advantage of it. I’ll explain how in a minute.</a:t>
            </a:r>
            <a:endParaRPr lang="en-US" dirty="0"/>
          </a:p>
          <a:p>
            <a:pPr lvl="0"/>
            <a:r>
              <a:rPr lang="en-US" b="1" dirty="0"/>
              <a:t>No income level limit</a:t>
            </a:r>
            <a:r>
              <a:rPr lang="en-US" dirty="0"/>
              <a:t>. Anyone can invest in their employer’s 401(k), regardless of income.</a:t>
            </a:r>
            <a:endParaRPr lang="en-US" dirty="0"/>
          </a:p>
          <a:p>
            <a:pPr lvl="0"/>
            <a:r>
              <a:rPr lang="en-US" b="1" dirty="0"/>
              <a:t>Tax break</a:t>
            </a:r>
            <a:r>
              <a:rPr lang="en-US" dirty="0"/>
              <a:t>. You invest in your 401(k) with pretax dollars, lowering your taxable income for that year</a:t>
            </a:r>
            <a:r>
              <a:rPr lang="en-US" dirty="0" smtClean="0"/>
              <a:t>.</a:t>
            </a:r>
            <a:endParaRPr lang="en-US" dirty="0"/>
          </a:p>
        </p:txBody>
      </p:sp>
    </p:spTree>
    <p:extLst>
      <p:ext uri="{BB962C8B-B14F-4D97-AF65-F5344CB8AC3E}">
        <p14:creationId xmlns:p14="http://schemas.microsoft.com/office/powerpoint/2010/main" val="2208751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401K</a:t>
            </a:r>
            <a:endParaRPr lang="en-US" dirty="0"/>
          </a:p>
        </p:txBody>
      </p:sp>
      <p:sp>
        <p:nvSpPr>
          <p:cNvPr id="3" name="Content Placeholder 2"/>
          <p:cNvSpPr>
            <a:spLocks noGrp="1"/>
          </p:cNvSpPr>
          <p:nvPr>
            <p:ph idx="1"/>
          </p:nvPr>
        </p:nvSpPr>
        <p:spPr>
          <a:xfrm>
            <a:off x="792162" y="1761565"/>
            <a:ext cx="7570787" cy="4765996"/>
          </a:xfrm>
        </p:spPr>
        <p:txBody>
          <a:bodyPr>
            <a:normAutofit fontScale="85000" lnSpcReduction="20000"/>
          </a:bodyPr>
          <a:lstStyle/>
          <a:p>
            <a:pPr lvl="0"/>
            <a:r>
              <a:rPr lang="en-US" b="1" dirty="0"/>
              <a:t>Fewer options for mutual funds</a:t>
            </a:r>
            <a:r>
              <a:rPr lang="en-US" dirty="0"/>
              <a:t>. Your employer hires a third-party administrator to run the company’s retirement plan. That administrator determines which mutual funds you can invest in, limiting your options.</a:t>
            </a:r>
            <a:endParaRPr lang="en-US" dirty="0"/>
          </a:p>
          <a:p>
            <a:pPr lvl="0"/>
            <a:r>
              <a:rPr lang="en-US" b="1" dirty="0"/>
              <a:t>Waiting period</a:t>
            </a:r>
            <a:r>
              <a:rPr lang="en-US" dirty="0"/>
              <a:t>. If you’re new to a company, you may have to wait to participate in a 401(k) plan.</a:t>
            </a:r>
            <a:endParaRPr lang="en-US" dirty="0"/>
          </a:p>
          <a:p>
            <a:pPr lvl="0"/>
            <a:r>
              <a:rPr lang="en-US" b="1" dirty="0"/>
              <a:t>Required minimum distributions(RMDs). </a:t>
            </a:r>
            <a:r>
              <a:rPr lang="en-US" dirty="0"/>
              <a:t>You can’t leave your money in your 401(k) forever. Beginning at age 70 ½, you </a:t>
            </a:r>
            <a:r>
              <a:rPr lang="en-US" i="1" dirty="0"/>
              <a:t>must</a:t>
            </a:r>
            <a:r>
              <a:rPr lang="en-US" dirty="0"/>
              <a:t> start withdrawing a certain amount of your savings each year, or you’ll pay a penalty. Also—there are penalties for withdrawing money before age 59 ½. Either way, Uncle Sam wants his share</a:t>
            </a:r>
            <a:r>
              <a:rPr lang="en-US" dirty="0" smtClean="0"/>
              <a:t>!</a:t>
            </a:r>
            <a:endParaRPr lang="en-US" dirty="0"/>
          </a:p>
        </p:txBody>
      </p:sp>
    </p:spTree>
    <p:extLst>
      <p:ext uri="{BB962C8B-B14F-4D97-AF65-F5344CB8AC3E}">
        <p14:creationId xmlns:p14="http://schemas.microsoft.com/office/powerpoint/2010/main" val="1184816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403(b)</a:t>
            </a:r>
            <a:endParaRPr lang="en-US" dirty="0"/>
          </a:p>
        </p:txBody>
      </p:sp>
      <p:sp>
        <p:nvSpPr>
          <p:cNvPr id="3" name="Content Placeholder 2"/>
          <p:cNvSpPr>
            <a:spLocks noGrp="1"/>
          </p:cNvSpPr>
          <p:nvPr>
            <p:ph idx="1"/>
          </p:nvPr>
        </p:nvSpPr>
        <p:spPr>
          <a:xfrm>
            <a:off x="792162" y="1761565"/>
            <a:ext cx="7570787" cy="4736459"/>
          </a:xfrm>
        </p:spPr>
        <p:txBody>
          <a:bodyPr>
            <a:normAutofit/>
          </a:bodyPr>
          <a:lstStyle/>
          <a:p>
            <a:pPr lvl="0">
              <a:spcBef>
                <a:spcPts val="1200"/>
              </a:spcBef>
            </a:pPr>
            <a:r>
              <a:rPr lang="en-US" sz="1600" dirty="0"/>
              <a:t>A 403(b) plan is a retirement plan for specific employees of public schools, tax-exempt organizations, and certain ministers.</a:t>
            </a:r>
          </a:p>
          <a:p>
            <a:pPr lvl="0">
              <a:spcBef>
                <a:spcPts val="1200"/>
              </a:spcBef>
            </a:pPr>
            <a:r>
              <a:rPr lang="en-US" sz="1600" dirty="0"/>
              <a:t>A 403(b) plan is also another name for a tax-sheltered annuity plan</a:t>
            </a:r>
          </a:p>
          <a:p>
            <a:pPr lvl="0">
              <a:spcBef>
                <a:spcPts val="1200"/>
              </a:spcBef>
            </a:pPr>
            <a:r>
              <a:rPr lang="en-US" sz="1600" dirty="0"/>
              <a:t>features of a 403(b) plan are comparable to those found in a 401(k) plan.</a:t>
            </a:r>
          </a:p>
          <a:p>
            <a:pPr lvl="0">
              <a:spcBef>
                <a:spcPts val="1200"/>
              </a:spcBef>
            </a:pPr>
            <a:r>
              <a:rPr lang="en-US" sz="1600" dirty="0"/>
              <a:t>Employees of tax-exempt organizations are eligible to participate in the 403(b)</a:t>
            </a:r>
          </a:p>
          <a:p>
            <a:pPr lvl="0">
              <a:spcBef>
                <a:spcPts val="1200"/>
              </a:spcBef>
            </a:pPr>
            <a:r>
              <a:rPr lang="en-US" sz="1600" dirty="0"/>
              <a:t>Plans can vest funds over a shorter period than 401(k) plans or may allow immediate vesting of funds.</a:t>
            </a:r>
          </a:p>
          <a:p>
            <a:pPr lvl="0">
              <a:spcBef>
                <a:spcPts val="1200"/>
              </a:spcBef>
            </a:pPr>
            <a:r>
              <a:rPr lang="en-US" sz="1600" dirty="0"/>
              <a:t>401(k) and 403(b) plans are qualified tax-advantaged retirement plans offered by employers to their employees.</a:t>
            </a:r>
          </a:p>
          <a:p>
            <a:pPr lvl="0">
              <a:spcBef>
                <a:spcPts val="1200"/>
              </a:spcBef>
            </a:pPr>
            <a:r>
              <a:rPr lang="en-US" sz="1600" dirty="0"/>
              <a:t>403(b) plans are offered to employees of non-profit organizations and government.</a:t>
            </a:r>
          </a:p>
          <a:p>
            <a:pPr lvl="0">
              <a:spcBef>
                <a:spcPts val="1200"/>
              </a:spcBef>
            </a:pPr>
            <a:r>
              <a:rPr lang="en-US" sz="1600" dirty="0"/>
              <a:t>403(b) plans are exempt from nondiscrimination testing, whereas 401(k) plans are not.</a:t>
            </a:r>
          </a:p>
          <a:p>
            <a:pPr lvl="0">
              <a:spcBef>
                <a:spcPts val="1200"/>
              </a:spcBef>
            </a:pPr>
            <a:r>
              <a:rPr lang="en-US" sz="1600" dirty="0"/>
              <a:t>403(b) plans are unable to accept profit sharing from their sponsor employer. </a:t>
            </a:r>
          </a:p>
        </p:txBody>
      </p:sp>
    </p:spTree>
    <p:extLst>
      <p:ext uri="{BB962C8B-B14F-4D97-AF65-F5344CB8AC3E}">
        <p14:creationId xmlns:p14="http://schemas.microsoft.com/office/powerpoint/2010/main" val="94718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IRAs</a:t>
            </a:r>
            <a:endParaRPr lang="en-US" dirty="0"/>
          </a:p>
        </p:txBody>
      </p:sp>
      <p:sp>
        <p:nvSpPr>
          <p:cNvPr id="3" name="Content Placeholder 2"/>
          <p:cNvSpPr>
            <a:spLocks noGrp="1"/>
          </p:cNvSpPr>
          <p:nvPr>
            <p:ph idx="1"/>
          </p:nvPr>
        </p:nvSpPr>
        <p:spPr>
          <a:xfrm>
            <a:off x="792162" y="1761565"/>
            <a:ext cx="7570787" cy="4654511"/>
          </a:xfrm>
        </p:spPr>
        <p:txBody>
          <a:bodyPr>
            <a:normAutofit fontScale="62500" lnSpcReduction="20000"/>
          </a:bodyPr>
          <a:lstStyle/>
          <a:p>
            <a:pPr>
              <a:spcBef>
                <a:spcPts val="1200"/>
              </a:spcBef>
            </a:pPr>
            <a:r>
              <a:rPr lang="en-US" dirty="0"/>
              <a:t>An </a:t>
            </a:r>
            <a:r>
              <a:rPr lang="en-US" dirty="0" smtClean="0"/>
              <a:t>IRA(Individual Retirement Account) </a:t>
            </a:r>
            <a:r>
              <a:rPr lang="en-US" dirty="0"/>
              <a:t>is an account set up at a financial institution that allows an individual to save for retirement with tax-free growth or on a tax-deferred basis. The 3 main types of IRAs each have different advantages:</a:t>
            </a:r>
          </a:p>
          <a:p>
            <a:pPr>
              <a:spcBef>
                <a:spcPts val="1200"/>
              </a:spcBef>
            </a:pPr>
            <a:r>
              <a:rPr lang="en-US" b="1" dirty="0">
                <a:hlinkClick r:id="rId2"/>
              </a:rPr>
              <a:t>Traditional IRA</a:t>
            </a:r>
            <a:r>
              <a:rPr lang="en-US" dirty="0"/>
              <a:t> - You make contributions with money you may be able to deduct on your tax return, and any earnings can potentially grow tax-deferred until you withdraw them in retirement.</a:t>
            </a:r>
            <a:r>
              <a:rPr lang="en-US" baseline="30000" dirty="0"/>
              <a:t>1</a:t>
            </a:r>
            <a:r>
              <a:rPr lang="en-US" dirty="0"/>
              <a:t> Many retirees find themselves in a lower tax bracket than they were in pre-retirement, so the tax-deferral means the money may be taxed at a lower rate.</a:t>
            </a:r>
          </a:p>
          <a:p>
            <a:pPr>
              <a:spcBef>
                <a:spcPts val="1200"/>
              </a:spcBef>
            </a:pPr>
            <a:r>
              <a:rPr lang="en-US" b="1" dirty="0">
                <a:hlinkClick r:id="rId3"/>
              </a:rPr>
              <a:t>Roth IRA</a:t>
            </a:r>
            <a:r>
              <a:rPr lang="en-US" dirty="0"/>
              <a:t> - You make contributions with money you've already paid taxes on (after-tax), and your money may potentially grow tax-free, with tax-free withdrawals in retirement, provided that certain conditions are met.</a:t>
            </a:r>
            <a:r>
              <a:rPr lang="en-US" baseline="30000" dirty="0"/>
              <a:t>2</a:t>
            </a:r>
            <a:endParaRPr lang="en-US" dirty="0"/>
          </a:p>
          <a:p>
            <a:pPr>
              <a:spcBef>
                <a:spcPts val="1200"/>
              </a:spcBef>
            </a:pPr>
            <a:r>
              <a:rPr lang="en-US" b="1" dirty="0">
                <a:hlinkClick r:id="rId4"/>
              </a:rPr>
              <a:t>Rollover IRA</a:t>
            </a:r>
            <a:r>
              <a:rPr lang="en-US" dirty="0"/>
              <a:t> - You contribute money "rolled over" from a qualified retirement plan into this traditional IRA. Rollovers involve moving eligible assets from an employer-sponsored plan, such as a 401(k) or 403(b), into an IRA</a:t>
            </a:r>
            <a:r>
              <a:rPr lang="en-US" dirty="0" smtClean="0"/>
              <a:t>.</a:t>
            </a:r>
            <a:endParaRPr lang="en-US" dirty="0"/>
          </a:p>
        </p:txBody>
      </p:sp>
    </p:spTree>
    <p:extLst>
      <p:ext uri="{BB962C8B-B14F-4D97-AF65-F5344CB8AC3E}">
        <p14:creationId xmlns:p14="http://schemas.microsoft.com/office/powerpoint/2010/main" val="1075518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a:t>
            </a:r>
            <a:endParaRPr lang="en-US" dirty="0"/>
          </a:p>
        </p:txBody>
      </p:sp>
      <p:sp>
        <p:nvSpPr>
          <p:cNvPr id="3" name="Content Placeholder 2"/>
          <p:cNvSpPr>
            <a:spLocks noGrp="1"/>
          </p:cNvSpPr>
          <p:nvPr>
            <p:ph idx="1"/>
          </p:nvPr>
        </p:nvSpPr>
        <p:spPr>
          <a:xfrm>
            <a:off x="792162" y="1761565"/>
            <a:ext cx="7570787" cy="4780764"/>
          </a:xfrm>
        </p:spPr>
        <p:txBody>
          <a:bodyPr>
            <a:noAutofit/>
          </a:bodyPr>
          <a:lstStyle/>
          <a:p>
            <a:pPr>
              <a:spcBef>
                <a:spcPts val="1200"/>
              </a:spcBef>
            </a:pPr>
            <a:r>
              <a:rPr lang="en-US" sz="1400" dirty="0" smtClean="0"/>
              <a:t>Individual Retirement Accounts</a:t>
            </a:r>
          </a:p>
          <a:p>
            <a:pPr lvl="0">
              <a:spcBef>
                <a:spcPts val="1200"/>
              </a:spcBef>
            </a:pPr>
            <a:r>
              <a:rPr lang="en-US" sz="1400" dirty="0"/>
              <a:t>Participant’s retirement benefits based on participant’s account balance </a:t>
            </a:r>
            <a:endParaRPr lang="en-US" sz="1400" dirty="0"/>
          </a:p>
          <a:p>
            <a:pPr lvl="0">
              <a:spcBef>
                <a:spcPts val="1200"/>
              </a:spcBef>
            </a:pPr>
            <a:r>
              <a:rPr lang="en-US" sz="1400" dirty="0"/>
              <a:t>Some plans may allow employees to contribute</a:t>
            </a:r>
            <a:endParaRPr lang="en-US" sz="1400" dirty="0"/>
          </a:p>
          <a:p>
            <a:pPr lvl="0">
              <a:spcBef>
                <a:spcPts val="1200"/>
              </a:spcBef>
            </a:pPr>
            <a:r>
              <a:rPr lang="en-US" sz="1400" dirty="0"/>
              <a:t>Depending on the type of plan, employer may be required to make annual minimum contributions</a:t>
            </a:r>
            <a:endParaRPr lang="en-US" sz="1400" dirty="0"/>
          </a:p>
          <a:p>
            <a:pPr lvl="0">
              <a:spcBef>
                <a:spcPts val="1200"/>
              </a:spcBef>
            </a:pPr>
            <a:r>
              <a:rPr lang="en-US" sz="1400" dirty="0"/>
              <a:t>Contribution limits of $5,000 to $49,000, depending on the type of plan</a:t>
            </a:r>
            <a:endParaRPr lang="en-US" sz="1400" dirty="0"/>
          </a:p>
          <a:p>
            <a:pPr lvl="0">
              <a:spcBef>
                <a:spcPts val="1200"/>
              </a:spcBef>
            </a:pPr>
            <a:r>
              <a:rPr lang="en-US" sz="1400" dirty="0"/>
              <a:t>Depending on the type of plan, must cover some or all of the employees in all your businesses</a:t>
            </a:r>
            <a:endParaRPr lang="en-US" sz="1400" dirty="0"/>
          </a:p>
          <a:p>
            <a:pPr lvl="0">
              <a:spcBef>
                <a:spcPts val="1200"/>
              </a:spcBef>
            </a:pPr>
            <a:r>
              <a:rPr lang="en-US" sz="1400" dirty="0"/>
              <a:t>Easy to set up and operate</a:t>
            </a:r>
            <a:endParaRPr lang="en-US" sz="1400" dirty="0"/>
          </a:p>
          <a:p>
            <a:pPr lvl="0">
              <a:spcBef>
                <a:spcPts val="1200"/>
              </a:spcBef>
            </a:pPr>
            <a:r>
              <a:rPr lang="en-US" sz="1400" dirty="0"/>
              <a:t>No annual return required</a:t>
            </a:r>
            <a:endParaRPr lang="en-US" sz="1400" dirty="0"/>
          </a:p>
          <a:p>
            <a:pPr lvl="0">
              <a:spcBef>
                <a:spcPts val="1200"/>
              </a:spcBef>
            </a:pPr>
            <a:r>
              <a:rPr lang="en-US" sz="1400" dirty="0"/>
              <a:t>Annual nondiscrimination testing not required</a:t>
            </a:r>
            <a:endParaRPr lang="en-US" sz="1400" dirty="0"/>
          </a:p>
          <a:p>
            <a:pPr lvl="0">
              <a:spcBef>
                <a:spcPts val="1200"/>
              </a:spcBef>
            </a:pPr>
            <a:r>
              <a:rPr lang="en-US" sz="1400" dirty="0"/>
              <a:t>Little design flexibility</a:t>
            </a:r>
            <a:endParaRPr lang="en-US" sz="1400" dirty="0"/>
          </a:p>
          <a:p>
            <a:pPr lvl="0">
              <a:spcBef>
                <a:spcPts val="1200"/>
              </a:spcBef>
            </a:pPr>
            <a:r>
              <a:rPr lang="en-US" sz="1400" dirty="0"/>
              <a:t>No loans allowed</a:t>
            </a:r>
            <a:endParaRPr lang="en-US" sz="1400" dirty="0"/>
          </a:p>
          <a:p>
            <a:pPr lvl="0">
              <a:spcBef>
                <a:spcPts val="1200"/>
              </a:spcBef>
            </a:pPr>
            <a:r>
              <a:rPr lang="en-US" sz="1400" dirty="0"/>
              <a:t>Immediate vesting of all </a:t>
            </a:r>
            <a:r>
              <a:rPr lang="en-US" sz="1400" dirty="0" smtClean="0"/>
              <a:t>contributions</a:t>
            </a:r>
            <a:endParaRPr lang="en-US" sz="1400" dirty="0"/>
          </a:p>
        </p:txBody>
      </p:sp>
    </p:spTree>
    <p:extLst>
      <p:ext uri="{BB962C8B-B14F-4D97-AF65-F5344CB8AC3E}">
        <p14:creationId xmlns:p14="http://schemas.microsoft.com/office/powerpoint/2010/main" val="37987097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 IRA Advantages</a:t>
            </a:r>
            <a:endParaRPr lang="en-US" dirty="0"/>
          </a:p>
        </p:txBody>
      </p:sp>
      <p:sp>
        <p:nvSpPr>
          <p:cNvPr id="3" name="Content Placeholder 2"/>
          <p:cNvSpPr>
            <a:spLocks noGrp="1"/>
          </p:cNvSpPr>
          <p:nvPr>
            <p:ph idx="1"/>
          </p:nvPr>
        </p:nvSpPr>
        <p:spPr>
          <a:xfrm>
            <a:off x="792162" y="1997853"/>
            <a:ext cx="7570787" cy="4426326"/>
          </a:xfrm>
        </p:spPr>
        <p:txBody>
          <a:bodyPr>
            <a:noAutofit/>
          </a:bodyPr>
          <a:lstStyle/>
          <a:p>
            <a:pPr lvl="0">
              <a:spcBef>
                <a:spcPts val="600"/>
              </a:spcBef>
            </a:pPr>
            <a:r>
              <a:rPr lang="en-US" sz="1400" b="1" dirty="0"/>
              <a:t>Tax-free growth.</a:t>
            </a:r>
            <a:r>
              <a:rPr lang="en-US" sz="1400" dirty="0"/>
              <a:t> The biggest benefit is the tax break. Since you invest in your Roth IRA with money that’s already been taxed, the growth isn’t taxed, and you won’t pay any taxes when you withdraw your money at retirement.</a:t>
            </a:r>
            <a:endParaRPr lang="en-US" sz="1400" dirty="0"/>
          </a:p>
          <a:p>
            <a:pPr lvl="0">
              <a:spcBef>
                <a:spcPts val="600"/>
              </a:spcBef>
            </a:pPr>
            <a:r>
              <a:rPr lang="en-US" sz="1400" b="1" dirty="0"/>
              <a:t>More investing options</a:t>
            </a:r>
            <a:r>
              <a:rPr lang="en-US" sz="1400" dirty="0"/>
              <a:t>. With a Roth IRA, you don’t have a third-party administrator deciding which funds you can invest in, so you can choose any mutual fund you like. But be careful: Always seek good advice when choosing mutual funds, and make sure you fully understand how they work before you invest any money.</a:t>
            </a:r>
            <a:endParaRPr lang="en-US" sz="1400" dirty="0"/>
          </a:p>
          <a:p>
            <a:pPr lvl="0">
              <a:spcBef>
                <a:spcPts val="600"/>
              </a:spcBef>
            </a:pPr>
            <a:r>
              <a:rPr lang="en-US" sz="1400" b="1" dirty="0"/>
              <a:t>Set up apart from an employer</a:t>
            </a:r>
            <a:r>
              <a:rPr lang="en-US" sz="1400" dirty="0"/>
              <a:t>. Unlike a workplace retirement plan, </a:t>
            </a:r>
            <a:r>
              <a:rPr lang="en-US" sz="1400" b="1" dirty="0"/>
              <a:t>you can open a Roth IRA at any time as long as you deposit the minimum amount. </a:t>
            </a:r>
            <a:r>
              <a:rPr lang="en-US" sz="1400" dirty="0"/>
              <a:t>The amount will vary based on who you open your account with.</a:t>
            </a:r>
            <a:endParaRPr lang="en-US" sz="1400" dirty="0"/>
          </a:p>
          <a:p>
            <a:pPr lvl="0">
              <a:spcBef>
                <a:spcPts val="600"/>
              </a:spcBef>
            </a:pPr>
            <a:r>
              <a:rPr lang="en-US" sz="1400" b="1" dirty="0"/>
              <a:t>No required minimum distributions (RMDs). </a:t>
            </a:r>
            <a:r>
              <a:rPr lang="en-US" sz="1400" dirty="0"/>
              <a:t>With a Roth IRA, you won’t be penalized if you leave your money in your account after age 70 ½ as long as you hold the Roth IRA for at least five years. </a:t>
            </a:r>
            <a:r>
              <a:rPr lang="en-US" sz="1400" b="1" dirty="0"/>
              <a:t>Like the 401(k), you’ll be penalized for taking money out of a Roth IRA before age 59 ½ unless you meet specific requirements.</a:t>
            </a:r>
            <a:endParaRPr lang="en-US" sz="1400" dirty="0"/>
          </a:p>
          <a:p>
            <a:pPr lvl="0">
              <a:spcBef>
                <a:spcPts val="600"/>
              </a:spcBef>
            </a:pPr>
            <a:r>
              <a:rPr lang="en-US" sz="1400" b="1" dirty="0"/>
              <a:t>The spousal IRA.</a:t>
            </a:r>
            <a:r>
              <a:rPr lang="en-US" sz="1400" dirty="0"/>
              <a:t> If you’re married but only one of you earns money, you can still open an IRA for the non-working spouse. The spouse who earns money can invest in accounts for both spouses—up to the full amount! A 401(k), on the other hand, can only be opened by someone earning an income.</a:t>
            </a:r>
            <a:endParaRPr lang="en-US" sz="1400" dirty="0">
              <a:effectLst/>
            </a:endParaRPr>
          </a:p>
        </p:txBody>
      </p:sp>
    </p:spTree>
    <p:extLst>
      <p:ext uri="{BB962C8B-B14F-4D97-AF65-F5344CB8AC3E}">
        <p14:creationId xmlns:p14="http://schemas.microsoft.com/office/powerpoint/2010/main" val="1250439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Roth IRA Disadvantages</a:t>
            </a:r>
            <a:endParaRPr lang="en-US" dirty="0"/>
          </a:p>
        </p:txBody>
      </p:sp>
      <p:sp>
        <p:nvSpPr>
          <p:cNvPr id="3" name="Content Placeholder 2"/>
          <p:cNvSpPr>
            <a:spLocks noGrp="1"/>
          </p:cNvSpPr>
          <p:nvPr>
            <p:ph idx="1"/>
          </p:nvPr>
        </p:nvSpPr>
        <p:spPr>
          <a:xfrm>
            <a:off x="792162" y="2086461"/>
            <a:ext cx="7570787" cy="4116193"/>
          </a:xfrm>
        </p:spPr>
        <p:txBody>
          <a:bodyPr>
            <a:normAutofit fontScale="77500" lnSpcReduction="20000"/>
          </a:bodyPr>
          <a:lstStyle/>
          <a:p>
            <a:pPr lvl="0"/>
            <a:r>
              <a:rPr lang="en-US" b="1" dirty="0"/>
              <a:t>Contribution limit</a:t>
            </a:r>
            <a:r>
              <a:rPr lang="en-US" dirty="0"/>
              <a:t>. You can only invest up to $6,000 in a Roth IRA each year or $7,000 if you’re age 50 or older. That’s a lot less than the 401(k) contribution limit.</a:t>
            </a:r>
            <a:endParaRPr lang="en-US" dirty="0"/>
          </a:p>
          <a:p>
            <a:pPr lvl="0"/>
            <a:r>
              <a:rPr lang="en-US" b="1" dirty="0"/>
              <a:t>Income limits</a:t>
            </a:r>
            <a:r>
              <a:rPr lang="en-US" dirty="0"/>
              <a:t>. If you’re single or the head of a household, your modified adjusted gross income (MAGI) has to be less than $122,000 to contribute the full amount to a Roth IRA. If you’re married and file your taxes jointly with your spouse, your MAGI must be less than $193,000. If your income is above these limits, the amount you can invest is reduced. And if you make $137,000 or more as a single individual or $203,000 or more as a married couple filing jointly, you’re not eligible for a Roth IRA. However, the traditional IRA would still be an option</a:t>
            </a:r>
            <a:r>
              <a:rPr lang="en-US" dirty="0" smtClean="0"/>
              <a:t>.</a:t>
            </a:r>
            <a:endParaRPr lang="en-US" dirty="0"/>
          </a:p>
        </p:txBody>
      </p:sp>
    </p:spTree>
    <p:extLst>
      <p:ext uri="{BB962C8B-B14F-4D97-AF65-F5344CB8AC3E}">
        <p14:creationId xmlns:p14="http://schemas.microsoft.com/office/powerpoint/2010/main" val="2886475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288" y="40341"/>
            <a:ext cx="8106671" cy="1411941"/>
          </a:xfrm>
        </p:spPr>
        <p:txBody>
          <a:bodyPr/>
          <a:lstStyle/>
          <a:p>
            <a:r>
              <a:rPr lang="en-US" dirty="0" smtClean="0"/>
              <a:t>Roth IRA </a:t>
            </a:r>
            <a:r>
              <a:rPr lang="en-US" dirty="0" err="1" smtClean="0"/>
              <a:t>vs</a:t>
            </a:r>
            <a:r>
              <a:rPr lang="en-US" dirty="0" smtClean="0"/>
              <a:t> Traditional IRA</a:t>
            </a:r>
            <a:endParaRPr lang="en-US" dirty="0"/>
          </a:p>
        </p:txBody>
      </p:sp>
      <p:sp>
        <p:nvSpPr>
          <p:cNvPr id="3" name="Content Placeholder 2"/>
          <p:cNvSpPr>
            <a:spLocks noGrp="1"/>
          </p:cNvSpPr>
          <p:nvPr>
            <p:ph idx="1"/>
          </p:nvPr>
        </p:nvSpPr>
        <p:spPr>
          <a:xfrm>
            <a:off x="792162" y="1761565"/>
            <a:ext cx="7570787" cy="4662618"/>
          </a:xfrm>
        </p:spPr>
        <p:txBody>
          <a:bodyPr>
            <a:noAutofit/>
          </a:bodyPr>
          <a:lstStyle/>
          <a:p>
            <a:pPr lvl="0">
              <a:spcBef>
                <a:spcPts val="1200"/>
              </a:spcBef>
            </a:pPr>
            <a:r>
              <a:rPr lang="en-US" sz="2000" dirty="0"/>
              <a:t>The key difference between Roth and traditional IRAs lies in the timing of their tax advantages: With traditional IRAs, you deduct contributions now and pay taxes on withdrawals later; with Roth IRAs, you pay taxes on contributions now and get tax-free withdrawals later.</a:t>
            </a:r>
          </a:p>
          <a:p>
            <a:pPr lvl="0">
              <a:spcBef>
                <a:spcPts val="1200"/>
              </a:spcBef>
            </a:pPr>
            <a:r>
              <a:rPr lang="en-US" sz="2000" dirty="0"/>
              <a:t>Traditional IRAs function like personalized pensions: In return for considerable tax breaks, they restrict and dictate access to funds. </a:t>
            </a:r>
          </a:p>
          <a:p>
            <a:pPr lvl="0">
              <a:spcBef>
                <a:spcPts val="1200"/>
              </a:spcBef>
            </a:pPr>
            <a:r>
              <a:rPr lang="en-US" sz="2000" dirty="0"/>
              <a:t>Roth IRAs function more like regular investment accounts, only with tax benefits: They have fewer restrictions, but fewer breaks as well. </a:t>
            </a:r>
          </a:p>
          <a:p>
            <a:pPr lvl="0">
              <a:spcBef>
                <a:spcPts val="1200"/>
              </a:spcBef>
            </a:pPr>
            <a:r>
              <a:rPr lang="en-US" sz="2000" dirty="0"/>
              <a:t>Whether you think your annual income and tax bracket will be lower or higher in retirement is a key factor in determining which IRA to choose</a:t>
            </a:r>
            <a:r>
              <a:rPr lang="en-US" sz="2000" dirty="0" smtClean="0"/>
              <a:t>.</a:t>
            </a:r>
            <a:endParaRPr lang="en-US" sz="2000" dirty="0"/>
          </a:p>
        </p:txBody>
      </p:sp>
    </p:spTree>
    <p:extLst>
      <p:ext uri="{BB962C8B-B14F-4D97-AF65-F5344CB8AC3E}">
        <p14:creationId xmlns:p14="http://schemas.microsoft.com/office/powerpoint/2010/main" val="30818054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a:t>A life insurance policy is a contract with an insurance company. In exchange for premium payments, the insurance company provides a lump-sum payment, known as a death benefit, to beneficiaries upon the insured's death.</a:t>
            </a:r>
          </a:p>
          <a:p>
            <a:r>
              <a:rPr lang="en-US" dirty="0"/>
              <a:t>Typically, life insurance is chosen based on the needs and goals of the owner. Term life insurance generally provides protection for a set period of time, while permanent insurance, such as whole and universal life, provides lifetime coverage. It's important to note that death benefits from all types of life insurance are generally income tax-free</a:t>
            </a:r>
            <a:r>
              <a:rPr lang="en-US" dirty="0" smtClean="0"/>
              <a:t>.</a:t>
            </a:r>
            <a:endParaRPr lang="en-US" dirty="0"/>
          </a:p>
        </p:txBody>
      </p:sp>
    </p:spTree>
    <p:extLst>
      <p:ext uri="{BB962C8B-B14F-4D97-AF65-F5344CB8AC3E}">
        <p14:creationId xmlns:p14="http://schemas.microsoft.com/office/powerpoint/2010/main" val="304098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Definitions</a:t>
            </a:r>
            <a:endParaRPr lang="en-US" dirty="0">
              <a:solidFill>
                <a:srgbClr val="E2751D"/>
              </a:solidFill>
            </a:endParaRPr>
          </a:p>
        </p:txBody>
      </p:sp>
      <p:sp>
        <p:nvSpPr>
          <p:cNvPr id="3" name="Content Placeholder 2"/>
          <p:cNvSpPr>
            <a:spLocks noGrp="1"/>
          </p:cNvSpPr>
          <p:nvPr>
            <p:ph idx="1"/>
          </p:nvPr>
        </p:nvSpPr>
        <p:spPr>
          <a:xfrm>
            <a:off x="792162" y="1761565"/>
            <a:ext cx="7570787" cy="4825069"/>
          </a:xfrm>
        </p:spPr>
        <p:txBody>
          <a:bodyPr>
            <a:noAutofit/>
          </a:bodyPr>
          <a:lstStyle/>
          <a:p>
            <a:pPr lvl="0">
              <a:spcBef>
                <a:spcPts val="1200"/>
              </a:spcBef>
            </a:pPr>
            <a:r>
              <a:rPr lang="en-US" sz="1400" b="1" dirty="0"/>
              <a:t>Deductibles</a:t>
            </a:r>
            <a:r>
              <a:rPr lang="en-US" sz="1400" b="1" u="sng" dirty="0"/>
              <a:t>:</a:t>
            </a:r>
            <a:r>
              <a:rPr lang="en-US" sz="1400" dirty="0"/>
              <a:t> The cumulative amount that you must pay in the Plan Year before benefits will be paid by the Plan. </a:t>
            </a:r>
          </a:p>
          <a:p>
            <a:pPr lvl="0">
              <a:spcBef>
                <a:spcPts val="1200"/>
              </a:spcBef>
            </a:pPr>
            <a:r>
              <a:rPr lang="en-US" sz="1400" b="1" dirty="0"/>
              <a:t>Coinsurance</a:t>
            </a:r>
            <a:r>
              <a:rPr lang="en-US" sz="1400" b="1" u="sng" dirty="0"/>
              <a:t>:</a:t>
            </a:r>
            <a:r>
              <a:rPr lang="en-US" sz="1400" b="1" dirty="0"/>
              <a:t> </a:t>
            </a:r>
            <a:r>
              <a:rPr lang="en-US" sz="1400" dirty="0"/>
              <a:t>The percentage of a covered expense that you pay after the satisfaction of any applicable deductible. For example, the plan may pay for 70% of covered services and you pay 30%.</a:t>
            </a:r>
          </a:p>
          <a:p>
            <a:pPr lvl="0">
              <a:spcBef>
                <a:spcPts val="1200"/>
              </a:spcBef>
            </a:pPr>
            <a:r>
              <a:rPr lang="en-US" sz="1400" b="1" dirty="0"/>
              <a:t>Copays (Co-payments): </a:t>
            </a:r>
            <a:r>
              <a:rPr lang="en-US" sz="1400" dirty="0"/>
              <a:t>The fixed dollar amount you are required to pay each time a particular service is used.  The copay does apply to out-of-pocket but does not reduce amounts applied to the deductible or co-insurance. </a:t>
            </a:r>
          </a:p>
          <a:p>
            <a:pPr lvl="0">
              <a:spcBef>
                <a:spcPts val="1200"/>
              </a:spcBef>
            </a:pPr>
            <a:r>
              <a:rPr lang="en-US" sz="1400" b="1" dirty="0"/>
              <a:t>Plan Year:</a:t>
            </a:r>
            <a:r>
              <a:rPr lang="en-US" sz="1400" b="1" u="sng" dirty="0"/>
              <a:t> </a:t>
            </a:r>
            <a:r>
              <a:rPr lang="en-US" sz="1400" dirty="0"/>
              <a:t>The plan year runs from April 1, 2015 through March 31, 2016.</a:t>
            </a:r>
          </a:p>
          <a:p>
            <a:pPr lvl="0">
              <a:spcBef>
                <a:spcPts val="1200"/>
              </a:spcBef>
            </a:pPr>
            <a:r>
              <a:rPr lang="en-US" sz="1400" b="1" dirty="0"/>
              <a:t>Annual Out-of-Pocket Maximum: </a:t>
            </a:r>
            <a:r>
              <a:rPr lang="en-US" sz="1400" dirty="0"/>
              <a:t>The maximum amount of deductible, co-insurance and co-payments during any Plan Year that you pay before the Plan begins to pay 100% of Covered Expenses for the balance of the Plan Year.</a:t>
            </a:r>
          </a:p>
          <a:p>
            <a:pPr lvl="0">
              <a:spcBef>
                <a:spcPts val="1200"/>
              </a:spcBef>
            </a:pPr>
            <a:r>
              <a:rPr lang="en-US" sz="1400" b="1" dirty="0"/>
              <a:t>Flexible Spending Account: </a:t>
            </a:r>
            <a:r>
              <a:rPr lang="en-US" sz="1400" dirty="0"/>
              <a:t>A Health Care or Dependent Care Spending Account in which you put aside pre-tax dollars to pay for eligible expenses.</a:t>
            </a:r>
          </a:p>
          <a:p>
            <a:pPr lvl="0">
              <a:spcBef>
                <a:spcPts val="1200"/>
              </a:spcBef>
            </a:pPr>
            <a:r>
              <a:rPr lang="en-US" sz="1400" b="1" dirty="0"/>
              <a:t>Member Health Statement (MHS)</a:t>
            </a:r>
            <a:r>
              <a:rPr lang="en-US" sz="1400" dirty="0"/>
              <a:t>:  Comprehensive monthly statement of claim activity in last [</a:t>
            </a:r>
            <a:r>
              <a:rPr lang="en-US" sz="1400" i="1" dirty="0"/>
              <a:t>30</a:t>
            </a:r>
            <a:r>
              <a:rPr lang="en-US" sz="1400" dirty="0"/>
              <a:t>] days, explanation of benefits (EOB) paid sent by insurance companies to enrollees. MHS provides necessary information about claim payment  information and patient responsibility amounts, deductible and out-of-pocket accumulation, and tips to live </a:t>
            </a:r>
            <a:r>
              <a:rPr lang="en-US" sz="1400" dirty="0" smtClean="0"/>
              <a:t>healthier</a:t>
            </a:r>
            <a:endParaRPr lang="en-US" sz="1400" dirty="0"/>
          </a:p>
        </p:txBody>
      </p:sp>
    </p:spTree>
    <p:extLst>
      <p:ext uri="{BB962C8B-B14F-4D97-AF65-F5344CB8AC3E}">
        <p14:creationId xmlns:p14="http://schemas.microsoft.com/office/powerpoint/2010/main" val="3567664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idx="1"/>
          </p:nvPr>
        </p:nvSpPr>
        <p:spPr>
          <a:xfrm>
            <a:off x="792162" y="1761565"/>
            <a:ext cx="7570787" cy="4772358"/>
          </a:xfrm>
        </p:spPr>
        <p:txBody>
          <a:bodyPr>
            <a:normAutofit fontScale="70000" lnSpcReduction="20000"/>
          </a:bodyPr>
          <a:lstStyle/>
          <a:p>
            <a:pPr lvl="0">
              <a:spcBef>
                <a:spcPts val="1200"/>
              </a:spcBef>
            </a:pPr>
            <a:r>
              <a:rPr lang="en-US" dirty="0"/>
              <a:t>Life insurance is a legally binding contract.</a:t>
            </a:r>
            <a:endParaRPr lang="en-US" dirty="0"/>
          </a:p>
          <a:p>
            <a:pPr lvl="0">
              <a:spcBef>
                <a:spcPts val="1200"/>
              </a:spcBef>
            </a:pPr>
            <a:r>
              <a:rPr lang="en-US" dirty="0"/>
              <a:t>For the contract to be enforceable, the life insurance application must accurately disclose the insured’s past and current health conditions and high-risk activities.</a:t>
            </a:r>
            <a:endParaRPr lang="en-US" dirty="0"/>
          </a:p>
          <a:p>
            <a:pPr lvl="0">
              <a:spcBef>
                <a:spcPts val="1200"/>
              </a:spcBef>
            </a:pPr>
            <a:r>
              <a:rPr lang="en-US" dirty="0"/>
              <a:t>For a life insurance policy to remain in force, the policyholder must pay a single premium up front or pay regular premiums over time.</a:t>
            </a:r>
            <a:endParaRPr lang="en-US" dirty="0"/>
          </a:p>
          <a:p>
            <a:pPr lvl="0">
              <a:spcBef>
                <a:spcPts val="1200"/>
              </a:spcBef>
            </a:pPr>
            <a:r>
              <a:rPr lang="en-US" dirty="0"/>
              <a:t>When the insured dies, the policy’s named beneficiaries will receive the policy’s face value, or death benefit.</a:t>
            </a:r>
            <a:endParaRPr lang="en-US" dirty="0"/>
          </a:p>
          <a:p>
            <a:pPr lvl="0">
              <a:spcBef>
                <a:spcPts val="1200"/>
              </a:spcBef>
            </a:pPr>
            <a:r>
              <a:rPr lang="en-US" dirty="0"/>
              <a:t>Term life insurance policies expire after a certain number of years. Permanent life insurance policies remain active until the insured dies, stops paying premiums, or surrenders the policy.</a:t>
            </a:r>
            <a:endParaRPr lang="en-US" dirty="0"/>
          </a:p>
          <a:p>
            <a:pPr lvl="0">
              <a:spcBef>
                <a:spcPts val="1200"/>
              </a:spcBef>
            </a:pPr>
            <a:r>
              <a:rPr lang="en-US" dirty="0"/>
              <a:t>A life insurance policy is only as good as the financial strength of the company that issues it. State guaranty funds may pay claims if the issuer can’t</a:t>
            </a:r>
            <a:r>
              <a:rPr lang="en-US" dirty="0" smtClean="0"/>
              <a:t>.</a:t>
            </a:r>
            <a:endParaRPr lang="en-US" dirty="0"/>
          </a:p>
        </p:txBody>
      </p:sp>
    </p:spTree>
    <p:extLst>
      <p:ext uri="{BB962C8B-B14F-4D97-AF65-F5344CB8AC3E}">
        <p14:creationId xmlns:p14="http://schemas.microsoft.com/office/powerpoint/2010/main" val="1392278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Life Insurance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1352413"/>
              </p:ext>
            </p:extLst>
          </p:nvPr>
        </p:nvGraphicFramePr>
        <p:xfrm>
          <a:off x="792163" y="1696653"/>
          <a:ext cx="7570788" cy="4875455"/>
        </p:xfrm>
        <a:graphic>
          <a:graphicData uri="http://schemas.openxmlformats.org/drawingml/2006/table">
            <a:tbl>
              <a:tblPr firstRow="1" bandRow="1">
                <a:tableStyleId>{5C22544A-7EE6-4342-B048-85BDC9FD1C3A}</a:tableStyleId>
              </a:tblPr>
              <a:tblGrid>
                <a:gridCol w="1892697"/>
                <a:gridCol w="1892697"/>
                <a:gridCol w="1892697"/>
                <a:gridCol w="1892697"/>
              </a:tblGrid>
              <a:tr h="669993">
                <a:tc>
                  <a:txBody>
                    <a:bodyPr/>
                    <a:lstStyle/>
                    <a:p>
                      <a:endParaRPr lang="en-US" sz="1000" dirty="0"/>
                    </a:p>
                  </a:txBody>
                  <a:tcPr anchor="ctr"/>
                </a:tc>
                <a:tc>
                  <a:txBody>
                    <a:bodyPr/>
                    <a:lstStyle/>
                    <a:p>
                      <a:r>
                        <a:rPr lang="en-US" sz="1600" b="1"/>
                        <a:t>Term Life </a:t>
                      </a:r>
                      <a:br>
                        <a:rPr lang="en-US" sz="1600" b="1"/>
                      </a:br>
                      <a:r>
                        <a:rPr lang="en-US" sz="1600" b="1"/>
                        <a:t>Insurance</a:t>
                      </a:r>
                      <a:endParaRPr lang="en-US" sz="1600"/>
                    </a:p>
                  </a:txBody>
                  <a:tcPr anchor="ctr"/>
                </a:tc>
                <a:tc>
                  <a:txBody>
                    <a:bodyPr/>
                    <a:lstStyle/>
                    <a:p>
                      <a:r>
                        <a:rPr lang="en-US" sz="1600" b="1"/>
                        <a:t>Universal Life Insurance</a:t>
                      </a:r>
                      <a:endParaRPr lang="en-US" sz="1600"/>
                    </a:p>
                  </a:txBody>
                  <a:tcPr anchor="ctr"/>
                </a:tc>
                <a:tc>
                  <a:txBody>
                    <a:bodyPr/>
                    <a:lstStyle/>
                    <a:p>
                      <a:r>
                        <a:rPr lang="en-US" sz="1600" b="1" dirty="0"/>
                        <a:t>Whole Life </a:t>
                      </a:r>
                      <a:br>
                        <a:rPr lang="en-US" sz="1600" b="1" dirty="0"/>
                      </a:br>
                      <a:r>
                        <a:rPr lang="en-US" sz="1600" b="1" dirty="0"/>
                        <a:t>Insurance</a:t>
                      </a:r>
                      <a:endParaRPr lang="en-US" sz="1600" dirty="0"/>
                    </a:p>
                  </a:txBody>
                  <a:tcPr anchor="ctr"/>
                </a:tc>
              </a:tr>
              <a:tr h="943509">
                <a:tc>
                  <a:txBody>
                    <a:bodyPr/>
                    <a:lstStyle/>
                    <a:p>
                      <a:r>
                        <a:rPr lang="en-US" sz="1200" b="1"/>
                        <a:t>Needs it helps meet</a:t>
                      </a:r>
                      <a:endParaRPr lang="en-US" sz="1200"/>
                    </a:p>
                  </a:txBody>
                  <a:tcPr anchor="ctr"/>
                </a:tc>
                <a:tc>
                  <a:txBody>
                    <a:bodyPr/>
                    <a:lstStyle/>
                    <a:p>
                      <a:r>
                        <a:rPr lang="en-US" sz="1200"/>
                        <a:t>Income replacement during working years</a:t>
                      </a:r>
                    </a:p>
                  </a:txBody>
                  <a:tcPr anchor="ctr"/>
                </a:tc>
                <a:tc>
                  <a:txBody>
                    <a:bodyPr/>
                    <a:lstStyle/>
                    <a:p>
                      <a:r>
                        <a:rPr lang="en-US" sz="1200"/>
                        <a:t>Wealth transfer, income protection and some designs focus on tax-deferred wealth accumulation</a:t>
                      </a:r>
                    </a:p>
                  </a:txBody>
                  <a:tcPr anchor="ctr"/>
                </a:tc>
                <a:tc>
                  <a:txBody>
                    <a:bodyPr/>
                    <a:lstStyle/>
                    <a:p>
                      <a:r>
                        <a:rPr lang="en-US" sz="1200"/>
                        <a:t>Wealth transfer, preservation and, tax-deferred wealth accumulation</a:t>
                      </a:r>
                    </a:p>
                  </a:txBody>
                  <a:tcPr anchor="ctr"/>
                </a:tc>
              </a:tr>
              <a:tr h="533288">
                <a:tc>
                  <a:txBody>
                    <a:bodyPr/>
                    <a:lstStyle/>
                    <a:p>
                      <a:r>
                        <a:rPr lang="en-US" sz="1200" b="1"/>
                        <a:t>Protection period</a:t>
                      </a:r>
                      <a:endParaRPr lang="en-US" sz="1200"/>
                    </a:p>
                  </a:txBody>
                  <a:tcPr anchor="ctr"/>
                </a:tc>
                <a:tc>
                  <a:txBody>
                    <a:bodyPr/>
                    <a:lstStyle/>
                    <a:p>
                      <a:r>
                        <a:rPr lang="en-US" sz="1200"/>
                        <a:t>Designed for a specific period (usually a number of years)</a:t>
                      </a:r>
                    </a:p>
                  </a:txBody>
                  <a:tcPr anchor="ctr"/>
                </a:tc>
                <a:tc>
                  <a:txBody>
                    <a:bodyPr/>
                    <a:lstStyle/>
                    <a:p>
                      <a:r>
                        <a:rPr lang="en-US" sz="1200"/>
                        <a:t>Flexible; generally, for a lifetime</a:t>
                      </a:r>
                    </a:p>
                  </a:txBody>
                  <a:tcPr anchor="ctr"/>
                </a:tc>
                <a:tc>
                  <a:txBody>
                    <a:bodyPr/>
                    <a:lstStyle/>
                    <a:p>
                      <a:r>
                        <a:rPr lang="en-US" sz="1200"/>
                        <a:t>For a lifetime</a:t>
                      </a:r>
                    </a:p>
                  </a:txBody>
                  <a:tcPr anchor="ctr"/>
                </a:tc>
              </a:tr>
              <a:tr h="533288">
                <a:tc>
                  <a:txBody>
                    <a:bodyPr/>
                    <a:lstStyle/>
                    <a:p>
                      <a:r>
                        <a:rPr lang="en-US" sz="1200" b="1"/>
                        <a:t>Cost differences</a:t>
                      </a:r>
                      <a:endParaRPr lang="en-US" sz="1200"/>
                    </a:p>
                  </a:txBody>
                  <a:tcPr anchor="ctr"/>
                </a:tc>
                <a:tc>
                  <a:txBody>
                    <a:bodyPr/>
                    <a:lstStyle/>
                    <a:p>
                      <a:r>
                        <a:rPr lang="en-US" sz="1200"/>
                        <a:t>Typically less expensive than permanent</a:t>
                      </a:r>
                    </a:p>
                  </a:txBody>
                  <a:tcPr anchor="ctr"/>
                </a:tc>
                <a:tc>
                  <a:txBody>
                    <a:bodyPr/>
                    <a:lstStyle/>
                    <a:p>
                      <a:r>
                        <a:rPr lang="en-US" sz="1200"/>
                        <a:t>Generally more expensive than term</a:t>
                      </a:r>
                    </a:p>
                  </a:txBody>
                  <a:tcPr anchor="ctr"/>
                </a:tc>
                <a:tc>
                  <a:txBody>
                    <a:bodyPr/>
                    <a:lstStyle/>
                    <a:p>
                      <a:r>
                        <a:rPr lang="en-US" sz="1200"/>
                        <a:t>Generally more expensive than term</a:t>
                      </a:r>
                    </a:p>
                  </a:txBody>
                  <a:tcPr anchor="ctr"/>
                </a:tc>
              </a:tr>
              <a:tr h="499104">
                <a:tc>
                  <a:txBody>
                    <a:bodyPr/>
                    <a:lstStyle/>
                    <a:p>
                      <a:r>
                        <a:rPr lang="en-US" sz="1200" b="1"/>
                        <a:t>Premiums</a:t>
                      </a:r>
                      <a:endParaRPr lang="en-US" sz="1200"/>
                    </a:p>
                  </a:txBody>
                  <a:tcPr anchor="ctr"/>
                </a:tc>
                <a:tc>
                  <a:txBody>
                    <a:bodyPr/>
                    <a:lstStyle/>
                    <a:p>
                      <a:r>
                        <a:rPr lang="en-US" sz="1200"/>
                        <a:t>Typically fixed</a:t>
                      </a:r>
                    </a:p>
                  </a:txBody>
                  <a:tcPr anchor="ctr"/>
                </a:tc>
                <a:tc>
                  <a:txBody>
                    <a:bodyPr/>
                    <a:lstStyle/>
                    <a:p>
                      <a:r>
                        <a:rPr lang="en-US" sz="1200"/>
                        <a:t>Flexible</a:t>
                      </a:r>
                    </a:p>
                  </a:txBody>
                  <a:tcPr anchor="ctr"/>
                </a:tc>
                <a:tc>
                  <a:txBody>
                    <a:bodyPr/>
                    <a:lstStyle/>
                    <a:p>
                      <a:r>
                        <a:rPr lang="en-US" sz="1200"/>
                        <a:t>Typically fixed</a:t>
                      </a:r>
                    </a:p>
                  </a:txBody>
                  <a:tcPr anchor="ctr"/>
                </a:tc>
              </a:tr>
              <a:tr h="528942">
                <a:tc>
                  <a:txBody>
                    <a:bodyPr/>
                    <a:lstStyle/>
                    <a:p>
                      <a:r>
                        <a:rPr lang="en-US" sz="1200" b="1"/>
                        <a:t>Proceeds paid to beneficiaries</a:t>
                      </a:r>
                      <a:endParaRPr lang="en-US" sz="1200"/>
                    </a:p>
                  </a:txBody>
                  <a:tcPr anchor="ctr"/>
                </a:tc>
                <a:tc>
                  <a:txBody>
                    <a:bodyPr/>
                    <a:lstStyle/>
                    <a:p>
                      <a:r>
                        <a:rPr lang="en-US" sz="1200"/>
                        <a:t>Yes, generally income tax-free</a:t>
                      </a:r>
                    </a:p>
                  </a:txBody>
                  <a:tcPr anchor="ctr"/>
                </a:tc>
                <a:tc>
                  <a:txBody>
                    <a:bodyPr/>
                    <a:lstStyle/>
                    <a:p>
                      <a:r>
                        <a:rPr lang="en-US" sz="1200"/>
                        <a:t>Yes, generally income tax-free</a:t>
                      </a:r>
                    </a:p>
                  </a:txBody>
                  <a:tcPr anchor="ctr"/>
                </a:tc>
                <a:tc>
                  <a:txBody>
                    <a:bodyPr/>
                    <a:lstStyle/>
                    <a:p>
                      <a:r>
                        <a:rPr lang="en-US" sz="1200"/>
                        <a:t>Yes, generally income tax-free</a:t>
                      </a:r>
                    </a:p>
                  </a:txBody>
                  <a:tcPr anchor="ctr"/>
                </a:tc>
              </a:tr>
              <a:tr h="499104">
                <a:tc>
                  <a:txBody>
                    <a:bodyPr/>
                    <a:lstStyle/>
                    <a:p>
                      <a:r>
                        <a:rPr lang="en-US" sz="1200" b="1"/>
                        <a:t>Investment options</a:t>
                      </a:r>
                      <a:endParaRPr lang="en-US" sz="1200"/>
                    </a:p>
                  </a:txBody>
                  <a:tcPr anchor="ctr"/>
                </a:tc>
                <a:tc>
                  <a:txBody>
                    <a:bodyPr/>
                    <a:lstStyle/>
                    <a:p>
                      <a:r>
                        <a:rPr lang="en-US" sz="1200"/>
                        <a:t>No</a:t>
                      </a:r>
                    </a:p>
                  </a:txBody>
                  <a:tcPr anchor="ctr"/>
                </a:tc>
                <a:tc>
                  <a:txBody>
                    <a:bodyPr/>
                    <a:lstStyle/>
                    <a:p>
                      <a:r>
                        <a:rPr lang="it-IT" sz="1200" dirty="0" smtClean="0"/>
                        <a:t>No</a:t>
                      </a:r>
                      <a:endParaRPr lang="it-IT" sz="1200" dirty="0"/>
                    </a:p>
                  </a:txBody>
                  <a:tcPr anchor="ctr"/>
                </a:tc>
                <a:tc>
                  <a:txBody>
                    <a:bodyPr/>
                    <a:lstStyle/>
                    <a:p>
                      <a:r>
                        <a:rPr lang="en-US" sz="1200"/>
                        <a:t>No</a:t>
                      </a:r>
                    </a:p>
                  </a:txBody>
                  <a:tcPr anchor="ctr"/>
                </a:tc>
              </a:tr>
              <a:tr h="499104">
                <a:tc>
                  <a:txBody>
                    <a:bodyPr/>
                    <a:lstStyle/>
                    <a:p>
                      <a:r>
                        <a:rPr lang="en-US" sz="1200" b="1"/>
                        <a:t>May help build equity</a:t>
                      </a:r>
                      <a:endParaRPr lang="en-US" sz="1200"/>
                    </a:p>
                  </a:txBody>
                  <a:tcPr anchor="ctr"/>
                </a:tc>
                <a:tc>
                  <a:txBody>
                    <a:bodyPr/>
                    <a:lstStyle/>
                    <a:p>
                      <a:r>
                        <a:rPr lang="en-US" sz="1200"/>
                        <a:t>No</a:t>
                      </a:r>
                    </a:p>
                  </a:txBody>
                  <a:tcPr anchor="ctr"/>
                </a:tc>
                <a:tc>
                  <a:txBody>
                    <a:bodyPr/>
                    <a:lstStyle/>
                    <a:p>
                      <a:r>
                        <a:rPr lang="en-US" sz="1200" dirty="0"/>
                        <a:t>Yes</a:t>
                      </a:r>
                    </a:p>
                  </a:txBody>
                  <a:tcPr anchor="ctr"/>
                </a:tc>
                <a:tc>
                  <a:txBody>
                    <a:bodyPr/>
                    <a:lstStyle/>
                    <a:p>
                      <a:r>
                        <a:rPr lang="en-US" sz="1200" dirty="0"/>
                        <a:t>Yes</a:t>
                      </a:r>
                    </a:p>
                  </a:txBody>
                  <a:tcPr anchor="ctr"/>
                </a:tc>
              </a:tr>
            </a:tbl>
          </a:graphicData>
        </a:graphic>
      </p:graphicFrame>
    </p:spTree>
    <p:extLst>
      <p:ext uri="{BB962C8B-B14F-4D97-AF65-F5344CB8AC3E}">
        <p14:creationId xmlns:p14="http://schemas.microsoft.com/office/powerpoint/2010/main" val="7849746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 Offered</a:t>
            </a:r>
            <a:endParaRPr lang="en-US" dirty="0"/>
          </a:p>
        </p:txBody>
      </p:sp>
      <p:sp>
        <p:nvSpPr>
          <p:cNvPr id="3" name="Content Placeholder 2"/>
          <p:cNvSpPr>
            <a:spLocks noGrp="1"/>
          </p:cNvSpPr>
          <p:nvPr>
            <p:ph idx="1"/>
          </p:nvPr>
        </p:nvSpPr>
        <p:spPr>
          <a:xfrm>
            <a:off x="792162" y="1761565"/>
            <a:ext cx="7570787" cy="4628323"/>
          </a:xfrm>
        </p:spPr>
        <p:txBody>
          <a:bodyPr>
            <a:normAutofit fontScale="85000" lnSpcReduction="20000"/>
          </a:bodyPr>
          <a:lstStyle/>
          <a:p>
            <a:pPr>
              <a:spcBef>
                <a:spcPts val="1200"/>
              </a:spcBef>
            </a:pPr>
            <a:r>
              <a:rPr lang="en-US" dirty="0"/>
              <a:t>The company offers life insurance through [</a:t>
            </a:r>
            <a:r>
              <a:rPr lang="en-US" i="1" dirty="0"/>
              <a:t>Name of Carrier</a:t>
            </a:r>
            <a:r>
              <a:rPr lang="en-US" dirty="0" smtClean="0"/>
              <a:t>]</a:t>
            </a:r>
            <a:endParaRPr lang="en-US" dirty="0"/>
          </a:p>
          <a:p>
            <a:pPr>
              <a:spcBef>
                <a:spcPts val="1200"/>
              </a:spcBef>
            </a:pPr>
            <a:r>
              <a:rPr lang="en-US" dirty="0"/>
              <a:t>Plans offered include:</a:t>
            </a:r>
          </a:p>
          <a:p>
            <a:pPr>
              <a:spcBef>
                <a:spcPts val="1200"/>
              </a:spcBef>
            </a:pPr>
            <a:r>
              <a:rPr lang="en-US" dirty="0"/>
              <a:t>Term Life </a:t>
            </a:r>
          </a:p>
          <a:p>
            <a:pPr>
              <a:spcBef>
                <a:spcPts val="1200"/>
              </a:spcBef>
            </a:pPr>
            <a:r>
              <a:rPr lang="en-US" dirty="0"/>
              <a:t>Perm Life</a:t>
            </a:r>
          </a:p>
          <a:p>
            <a:pPr>
              <a:spcBef>
                <a:spcPts val="1200"/>
              </a:spcBef>
            </a:pPr>
            <a:r>
              <a:rPr lang="en-US" dirty="0"/>
              <a:t>Universal Life</a:t>
            </a:r>
          </a:p>
          <a:p>
            <a:pPr>
              <a:spcBef>
                <a:spcPts val="1200"/>
              </a:spcBef>
            </a:pPr>
            <a:r>
              <a:rPr lang="en-US" dirty="0"/>
              <a:t>AD&amp;D</a:t>
            </a:r>
          </a:p>
          <a:p>
            <a:pPr>
              <a:spcBef>
                <a:spcPts val="1200"/>
              </a:spcBef>
            </a:pPr>
            <a:r>
              <a:rPr lang="en-US" dirty="0" smtClean="0"/>
              <a:t>Supplemental</a:t>
            </a:r>
            <a:endParaRPr lang="en-US" dirty="0"/>
          </a:p>
          <a:p>
            <a:pPr>
              <a:spcBef>
                <a:spcPts val="1200"/>
              </a:spcBef>
            </a:pPr>
            <a:r>
              <a:rPr lang="en-US" dirty="0"/>
              <a:t>Maximum benefit – [</a:t>
            </a:r>
            <a:r>
              <a:rPr lang="en-US" i="1" dirty="0"/>
              <a:t>$100,000</a:t>
            </a:r>
            <a:r>
              <a:rPr lang="en-US" dirty="0"/>
              <a:t>]</a:t>
            </a:r>
          </a:p>
          <a:p>
            <a:pPr>
              <a:spcBef>
                <a:spcPts val="1200"/>
              </a:spcBef>
            </a:pPr>
            <a:r>
              <a:rPr lang="en-US" dirty="0"/>
              <a:t>Supplemental policy is available for purchase at </a:t>
            </a:r>
            <a:r>
              <a:rPr lang="en-US" dirty="0" smtClean="0"/>
              <a:t>[</a:t>
            </a:r>
            <a:r>
              <a:rPr lang="en-US" i="1" dirty="0" smtClean="0"/>
              <a:t>5x</a:t>
            </a:r>
            <a:r>
              <a:rPr lang="en-US" dirty="0" smtClean="0"/>
              <a:t>] </a:t>
            </a:r>
            <a:r>
              <a:rPr lang="en-US" dirty="0"/>
              <a:t>the maximum employer limit. </a:t>
            </a:r>
          </a:p>
        </p:txBody>
      </p:sp>
    </p:spTree>
    <p:extLst>
      <p:ext uri="{BB962C8B-B14F-4D97-AF65-F5344CB8AC3E}">
        <p14:creationId xmlns:p14="http://schemas.microsoft.com/office/powerpoint/2010/main" val="3142855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PTO</a:t>
            </a:r>
            <a:endParaRPr lang="en-US" dirty="0"/>
          </a:p>
        </p:txBody>
      </p:sp>
      <p:sp>
        <p:nvSpPr>
          <p:cNvPr id="3" name="Content Placeholder 2"/>
          <p:cNvSpPr>
            <a:spLocks noGrp="1"/>
          </p:cNvSpPr>
          <p:nvPr>
            <p:ph idx="1"/>
          </p:nvPr>
        </p:nvSpPr>
        <p:spPr>
          <a:xfrm>
            <a:off x="792162" y="1997257"/>
            <a:ext cx="7570787" cy="4289611"/>
          </a:xfrm>
        </p:spPr>
        <p:txBody>
          <a:bodyPr>
            <a:normAutofit/>
          </a:bodyPr>
          <a:lstStyle/>
          <a:p>
            <a:r>
              <a:rPr lang="en-US" dirty="0" smtClean="0"/>
              <a:t>PTO is a benefit to the extent that it provides an amount of vacation time and personal time to the employee.</a:t>
            </a:r>
          </a:p>
          <a:p>
            <a:r>
              <a:rPr lang="en-US" dirty="0" smtClean="0"/>
              <a:t>At our company, PTO </a:t>
            </a:r>
            <a:r>
              <a:rPr lang="en-US" dirty="0"/>
              <a:t>is accrued at a rate of [</a:t>
            </a:r>
            <a:r>
              <a:rPr lang="en-US" i="1" dirty="0"/>
              <a:t>Insert Rate Here</a:t>
            </a:r>
            <a:r>
              <a:rPr lang="en-US" dirty="0"/>
              <a:t>] per pay period</a:t>
            </a:r>
          </a:p>
          <a:p>
            <a:r>
              <a:rPr lang="en-US" dirty="0"/>
              <a:t>Holidays are added in full </a:t>
            </a:r>
            <a:r>
              <a:rPr lang="en-US" dirty="0" smtClean="0"/>
              <a:t>to the PTO on </a:t>
            </a:r>
            <a:r>
              <a:rPr lang="en-US" dirty="0"/>
              <a:t>the payroll after the holiday.</a:t>
            </a:r>
          </a:p>
          <a:p>
            <a:endParaRPr lang="en-US" dirty="0"/>
          </a:p>
        </p:txBody>
      </p:sp>
    </p:spTree>
    <p:extLst>
      <p:ext uri="{BB962C8B-B14F-4D97-AF65-F5344CB8AC3E}">
        <p14:creationId xmlns:p14="http://schemas.microsoft.com/office/powerpoint/2010/main" val="778565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 Compensation</a:t>
            </a:r>
            <a:endParaRPr lang="en-US" dirty="0"/>
          </a:p>
        </p:txBody>
      </p:sp>
      <p:sp>
        <p:nvSpPr>
          <p:cNvPr id="3" name="Content Placeholder 2"/>
          <p:cNvSpPr>
            <a:spLocks noGrp="1"/>
          </p:cNvSpPr>
          <p:nvPr>
            <p:ph idx="1"/>
          </p:nvPr>
        </p:nvSpPr>
        <p:spPr>
          <a:xfrm>
            <a:off x="792162" y="1944881"/>
            <a:ext cx="7570787" cy="4289611"/>
          </a:xfrm>
        </p:spPr>
        <p:txBody>
          <a:bodyPr>
            <a:normAutofit fontScale="77500" lnSpcReduction="20000"/>
          </a:bodyPr>
          <a:lstStyle/>
          <a:p>
            <a:r>
              <a:rPr lang="en-US" dirty="0"/>
              <a:t>The Unemployment compensation (UC) program is designed to provide benefits to most individuals out of work or in between jobs, through no fault of their own.</a:t>
            </a:r>
          </a:p>
          <a:p>
            <a:pPr lvl="0"/>
            <a:r>
              <a:rPr lang="en-US" dirty="0"/>
              <a:t>As required by law, the company provides unemployment compensation insurance.  </a:t>
            </a:r>
          </a:p>
          <a:p>
            <a:pPr lvl="0"/>
            <a:r>
              <a:rPr lang="en-US" dirty="0"/>
              <a:t>In the event that you are laid off or terminated, you will be provided with a weekly unemployment benefit for a period of 13-26 weeks, depending on circumstances and qualifications.</a:t>
            </a:r>
          </a:p>
          <a:p>
            <a:pPr lvl="0"/>
            <a:r>
              <a:rPr lang="en-US" dirty="0"/>
              <a:t>The amount of the benefit will vary depending on your position and salary</a:t>
            </a:r>
            <a:r>
              <a:rPr lang="en-US" dirty="0" smtClean="0"/>
              <a:t>.</a:t>
            </a:r>
            <a:endParaRPr lang="en-US" dirty="0"/>
          </a:p>
        </p:txBody>
      </p:sp>
    </p:spTree>
    <p:extLst>
      <p:ext uri="{BB962C8B-B14F-4D97-AF65-F5344CB8AC3E}">
        <p14:creationId xmlns:p14="http://schemas.microsoft.com/office/powerpoint/2010/main" val="4620556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a:xfrm>
            <a:off x="792162" y="1918693"/>
            <a:ext cx="7570787" cy="4471195"/>
          </a:xfrm>
        </p:spPr>
        <p:txBody>
          <a:bodyPr>
            <a:normAutofit fontScale="70000" lnSpcReduction="20000"/>
          </a:bodyPr>
          <a:lstStyle/>
          <a:p>
            <a:r>
              <a:rPr lang="en-US" dirty="0"/>
              <a:t>Worker’s compensation benefit is required by law to be provided by the company.  It provides for medical care for injuries or illnesses acquired at work or through the performance of the job</a:t>
            </a:r>
            <a:r>
              <a:rPr lang="en-US" dirty="0" smtClean="0"/>
              <a:t>.</a:t>
            </a:r>
            <a:endParaRPr lang="en-US" dirty="0"/>
          </a:p>
          <a:p>
            <a:r>
              <a:rPr lang="en-US" dirty="0"/>
              <a:t>If you have an injury at work, you are instructed to report the injury to your employer by telling your supervisor immediately.  Delays in reporting workers comp claims will result in disciplinary action. If your injury or illness developed over time, report it as soon as you learn or believe it was caused by your job</a:t>
            </a:r>
            <a:r>
              <a:rPr lang="en-US" dirty="0" smtClean="0"/>
              <a:t>.</a:t>
            </a:r>
            <a:endParaRPr lang="en-US" dirty="0"/>
          </a:p>
          <a:p>
            <a:r>
              <a:rPr lang="en-US" dirty="0"/>
              <a:t>Reporting </a:t>
            </a:r>
            <a:r>
              <a:rPr lang="en-US" dirty="0" smtClean="0"/>
              <a:t>promptly </a:t>
            </a:r>
            <a:r>
              <a:rPr lang="en-US" dirty="0"/>
              <a:t>helps prevent problems and delays in receiving benefits, including medical care you may need. If your employer does not learn about your injury within 30 days and this prevents your employer from fully investigating the injury and how you were injured, you could lose your right to receive workers' compensation benefits.</a:t>
            </a:r>
          </a:p>
          <a:p>
            <a:endParaRPr lang="en-US" dirty="0"/>
          </a:p>
        </p:txBody>
      </p:sp>
    </p:spTree>
    <p:extLst>
      <p:ext uri="{BB962C8B-B14F-4D97-AF65-F5344CB8AC3E}">
        <p14:creationId xmlns:p14="http://schemas.microsoft.com/office/powerpoint/2010/main" val="41172773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Workers Comp</a:t>
            </a:r>
            <a:endParaRPr lang="en-US" dirty="0"/>
          </a:p>
        </p:txBody>
      </p:sp>
      <p:sp>
        <p:nvSpPr>
          <p:cNvPr id="3" name="Content Placeholder 2"/>
          <p:cNvSpPr>
            <a:spLocks noGrp="1"/>
          </p:cNvSpPr>
          <p:nvPr>
            <p:ph idx="1"/>
          </p:nvPr>
        </p:nvSpPr>
        <p:spPr>
          <a:xfrm>
            <a:off x="792162" y="1827035"/>
            <a:ext cx="7570787" cy="4628323"/>
          </a:xfrm>
        </p:spPr>
        <p:txBody>
          <a:bodyPr>
            <a:normAutofit fontScale="62500" lnSpcReduction="20000"/>
          </a:bodyPr>
          <a:lstStyle/>
          <a:p>
            <a:r>
              <a:rPr lang="en-US" dirty="0"/>
              <a:t>You will be required to fill out a workers comp form.  These forms designations and format vary among states, but needs to be filled out and filed regardless. </a:t>
            </a:r>
          </a:p>
          <a:p>
            <a:r>
              <a:rPr lang="en-US" dirty="0"/>
              <a:t>Once filed, you will be assigned a workers comp representative or case worker.  This person will be responsible for informing you of: </a:t>
            </a:r>
          </a:p>
          <a:p>
            <a:pPr lvl="1"/>
            <a:r>
              <a:rPr lang="en-US" dirty="0"/>
              <a:t>What approvals are needs</a:t>
            </a:r>
          </a:p>
          <a:p>
            <a:pPr lvl="1"/>
            <a:r>
              <a:rPr lang="en-US" dirty="0"/>
              <a:t>Where and when you need to be evaluated</a:t>
            </a:r>
          </a:p>
          <a:p>
            <a:pPr lvl="1"/>
            <a:r>
              <a:rPr lang="en-US" dirty="0"/>
              <a:t>What authorizations have been made for tests or procedures made by the medical </a:t>
            </a:r>
            <a:r>
              <a:rPr lang="en-US" dirty="0" smtClean="0"/>
              <a:t>provider</a:t>
            </a:r>
            <a:endParaRPr lang="en-US" dirty="0"/>
          </a:p>
          <a:p>
            <a:r>
              <a:rPr lang="en-US" dirty="0"/>
              <a:t>At every medical visit you are required to obtain a medical letter stating:</a:t>
            </a:r>
          </a:p>
          <a:p>
            <a:pPr lvl="1"/>
            <a:r>
              <a:rPr lang="en-US" dirty="0"/>
              <a:t>If there are restrictions to your ability to perform your work, and if so, what are those restrictions</a:t>
            </a:r>
          </a:p>
          <a:p>
            <a:pPr lvl="1"/>
            <a:r>
              <a:rPr lang="en-US" dirty="0"/>
              <a:t>How long those restrictions are to be in place</a:t>
            </a:r>
          </a:p>
          <a:p>
            <a:pPr lvl="1"/>
            <a:r>
              <a:rPr lang="en-US" dirty="0"/>
              <a:t>How long the injury is expected to persist</a:t>
            </a:r>
          </a:p>
          <a:p>
            <a:pPr lvl="1"/>
            <a:r>
              <a:rPr lang="en-US" dirty="0"/>
              <a:t>When you will be able to return to work without restrictions</a:t>
            </a:r>
          </a:p>
          <a:p>
            <a:endParaRPr lang="en-US" dirty="0"/>
          </a:p>
        </p:txBody>
      </p:sp>
    </p:spTree>
    <p:extLst>
      <p:ext uri="{BB962C8B-B14F-4D97-AF65-F5344CB8AC3E}">
        <p14:creationId xmlns:p14="http://schemas.microsoft.com/office/powerpoint/2010/main" val="1986404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FMLA</a:t>
            </a:r>
            <a:endParaRPr lang="en-US" dirty="0"/>
          </a:p>
        </p:txBody>
      </p:sp>
      <p:sp>
        <p:nvSpPr>
          <p:cNvPr id="3" name="Content Placeholder 2"/>
          <p:cNvSpPr>
            <a:spLocks noGrp="1"/>
          </p:cNvSpPr>
          <p:nvPr>
            <p:ph idx="1"/>
          </p:nvPr>
        </p:nvSpPr>
        <p:spPr/>
        <p:txBody>
          <a:bodyPr/>
          <a:lstStyle/>
          <a:p>
            <a:endParaRPr lang="en-US" dirty="0" smtClean="0"/>
          </a:p>
          <a:p>
            <a:r>
              <a:rPr lang="en-US" dirty="0" smtClean="0"/>
              <a:t>Family Medical </a:t>
            </a:r>
            <a:r>
              <a:rPr lang="en-US" dirty="0"/>
              <a:t>Leave Act entitles eligible employees of covered employers to take unpaid, job-protected leave for specified family and medical reasons with continuation of group health insurance coverage under the same terms and conditions as if the employee had not taken leave. </a:t>
            </a:r>
          </a:p>
        </p:txBody>
      </p:sp>
    </p:spTree>
    <p:extLst>
      <p:ext uri="{BB962C8B-B14F-4D97-AF65-F5344CB8AC3E}">
        <p14:creationId xmlns:p14="http://schemas.microsoft.com/office/powerpoint/2010/main" val="12538214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FMLA Events</a:t>
            </a:r>
            <a:endParaRPr lang="en-US" dirty="0"/>
          </a:p>
        </p:txBody>
      </p:sp>
      <p:sp>
        <p:nvSpPr>
          <p:cNvPr id="3" name="Content Placeholder 2"/>
          <p:cNvSpPr>
            <a:spLocks noGrp="1"/>
          </p:cNvSpPr>
          <p:nvPr>
            <p:ph idx="1"/>
          </p:nvPr>
        </p:nvSpPr>
        <p:spPr>
          <a:xfrm>
            <a:off x="792162" y="1722283"/>
            <a:ext cx="7570787" cy="4864016"/>
          </a:xfrm>
        </p:spPr>
        <p:txBody>
          <a:bodyPr>
            <a:noAutofit/>
          </a:bodyPr>
          <a:lstStyle/>
          <a:p>
            <a:pPr>
              <a:spcBef>
                <a:spcPts val="600"/>
              </a:spcBef>
            </a:pPr>
            <a:r>
              <a:rPr lang="en-US" sz="1600" dirty="0"/>
              <a:t>Twelve workweeks of leave in a 12-month period for: </a:t>
            </a:r>
          </a:p>
          <a:p>
            <a:pPr lvl="1"/>
            <a:r>
              <a:rPr lang="en-US" sz="1600" dirty="0"/>
              <a:t>the birth of a child and to care for the newborn child within one year of birth;</a:t>
            </a:r>
          </a:p>
          <a:p>
            <a:pPr lvl="1"/>
            <a:r>
              <a:rPr lang="en-US" sz="1600" dirty="0"/>
              <a:t>the placement with the employee of a child for adoption or foster care and to care for the newly placed child within one year of placement;</a:t>
            </a:r>
          </a:p>
          <a:p>
            <a:pPr lvl="1"/>
            <a:r>
              <a:rPr lang="en-US" sz="1600" dirty="0"/>
              <a:t>to care for the employee’s spouse, child, or parent who has a serious health condition;</a:t>
            </a:r>
          </a:p>
          <a:p>
            <a:pPr lvl="1"/>
            <a:r>
              <a:rPr lang="en-US" sz="1600" dirty="0"/>
              <a:t>a serious health condition that makes the employee unable to perform the essential functions of his or her job;</a:t>
            </a:r>
          </a:p>
          <a:p>
            <a:pPr lvl="1"/>
            <a:r>
              <a:rPr lang="en-US" sz="1600" dirty="0"/>
              <a:t>any qualifying exigency arising out of the fact that the employee’s spouse, son, daughter, or parent is a covered military member on “covered active duty;” </a:t>
            </a:r>
            <a:r>
              <a:rPr lang="en-US" sz="1600" dirty="0" smtClean="0"/>
              <a:t>    </a:t>
            </a:r>
          </a:p>
          <a:p>
            <a:pPr marL="349250" lvl="1" indent="0">
              <a:buNone/>
            </a:pPr>
            <a:r>
              <a:rPr lang="en-US" sz="1800" b="1" dirty="0" smtClean="0"/>
              <a:t>OR</a:t>
            </a:r>
            <a:endParaRPr lang="en-US" sz="800" dirty="0"/>
          </a:p>
          <a:p>
            <a:pPr>
              <a:spcBef>
                <a:spcPts val="600"/>
              </a:spcBef>
            </a:pPr>
            <a:r>
              <a:rPr lang="en-US" sz="1600" dirty="0"/>
              <a:t>Twenty-six workweeks of leave during a single 12-month period to care for a covered servicemember with a serious injury or illness if the eligible employee is the servicemember’s spouse, son, daughter, parent, or next of kin (military caregiver leave)</a:t>
            </a:r>
            <a:r>
              <a:rPr lang="en-US" sz="1600" dirty="0" smtClean="0"/>
              <a:t>.</a:t>
            </a:r>
            <a:endParaRPr lang="en-US" sz="1600" dirty="0"/>
          </a:p>
        </p:txBody>
      </p:sp>
    </p:spTree>
    <p:extLst>
      <p:ext uri="{BB962C8B-B14F-4D97-AF65-F5344CB8AC3E}">
        <p14:creationId xmlns:p14="http://schemas.microsoft.com/office/powerpoint/2010/main" val="1036948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Leave</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Applies only if employee is not FMLA eligible</a:t>
            </a:r>
          </a:p>
          <a:p>
            <a:pPr lvl="0"/>
            <a:r>
              <a:rPr lang="en-US" dirty="0"/>
              <a:t>Up to 12 weeks for birth or adoption/placement of a child</a:t>
            </a:r>
          </a:p>
          <a:p>
            <a:pPr lvl="0"/>
            <a:r>
              <a:rPr lang="en-US" dirty="0"/>
              <a:t>Expires up 12 months after birth or placement</a:t>
            </a:r>
          </a:p>
          <a:p>
            <a:pPr lvl="0"/>
            <a:r>
              <a:rPr lang="en-US" dirty="0"/>
              <a:t>Not eligible for Premium Sharing if the leave is unpaid</a:t>
            </a:r>
          </a:p>
          <a:p>
            <a:pPr lvl="0"/>
            <a:r>
              <a:rPr lang="en-US" dirty="0"/>
              <a:t>Total amount of leave cannot exceed 12 weeks if both parent work at UTD</a:t>
            </a:r>
          </a:p>
          <a:p>
            <a:pPr lvl="0"/>
            <a:r>
              <a:rPr lang="en-US" dirty="0"/>
              <a:t>Not applicable for sickness of </a:t>
            </a:r>
            <a:r>
              <a:rPr lang="en-US" dirty="0" smtClean="0"/>
              <a:t>child</a:t>
            </a:r>
            <a:endParaRPr lang="en-US" dirty="0"/>
          </a:p>
        </p:txBody>
      </p:sp>
    </p:spTree>
    <p:extLst>
      <p:ext uri="{BB962C8B-B14F-4D97-AF65-F5344CB8AC3E}">
        <p14:creationId xmlns:p14="http://schemas.microsoft.com/office/powerpoint/2010/main" val="384997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List of Benefits</a:t>
            </a:r>
            <a:endParaRPr lang="en-US" dirty="0">
              <a:solidFill>
                <a:srgbClr val="E2751D"/>
              </a:solidFill>
            </a:endParaRPr>
          </a:p>
        </p:txBody>
      </p:sp>
      <p:sp>
        <p:nvSpPr>
          <p:cNvPr id="3" name="Content Placeholder 2"/>
          <p:cNvSpPr>
            <a:spLocks noGrp="1"/>
          </p:cNvSpPr>
          <p:nvPr>
            <p:ph sz="half" idx="1"/>
          </p:nvPr>
        </p:nvSpPr>
        <p:spPr/>
        <p:txBody>
          <a:bodyPr>
            <a:normAutofit lnSpcReduction="10000"/>
          </a:bodyPr>
          <a:lstStyle/>
          <a:p>
            <a:r>
              <a:rPr lang="en-US" dirty="0"/>
              <a:t>Medial</a:t>
            </a:r>
          </a:p>
          <a:p>
            <a:r>
              <a:rPr lang="en-US" dirty="0"/>
              <a:t>Dental</a:t>
            </a:r>
          </a:p>
          <a:p>
            <a:r>
              <a:rPr lang="en-US" dirty="0"/>
              <a:t>Vision</a:t>
            </a:r>
          </a:p>
          <a:p>
            <a:r>
              <a:rPr lang="en-US" dirty="0"/>
              <a:t>Disability</a:t>
            </a:r>
          </a:p>
          <a:p>
            <a:r>
              <a:rPr lang="en-US" dirty="0"/>
              <a:t>Retirement (401K, 403b)</a:t>
            </a:r>
          </a:p>
          <a:p>
            <a:r>
              <a:rPr lang="en-US" dirty="0" smtClean="0"/>
              <a:t>Life</a:t>
            </a:r>
            <a:endParaRPr lang="en-US" dirty="0"/>
          </a:p>
        </p:txBody>
      </p:sp>
      <p:sp>
        <p:nvSpPr>
          <p:cNvPr id="4" name="Content Placeholder 3"/>
          <p:cNvSpPr>
            <a:spLocks noGrp="1"/>
          </p:cNvSpPr>
          <p:nvPr>
            <p:ph sz="half" idx="2"/>
          </p:nvPr>
        </p:nvSpPr>
        <p:spPr/>
        <p:txBody>
          <a:bodyPr>
            <a:normAutofit lnSpcReduction="10000"/>
          </a:bodyPr>
          <a:lstStyle/>
          <a:p>
            <a:r>
              <a:rPr lang="en-US" dirty="0"/>
              <a:t>PTO</a:t>
            </a:r>
          </a:p>
          <a:p>
            <a:r>
              <a:rPr lang="en-US" dirty="0"/>
              <a:t>Unemployment compensation</a:t>
            </a:r>
          </a:p>
          <a:p>
            <a:r>
              <a:rPr lang="en-US" dirty="0"/>
              <a:t>Worker’s compensation</a:t>
            </a:r>
          </a:p>
          <a:p>
            <a:r>
              <a:rPr lang="en-US" dirty="0"/>
              <a:t>FMLA</a:t>
            </a:r>
          </a:p>
          <a:p>
            <a:r>
              <a:rPr lang="en-US" dirty="0"/>
              <a:t>COBRA</a:t>
            </a:r>
          </a:p>
          <a:p>
            <a:r>
              <a:rPr lang="en-US" dirty="0"/>
              <a:t>Paid Voting </a:t>
            </a:r>
            <a:r>
              <a:rPr lang="en-US" dirty="0" smtClean="0"/>
              <a:t>Time</a:t>
            </a:r>
            <a:endParaRPr lang="en-US" dirty="0"/>
          </a:p>
        </p:txBody>
      </p:sp>
    </p:spTree>
    <p:extLst>
      <p:ext uri="{BB962C8B-B14F-4D97-AF65-F5344CB8AC3E}">
        <p14:creationId xmlns:p14="http://schemas.microsoft.com/office/powerpoint/2010/main" val="1950277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 Leave</a:t>
            </a:r>
            <a:endParaRPr lang="en-US" dirty="0"/>
          </a:p>
        </p:txBody>
      </p:sp>
      <p:sp>
        <p:nvSpPr>
          <p:cNvPr id="3" name="Content Placeholder 2"/>
          <p:cNvSpPr>
            <a:spLocks noGrp="1"/>
          </p:cNvSpPr>
          <p:nvPr>
            <p:ph idx="1"/>
          </p:nvPr>
        </p:nvSpPr>
        <p:spPr>
          <a:xfrm>
            <a:off x="792162" y="1761565"/>
            <a:ext cx="7570787" cy="4942580"/>
          </a:xfrm>
        </p:spPr>
        <p:txBody>
          <a:bodyPr>
            <a:noAutofit/>
          </a:bodyPr>
          <a:lstStyle/>
          <a:p>
            <a:pPr lvl="0">
              <a:spcBef>
                <a:spcPts val="600"/>
              </a:spcBef>
            </a:pPr>
            <a:r>
              <a:rPr lang="en-US" sz="1600" dirty="0"/>
              <a:t>Paid Military Leave/Training for up to 15 working days in a federal fiscal year (October 1 through September 30) </a:t>
            </a:r>
          </a:p>
          <a:p>
            <a:pPr lvl="0">
              <a:spcBef>
                <a:spcPts val="600"/>
              </a:spcBef>
            </a:pPr>
            <a:r>
              <a:rPr lang="en-US" sz="1600" dirty="0"/>
              <a:t>National Emergency active duty for members of a reserve branch of the US Armed Forces (will accrue state credit but not vacation or sick leave) = entitled to paid leave of 15 days; then use available leave or be unpaid</a:t>
            </a:r>
          </a:p>
          <a:p>
            <a:pPr lvl="1"/>
            <a:r>
              <a:rPr lang="en-US" sz="1600" dirty="0"/>
              <a:t>Call to National Guard Emergency Leave by the Governor of the state = leave with full pay and benefits based on duration of emergency assigned duties</a:t>
            </a:r>
          </a:p>
          <a:p>
            <a:pPr lvl="0">
              <a:spcBef>
                <a:spcPts val="600"/>
              </a:spcBef>
            </a:pPr>
            <a:r>
              <a:rPr lang="en-US" sz="1600" dirty="0"/>
              <a:t>Extended Unpaid Military Leave </a:t>
            </a:r>
          </a:p>
          <a:p>
            <a:pPr lvl="0">
              <a:spcBef>
                <a:spcPts val="600"/>
              </a:spcBef>
            </a:pPr>
            <a:r>
              <a:rPr lang="en-US" sz="1600" dirty="0"/>
              <a:t>Employee must provide notice to supervisor and inform HR</a:t>
            </a:r>
          </a:p>
          <a:p>
            <a:pPr lvl="0">
              <a:spcBef>
                <a:spcPts val="600"/>
              </a:spcBef>
            </a:pPr>
            <a:r>
              <a:rPr lang="en-US" sz="1600" dirty="0"/>
              <a:t>Employee must provide a copy of the military order/assignment</a:t>
            </a:r>
          </a:p>
          <a:p>
            <a:pPr lvl="0">
              <a:spcBef>
                <a:spcPts val="600"/>
              </a:spcBef>
            </a:pPr>
            <a:r>
              <a:rPr lang="en-US" sz="1600" dirty="0"/>
              <a:t>Coordination with the Benefits Office for benefits processing</a:t>
            </a:r>
          </a:p>
          <a:p>
            <a:pPr lvl="0">
              <a:spcBef>
                <a:spcPts val="600"/>
              </a:spcBef>
            </a:pPr>
            <a:r>
              <a:rPr lang="en-US" sz="1600" dirty="0"/>
              <a:t>Provides job protection under USERRA (Uniform Services and Reemployment Rights Act of 1994) up to 5 years </a:t>
            </a:r>
          </a:p>
          <a:p>
            <a:pPr lvl="1"/>
            <a:r>
              <a:rPr lang="en-US" sz="1600" dirty="0"/>
              <a:t>Military service must not exceed the five-year cumulative period </a:t>
            </a:r>
          </a:p>
          <a:p>
            <a:pPr lvl="1"/>
            <a:r>
              <a:rPr lang="en-US" sz="1600" dirty="0"/>
              <a:t>Must report back to their previous job within the time limits established by law or submit an application for </a:t>
            </a:r>
            <a:r>
              <a:rPr lang="en-US" sz="1600" dirty="0" smtClean="0"/>
              <a:t>reemployment</a:t>
            </a:r>
            <a:endParaRPr lang="en-US" sz="1600" dirty="0"/>
          </a:p>
        </p:txBody>
      </p:sp>
    </p:spTree>
    <p:extLst>
      <p:ext uri="{BB962C8B-B14F-4D97-AF65-F5344CB8AC3E}">
        <p14:creationId xmlns:p14="http://schemas.microsoft.com/office/powerpoint/2010/main" val="586393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COBRA</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Consolidated Omnibus Budget Reconciliation Act (COBRA) gives workers and their families who lose their health benefits the right to choose to continue group health benefits provided by their group health plan for limited periods of time under certain circumstances such as voluntary or involuntary job loss, reduction in the hours worked, transition between jobs, death, divorce, and other life events. Qualified individuals may be required to pay the entire premium for coverage up to 102% of the cost to the plan.</a:t>
            </a:r>
          </a:p>
        </p:txBody>
      </p:sp>
    </p:spTree>
    <p:extLst>
      <p:ext uri="{BB962C8B-B14F-4D97-AF65-F5344CB8AC3E}">
        <p14:creationId xmlns:p14="http://schemas.microsoft.com/office/powerpoint/2010/main" val="12125002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COBRA</a:t>
            </a:r>
            <a:endParaRPr lang="en-US" dirty="0"/>
          </a:p>
        </p:txBody>
      </p:sp>
      <p:sp>
        <p:nvSpPr>
          <p:cNvPr id="3" name="Content Placeholder 2"/>
          <p:cNvSpPr>
            <a:spLocks noGrp="1"/>
          </p:cNvSpPr>
          <p:nvPr>
            <p:ph idx="1"/>
          </p:nvPr>
        </p:nvSpPr>
        <p:spPr>
          <a:xfrm>
            <a:off x="792162" y="1761565"/>
            <a:ext cx="7570787" cy="4719982"/>
          </a:xfrm>
        </p:spPr>
        <p:txBody>
          <a:bodyPr>
            <a:normAutofit fontScale="70000" lnSpcReduction="20000"/>
          </a:bodyPr>
          <a:lstStyle/>
          <a:p>
            <a:pPr lvl="0"/>
            <a:r>
              <a:rPr lang="en-US" dirty="0"/>
              <a:t>Required to be offered by employer’s with 50 employees or more</a:t>
            </a:r>
          </a:p>
          <a:p>
            <a:pPr lvl="0"/>
            <a:r>
              <a:rPr lang="en-US" dirty="0"/>
              <a:t>Coverage for employees extends for </a:t>
            </a:r>
          </a:p>
          <a:p>
            <a:pPr lvl="0"/>
            <a:r>
              <a:rPr lang="en-US" dirty="0"/>
              <a:t>COBRA begins the 1</a:t>
            </a:r>
            <a:r>
              <a:rPr lang="en-US" baseline="30000" dirty="0"/>
              <a:t>st</a:t>
            </a:r>
            <a:r>
              <a:rPr lang="en-US" dirty="0"/>
              <a:t> of the month after your last day of work</a:t>
            </a:r>
          </a:p>
          <a:p>
            <a:pPr lvl="0"/>
            <a:r>
              <a:rPr lang="en-US" dirty="0"/>
              <a:t>COBRA lasts for a period of 12/24 months.</a:t>
            </a:r>
          </a:p>
          <a:p>
            <a:pPr lvl="0"/>
            <a:r>
              <a:rPr lang="en-US" dirty="0"/>
              <a:t>The company will offer COBRA coverage if you and your dependents lose coverage </a:t>
            </a:r>
          </a:p>
          <a:p>
            <a:pPr lvl="0"/>
            <a:r>
              <a:rPr lang="en-US" dirty="0"/>
              <a:t>COBRA notices are mailed to the home address on file with Human Resources</a:t>
            </a:r>
          </a:p>
          <a:p>
            <a:pPr lvl="0"/>
            <a:r>
              <a:rPr lang="en-US" dirty="0"/>
              <a:t>Contact vendors directly for conversion to individual coverage available for voluntary life and long term disability insurance, if eligible, and apply within 31 days from coverage end date </a:t>
            </a:r>
          </a:p>
        </p:txBody>
      </p:sp>
    </p:spTree>
    <p:extLst>
      <p:ext uri="{BB962C8B-B14F-4D97-AF65-F5344CB8AC3E}">
        <p14:creationId xmlns:p14="http://schemas.microsoft.com/office/powerpoint/2010/main" val="15336653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Voting Time</a:t>
            </a:r>
            <a:endParaRPr lang="en-US" dirty="0"/>
          </a:p>
        </p:txBody>
      </p:sp>
      <p:sp>
        <p:nvSpPr>
          <p:cNvPr id="3" name="Content Placeholder 2"/>
          <p:cNvSpPr>
            <a:spLocks noGrp="1"/>
          </p:cNvSpPr>
          <p:nvPr>
            <p:ph idx="1"/>
          </p:nvPr>
        </p:nvSpPr>
        <p:spPr>
          <a:xfrm>
            <a:off x="792162" y="1761565"/>
            <a:ext cx="7570787" cy="4602135"/>
          </a:xfrm>
        </p:spPr>
        <p:txBody>
          <a:bodyPr>
            <a:normAutofit fontScale="77500" lnSpcReduction="20000"/>
          </a:bodyPr>
          <a:lstStyle/>
          <a:p>
            <a:pPr lvl="0"/>
            <a:r>
              <a:rPr lang="en-US" dirty="0"/>
              <a:t>Certain states require paid voting time by law.</a:t>
            </a:r>
          </a:p>
          <a:p>
            <a:pPr lvl="0"/>
            <a:r>
              <a:rPr lang="en-US" dirty="0"/>
              <a:t>Staff are provided 4 hours of paid time off that is not deducted from their accrued PTO to vote in local, state and federal elections. </a:t>
            </a:r>
          </a:p>
          <a:p>
            <a:pPr lvl="0"/>
            <a:r>
              <a:rPr lang="en-US" dirty="0"/>
              <a:t>Staff may choose to use the 4 hours in the am or the pm.  </a:t>
            </a:r>
          </a:p>
          <a:p>
            <a:pPr lvl="0"/>
            <a:r>
              <a:rPr lang="en-US" dirty="0"/>
              <a:t>As with regular PTO, staff are required to inform management 45 days prior whether they are utilizing this benefit and whether they will be using it in the am or pm.  This allows management to ensure appropriate coverage for the business.  </a:t>
            </a:r>
          </a:p>
          <a:p>
            <a:pPr lvl="0"/>
            <a:r>
              <a:rPr lang="en-US" dirty="0"/>
              <a:t>Who is granted pm over am is on a first-come first-served basis</a:t>
            </a:r>
            <a:r>
              <a:rPr lang="en-US" dirty="0" smtClean="0"/>
              <a:t>.</a:t>
            </a:r>
            <a:endParaRPr lang="en-US" dirty="0"/>
          </a:p>
        </p:txBody>
      </p:sp>
    </p:spTree>
    <p:extLst>
      <p:ext uri="{BB962C8B-B14F-4D97-AF65-F5344CB8AC3E}">
        <p14:creationId xmlns:p14="http://schemas.microsoft.com/office/powerpoint/2010/main" val="7104910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Benefits</a:t>
            </a:r>
            <a:endParaRPr lang="en-US" dirty="0"/>
          </a:p>
        </p:txBody>
      </p:sp>
      <p:sp>
        <p:nvSpPr>
          <p:cNvPr id="3" name="Content Placeholder 2"/>
          <p:cNvSpPr>
            <a:spLocks noGrp="1"/>
          </p:cNvSpPr>
          <p:nvPr>
            <p:ph idx="1"/>
          </p:nvPr>
        </p:nvSpPr>
        <p:spPr>
          <a:xfrm>
            <a:off x="792162" y="1761565"/>
            <a:ext cx="7570787" cy="4680699"/>
          </a:xfrm>
        </p:spPr>
        <p:txBody>
          <a:bodyPr>
            <a:normAutofit fontScale="85000" lnSpcReduction="20000"/>
          </a:bodyPr>
          <a:lstStyle/>
          <a:p>
            <a:pPr>
              <a:spcBef>
                <a:spcPts val="600"/>
              </a:spcBef>
            </a:pPr>
            <a:r>
              <a:rPr lang="en-US" dirty="0" smtClean="0"/>
              <a:t>Additional benefits unique to our company include:</a:t>
            </a:r>
          </a:p>
          <a:p>
            <a:pPr lvl="1"/>
            <a:r>
              <a:rPr lang="en-US" dirty="0"/>
              <a:t>Birthday Bonus</a:t>
            </a:r>
          </a:p>
          <a:p>
            <a:pPr lvl="1"/>
            <a:r>
              <a:rPr lang="en-US" dirty="0"/>
              <a:t>Continuing Education</a:t>
            </a:r>
          </a:p>
          <a:p>
            <a:pPr lvl="1"/>
            <a:r>
              <a:rPr lang="en-US" dirty="0"/>
              <a:t>Tuition Reimbursement</a:t>
            </a:r>
          </a:p>
          <a:p>
            <a:pPr lvl="1"/>
            <a:r>
              <a:rPr lang="en-US" dirty="0"/>
              <a:t>Pet insurance</a:t>
            </a:r>
          </a:p>
          <a:p>
            <a:pPr lvl="1"/>
            <a:r>
              <a:rPr lang="en-US" dirty="0"/>
              <a:t>Identity Theft Protection</a:t>
            </a:r>
          </a:p>
          <a:p>
            <a:pPr lvl="1"/>
            <a:r>
              <a:rPr lang="en-US" dirty="0"/>
              <a:t>Financial Counseling</a:t>
            </a:r>
          </a:p>
          <a:p>
            <a:pPr lvl="1"/>
            <a:r>
              <a:rPr lang="en-US" dirty="0"/>
              <a:t>Emergency Travel Assistance</a:t>
            </a:r>
          </a:p>
          <a:p>
            <a:pPr lvl="1"/>
            <a:r>
              <a:rPr lang="en-US" dirty="0"/>
              <a:t>AFLAC</a:t>
            </a:r>
          </a:p>
          <a:p>
            <a:pPr lvl="1"/>
            <a:r>
              <a:rPr lang="en-US" dirty="0"/>
              <a:t>Legal Counsel</a:t>
            </a:r>
          </a:p>
          <a:p>
            <a:pPr lvl="1"/>
            <a:r>
              <a:rPr lang="en-US" dirty="0"/>
              <a:t>EAP</a:t>
            </a:r>
          </a:p>
          <a:p>
            <a:pPr lvl="1"/>
            <a:r>
              <a:rPr lang="en-US" dirty="0"/>
              <a:t>Addiction Treatment Program</a:t>
            </a:r>
          </a:p>
          <a:p>
            <a:pPr lvl="1"/>
            <a:r>
              <a:rPr lang="en-US" dirty="0"/>
              <a:t>Smoking Cessation </a:t>
            </a:r>
            <a:r>
              <a:rPr lang="en-US" dirty="0" smtClean="0"/>
              <a:t>Program</a:t>
            </a:r>
          </a:p>
        </p:txBody>
      </p:sp>
    </p:spTree>
    <p:extLst>
      <p:ext uri="{BB962C8B-B14F-4D97-AF65-F5344CB8AC3E}">
        <p14:creationId xmlns:p14="http://schemas.microsoft.com/office/powerpoint/2010/main" val="23243985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Birthday </a:t>
            </a:r>
            <a:r>
              <a:rPr lang="en-US" dirty="0" smtClean="0"/>
              <a:t>Bonus</a:t>
            </a:r>
            <a:endParaRPr lang="en-US" dirty="0"/>
          </a:p>
        </p:txBody>
      </p:sp>
      <p:sp>
        <p:nvSpPr>
          <p:cNvPr id="3" name="Content Placeholder 2"/>
          <p:cNvSpPr>
            <a:spLocks noGrp="1"/>
          </p:cNvSpPr>
          <p:nvPr>
            <p:ph idx="1"/>
          </p:nvPr>
        </p:nvSpPr>
        <p:spPr/>
        <p:txBody>
          <a:bodyPr/>
          <a:lstStyle/>
          <a:p>
            <a:endParaRPr lang="en-US" dirty="0" smtClean="0"/>
          </a:p>
          <a:p>
            <a:r>
              <a:rPr lang="en-US" dirty="0" smtClean="0"/>
              <a:t>For </a:t>
            </a:r>
            <a:r>
              <a:rPr lang="en-US" dirty="0"/>
              <a:t>those employees who have been employed by the company for at least 1 year, the company will provide a $100 bonus to each qualifying employee on his/her birthday</a:t>
            </a:r>
            <a:r>
              <a:rPr lang="en-US" dirty="0" smtClean="0"/>
              <a:t>.</a:t>
            </a:r>
            <a:endParaRPr lang="en-US" dirty="0"/>
          </a:p>
        </p:txBody>
      </p:sp>
    </p:spTree>
    <p:extLst>
      <p:ext uri="{BB962C8B-B14F-4D97-AF65-F5344CB8AC3E}">
        <p14:creationId xmlns:p14="http://schemas.microsoft.com/office/powerpoint/2010/main" val="13299697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Continuing </a:t>
            </a:r>
            <a:r>
              <a:rPr lang="en-US" dirty="0" smtClean="0"/>
              <a:t>Education</a:t>
            </a:r>
            <a:endParaRPr lang="en-US" dirty="0"/>
          </a:p>
        </p:txBody>
      </p:sp>
      <p:sp>
        <p:nvSpPr>
          <p:cNvPr id="3" name="Content Placeholder 2"/>
          <p:cNvSpPr>
            <a:spLocks noGrp="1"/>
          </p:cNvSpPr>
          <p:nvPr>
            <p:ph idx="1"/>
          </p:nvPr>
        </p:nvSpPr>
        <p:spPr>
          <a:xfrm>
            <a:off x="792162" y="1957975"/>
            <a:ext cx="7570787" cy="4289611"/>
          </a:xfrm>
        </p:spPr>
        <p:txBody>
          <a:bodyPr>
            <a:normAutofit fontScale="92500"/>
          </a:bodyPr>
          <a:lstStyle/>
          <a:p>
            <a:r>
              <a:rPr lang="en-US" dirty="0"/>
              <a:t>Depending on your position, you may be provided with a stipend allocated for the use of taking courses, seminars, or attending conventions for the purpose of fulfilling requirements needed for maintaining a license or certification in that field</a:t>
            </a:r>
            <a:r>
              <a:rPr lang="en-US" dirty="0" smtClean="0"/>
              <a:t>.</a:t>
            </a:r>
            <a:endParaRPr lang="en-US" dirty="0"/>
          </a:p>
          <a:p>
            <a:r>
              <a:rPr lang="en-US" dirty="0"/>
              <a:t>The company allocates </a:t>
            </a:r>
            <a:r>
              <a:rPr lang="en-US" dirty="0" smtClean="0"/>
              <a:t>[</a:t>
            </a:r>
            <a:r>
              <a:rPr lang="en-US" i="1" dirty="0" smtClean="0"/>
              <a:t>$1000</a:t>
            </a:r>
            <a:r>
              <a:rPr lang="en-US" dirty="0" smtClean="0"/>
              <a:t>] </a:t>
            </a:r>
            <a:r>
              <a:rPr lang="en-US" dirty="0"/>
              <a:t>per year for qualifying employees.  </a:t>
            </a:r>
          </a:p>
          <a:p>
            <a:r>
              <a:rPr lang="en-US" dirty="0"/>
              <a:t>Employees are reimbursed for courses, materials, room, travel, and meals.  </a:t>
            </a:r>
          </a:p>
        </p:txBody>
      </p:sp>
    </p:spTree>
    <p:extLst>
      <p:ext uri="{BB962C8B-B14F-4D97-AF65-F5344CB8AC3E}">
        <p14:creationId xmlns:p14="http://schemas.microsoft.com/office/powerpoint/2010/main" val="27291868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Tuition </a:t>
            </a:r>
            <a:r>
              <a:rPr lang="en-US" dirty="0" smtClean="0"/>
              <a:t>Reimbursement</a:t>
            </a:r>
            <a:endParaRPr lang="en-US" dirty="0"/>
          </a:p>
        </p:txBody>
      </p:sp>
      <p:sp>
        <p:nvSpPr>
          <p:cNvPr id="3" name="Content Placeholder 2"/>
          <p:cNvSpPr>
            <a:spLocks noGrp="1"/>
          </p:cNvSpPr>
          <p:nvPr>
            <p:ph idx="1"/>
          </p:nvPr>
        </p:nvSpPr>
        <p:spPr>
          <a:xfrm>
            <a:off x="792162" y="1761565"/>
            <a:ext cx="7570787" cy="4667605"/>
          </a:xfrm>
        </p:spPr>
        <p:txBody>
          <a:bodyPr>
            <a:normAutofit fontScale="70000" lnSpcReduction="20000"/>
          </a:bodyPr>
          <a:lstStyle/>
          <a:p>
            <a:pPr>
              <a:spcBef>
                <a:spcPts val="1200"/>
              </a:spcBef>
            </a:pPr>
            <a:r>
              <a:rPr lang="en-US" dirty="0"/>
              <a:t>Employees who have been employee for a period of 1 year are eligible for tuition reimbursement in a degree that relates to their current position or a position within the company they wish to transfer to upon graduation.   </a:t>
            </a:r>
          </a:p>
          <a:p>
            <a:pPr lvl="0">
              <a:spcBef>
                <a:spcPts val="1200"/>
              </a:spcBef>
            </a:pPr>
            <a:r>
              <a:rPr lang="en-US" dirty="0"/>
              <a:t>Tuition is reimbursed for classes earning a grade of a B or higher.  </a:t>
            </a:r>
          </a:p>
          <a:p>
            <a:pPr lvl="0">
              <a:spcBef>
                <a:spcPts val="1200"/>
              </a:spcBef>
            </a:pPr>
            <a:r>
              <a:rPr lang="en-US" dirty="0"/>
              <a:t>The employee may not use the benefit retroactively.  The class must begin after the 12 months of employment has been completed. </a:t>
            </a:r>
          </a:p>
          <a:p>
            <a:pPr lvl="0">
              <a:spcBef>
                <a:spcPts val="1200"/>
              </a:spcBef>
            </a:pPr>
            <a:r>
              <a:rPr lang="en-US" dirty="0"/>
              <a:t>The maximum annual benefit allocated for tuition reimbursement is [</a:t>
            </a:r>
            <a:r>
              <a:rPr lang="en-US" i="1" dirty="0"/>
              <a:t>$10,000</a:t>
            </a:r>
            <a:r>
              <a:rPr lang="en-US" dirty="0"/>
              <a:t>] per year</a:t>
            </a:r>
            <a:r>
              <a:rPr lang="en-US" dirty="0" smtClean="0"/>
              <a:t>.</a:t>
            </a:r>
            <a:endParaRPr lang="en-US" dirty="0"/>
          </a:p>
          <a:p>
            <a:pPr>
              <a:spcBef>
                <a:spcPts val="1200"/>
              </a:spcBef>
            </a:pPr>
            <a:r>
              <a:rPr lang="en-US" dirty="0"/>
              <a:t>For each year a benefit is claimed, regardless of the amount used, the employee agrees to work for an additional 2 years after the tuition benefit claim.   Should the employee resign or be terminated before the tenure is completed, the employee will be liable for repaying a prorated amount of the tuition reimbursement benefit used</a:t>
            </a:r>
            <a:r>
              <a:rPr lang="en-US" dirty="0" smtClean="0"/>
              <a:t>.</a:t>
            </a:r>
            <a:endParaRPr lang="en-US" dirty="0"/>
          </a:p>
        </p:txBody>
      </p:sp>
    </p:spTree>
    <p:extLst>
      <p:ext uri="{BB962C8B-B14F-4D97-AF65-F5344CB8AC3E}">
        <p14:creationId xmlns:p14="http://schemas.microsoft.com/office/powerpoint/2010/main" val="42265170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 </a:t>
            </a:r>
            <a:r>
              <a:rPr lang="en-US" dirty="0"/>
              <a:t>I</a:t>
            </a:r>
            <a:r>
              <a:rPr lang="en-US" dirty="0" smtClean="0"/>
              <a:t>nsurance</a:t>
            </a:r>
            <a:endParaRPr lang="en-US" dirty="0"/>
          </a:p>
        </p:txBody>
      </p:sp>
      <p:sp>
        <p:nvSpPr>
          <p:cNvPr id="3" name="Content Placeholder 2"/>
          <p:cNvSpPr>
            <a:spLocks noGrp="1"/>
          </p:cNvSpPr>
          <p:nvPr>
            <p:ph idx="1"/>
          </p:nvPr>
        </p:nvSpPr>
        <p:spPr>
          <a:xfrm>
            <a:off x="792162" y="1761565"/>
            <a:ext cx="7570787" cy="4497383"/>
          </a:xfrm>
        </p:spPr>
        <p:txBody>
          <a:bodyPr>
            <a:normAutofit fontScale="70000" lnSpcReduction="20000"/>
          </a:bodyPr>
          <a:lstStyle/>
          <a:p>
            <a:r>
              <a:rPr lang="en-US" dirty="0"/>
              <a:t>Comprehensive pet insurance policies cover wellness exams, shots, chronic conditions and acute illnesses and injuries</a:t>
            </a:r>
            <a:r>
              <a:rPr lang="en-US" dirty="0" smtClean="0"/>
              <a:t>.</a:t>
            </a:r>
            <a:endParaRPr lang="en-US" dirty="0"/>
          </a:p>
          <a:p>
            <a:r>
              <a:rPr lang="en-US" dirty="0"/>
              <a:t>The company offers pet insurance through [</a:t>
            </a:r>
            <a:r>
              <a:rPr lang="en-US" i="1" dirty="0"/>
              <a:t>Name of Carrier</a:t>
            </a:r>
            <a:r>
              <a:rPr lang="en-US" dirty="0" smtClean="0"/>
              <a:t>]</a:t>
            </a:r>
            <a:endParaRPr lang="en-US" dirty="0"/>
          </a:p>
          <a:p>
            <a:pPr lvl="1"/>
            <a:r>
              <a:rPr lang="en-US" dirty="0"/>
              <a:t>The insurance allows you to:</a:t>
            </a:r>
          </a:p>
          <a:p>
            <a:pPr lvl="1"/>
            <a:r>
              <a:rPr lang="en-US" dirty="0"/>
              <a:t>Customize your own plan</a:t>
            </a:r>
          </a:p>
          <a:p>
            <a:pPr lvl="1"/>
            <a:r>
              <a:rPr lang="en-US" dirty="0"/>
              <a:t>Choose your own deductibles and limits</a:t>
            </a:r>
          </a:p>
          <a:p>
            <a:pPr lvl="1"/>
            <a:r>
              <a:rPr lang="en-US" dirty="0"/>
              <a:t>Access the 24/7 hotline</a:t>
            </a:r>
          </a:p>
          <a:p>
            <a:pPr lvl="1"/>
            <a:r>
              <a:rPr lang="en-US" dirty="0"/>
              <a:t>Access your policy </a:t>
            </a:r>
            <a:r>
              <a:rPr lang="en-US" dirty="0" smtClean="0"/>
              <a:t>online</a:t>
            </a:r>
            <a:endParaRPr lang="en-US" dirty="0"/>
          </a:p>
          <a:p>
            <a:r>
              <a:rPr lang="en-US" dirty="0"/>
              <a:t>Premium per pay period [</a:t>
            </a:r>
            <a:r>
              <a:rPr lang="en-US" i="1" dirty="0"/>
              <a:t>$20</a:t>
            </a:r>
            <a:r>
              <a:rPr lang="en-US" dirty="0"/>
              <a:t>]</a:t>
            </a:r>
          </a:p>
          <a:p>
            <a:r>
              <a:rPr lang="en-US" dirty="0"/>
              <a:t>Deductible depends on plan.</a:t>
            </a:r>
          </a:p>
          <a:p>
            <a:r>
              <a:rPr lang="en-US" dirty="0"/>
              <a:t>Maximum annual benefit depends on plan.</a:t>
            </a:r>
          </a:p>
          <a:p>
            <a:endParaRPr lang="en-US" dirty="0"/>
          </a:p>
        </p:txBody>
      </p:sp>
    </p:spTree>
    <p:extLst>
      <p:ext uri="{BB962C8B-B14F-4D97-AF65-F5344CB8AC3E}">
        <p14:creationId xmlns:p14="http://schemas.microsoft.com/office/powerpoint/2010/main" val="58508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Theft Protection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Identity theft is a serious and escalating problem for both employers and employees.</a:t>
            </a:r>
          </a:p>
          <a:p>
            <a:r>
              <a:rPr lang="en-US" dirty="0"/>
              <a:t>As a fulltime or part time employee, staff are provided an Identity Theft Protection Service through [</a:t>
            </a:r>
            <a:r>
              <a:rPr lang="en-US" i="1" dirty="0"/>
              <a:t>Name of Firm</a:t>
            </a:r>
            <a:r>
              <a:rPr lang="en-US" dirty="0"/>
              <a:t>].</a:t>
            </a:r>
          </a:p>
          <a:p>
            <a:r>
              <a:rPr lang="en-US" dirty="0"/>
              <a:t>Protections include:</a:t>
            </a:r>
            <a:endParaRPr lang="en-US" dirty="0"/>
          </a:p>
          <a:p>
            <a:pPr lvl="1"/>
            <a:r>
              <a:rPr lang="en-US" dirty="0"/>
              <a:t>Free Child Watch </a:t>
            </a:r>
            <a:endParaRPr lang="en-US" dirty="0"/>
          </a:p>
          <a:p>
            <a:pPr lvl="1"/>
            <a:r>
              <a:rPr lang="en-US" dirty="0"/>
              <a:t>Flexible Enrollment Options</a:t>
            </a:r>
            <a:endParaRPr lang="en-US" dirty="0"/>
          </a:p>
          <a:p>
            <a:pPr lvl="1"/>
            <a:r>
              <a:rPr lang="en-US" dirty="0"/>
              <a:t>Seamless Implementation</a:t>
            </a:r>
            <a:endParaRPr lang="en-US" dirty="0"/>
          </a:p>
          <a:p>
            <a:pPr lvl="1"/>
            <a:r>
              <a:rPr lang="en-US" dirty="0"/>
              <a:t>Dedicated Customer Service</a:t>
            </a:r>
            <a:endParaRPr lang="en-US" dirty="0"/>
          </a:p>
          <a:p>
            <a:pPr lvl="1"/>
            <a:r>
              <a:rPr lang="en-US" dirty="0"/>
              <a:t>Interactive Training</a:t>
            </a:r>
            <a:endParaRPr lang="en-US" dirty="0"/>
          </a:p>
          <a:p>
            <a:pPr lvl="1"/>
            <a:r>
              <a:rPr lang="en-US" dirty="0"/>
              <a:t>Tailored Marketing Support</a:t>
            </a:r>
            <a:endParaRPr lang="en-US" dirty="0"/>
          </a:p>
          <a:p>
            <a:pPr lvl="1"/>
            <a:r>
              <a:rPr lang="en-US" dirty="0"/>
              <a:t>Exclusive HR Dashboard for Real-Time Reporting</a:t>
            </a:r>
            <a:endParaRPr lang="en-US" dirty="0">
              <a:effectLst/>
            </a:endParaRPr>
          </a:p>
        </p:txBody>
      </p:sp>
    </p:spTree>
    <p:extLst>
      <p:ext uri="{BB962C8B-B14F-4D97-AF65-F5344CB8AC3E}">
        <p14:creationId xmlns:p14="http://schemas.microsoft.com/office/powerpoint/2010/main" val="2845192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Eligibility</a:t>
            </a:r>
            <a:endParaRPr lang="en-US" dirty="0">
              <a:solidFill>
                <a:srgbClr val="E2751D"/>
              </a:solidFill>
            </a:endParaRPr>
          </a:p>
        </p:txBody>
      </p:sp>
      <p:sp>
        <p:nvSpPr>
          <p:cNvPr id="3" name="Content Placeholder 2"/>
          <p:cNvSpPr>
            <a:spLocks noGrp="1"/>
          </p:cNvSpPr>
          <p:nvPr>
            <p:ph idx="1"/>
          </p:nvPr>
        </p:nvSpPr>
        <p:spPr>
          <a:xfrm>
            <a:off x="792162" y="2071693"/>
            <a:ext cx="7570787" cy="4289611"/>
          </a:xfrm>
        </p:spPr>
        <p:txBody>
          <a:bodyPr/>
          <a:lstStyle/>
          <a:p>
            <a:r>
              <a:rPr lang="en-US" dirty="0"/>
              <a:t>Fulltime employees are eligible for benefits on the first of the month following their start date.   </a:t>
            </a:r>
          </a:p>
          <a:p>
            <a:r>
              <a:rPr lang="en-US" dirty="0"/>
              <a:t>Part Time employees may be eligible for benefits at a higher premium depending on the number of hours worked. </a:t>
            </a:r>
          </a:p>
          <a:p>
            <a:endParaRPr lang="en-US" dirty="0"/>
          </a:p>
        </p:txBody>
      </p:sp>
    </p:spTree>
    <p:extLst>
      <p:ext uri="{BB962C8B-B14F-4D97-AF65-F5344CB8AC3E}">
        <p14:creationId xmlns:p14="http://schemas.microsoft.com/office/powerpoint/2010/main" val="31885212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Counseling</a:t>
            </a:r>
          </a:p>
        </p:txBody>
      </p:sp>
      <p:sp>
        <p:nvSpPr>
          <p:cNvPr id="3" name="Content Placeholder 2"/>
          <p:cNvSpPr>
            <a:spLocks noGrp="1"/>
          </p:cNvSpPr>
          <p:nvPr>
            <p:ph idx="1"/>
          </p:nvPr>
        </p:nvSpPr>
        <p:spPr/>
        <p:txBody>
          <a:bodyPr>
            <a:normAutofit fontScale="92500" lnSpcReduction="20000"/>
          </a:bodyPr>
          <a:lstStyle/>
          <a:p>
            <a:pPr lvl="0"/>
            <a:r>
              <a:rPr lang="en-US" dirty="0"/>
              <a:t>Offered through [</a:t>
            </a:r>
            <a:r>
              <a:rPr lang="en-US" i="1" dirty="0"/>
              <a:t>Name of Company</a:t>
            </a:r>
            <a:r>
              <a:rPr lang="en-US" dirty="0"/>
              <a:t>]  </a:t>
            </a:r>
          </a:p>
          <a:p>
            <a:pPr lvl="0"/>
            <a:r>
              <a:rPr lang="en-US" dirty="0"/>
              <a:t>Free 1 hour consultation</a:t>
            </a:r>
          </a:p>
          <a:p>
            <a:pPr lvl="0"/>
            <a:r>
              <a:rPr lang="en-US" dirty="0"/>
              <a:t>Beneficiary assistance</a:t>
            </a:r>
          </a:p>
          <a:p>
            <a:pPr lvl="0"/>
            <a:r>
              <a:rPr lang="en-US" dirty="0"/>
              <a:t>Access to online resources</a:t>
            </a:r>
          </a:p>
          <a:p>
            <a:pPr lvl="0"/>
            <a:r>
              <a:rPr lang="en-US" dirty="0"/>
              <a:t>Invitations to exclusive seminars and financial trends</a:t>
            </a:r>
          </a:p>
          <a:p>
            <a:pPr lvl="0"/>
            <a:r>
              <a:rPr lang="en-US" dirty="0"/>
              <a:t>Provides a network of more than 20,000 financial </a:t>
            </a:r>
            <a:r>
              <a:rPr lang="en-US" dirty="0" smtClean="0"/>
              <a:t>experts</a:t>
            </a:r>
            <a:endParaRPr lang="en-US" dirty="0"/>
          </a:p>
        </p:txBody>
      </p:sp>
    </p:spTree>
    <p:extLst>
      <p:ext uri="{BB962C8B-B14F-4D97-AF65-F5344CB8AC3E}">
        <p14:creationId xmlns:p14="http://schemas.microsoft.com/office/powerpoint/2010/main" val="42026246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Travel </a:t>
            </a:r>
            <a:r>
              <a:rPr lang="en-US" dirty="0" smtClean="0"/>
              <a:t>Assistance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those whose position requires extensive travel, the company offers emergency travel assistance.</a:t>
            </a:r>
          </a:p>
          <a:p>
            <a:pPr lvl="1"/>
            <a:r>
              <a:rPr lang="en-US" dirty="0"/>
              <a:t>Offered through [</a:t>
            </a:r>
            <a:r>
              <a:rPr lang="en-US" i="1" dirty="0"/>
              <a:t>Name of Company</a:t>
            </a:r>
            <a:r>
              <a:rPr lang="en-US" dirty="0"/>
              <a:t>]  Global Rescue</a:t>
            </a:r>
          </a:p>
          <a:p>
            <a:pPr lvl="1"/>
            <a:r>
              <a:rPr lang="en-US" dirty="0"/>
              <a:t>24-hour emergency travel service</a:t>
            </a:r>
          </a:p>
          <a:p>
            <a:pPr lvl="1"/>
            <a:r>
              <a:rPr lang="en-US" dirty="0"/>
              <a:t>Travel for business or pleasure</a:t>
            </a:r>
          </a:p>
          <a:p>
            <a:pPr lvl="1"/>
            <a:r>
              <a:rPr lang="en-US" dirty="0"/>
              <a:t>Dependents traveling without an employee</a:t>
            </a:r>
          </a:p>
          <a:p>
            <a:pPr lvl="1"/>
            <a:r>
              <a:rPr lang="en-US" dirty="0"/>
              <a:t>100 miles or more away from home</a:t>
            </a:r>
          </a:p>
          <a:p>
            <a:pPr lvl="1"/>
            <a:r>
              <a:rPr lang="en-US" dirty="0"/>
              <a:t>Locate physician, dentist, western-medicine facilities, etc.</a:t>
            </a:r>
          </a:p>
          <a:p>
            <a:pPr lvl="1"/>
            <a:r>
              <a:rPr lang="en-US" dirty="0"/>
              <a:t>Provides language interpreter, the return of mortal remains, etc. </a:t>
            </a:r>
          </a:p>
        </p:txBody>
      </p:sp>
    </p:spTree>
    <p:extLst>
      <p:ext uri="{BB962C8B-B14F-4D97-AF65-F5344CB8AC3E}">
        <p14:creationId xmlns:p14="http://schemas.microsoft.com/office/powerpoint/2010/main" val="41633488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AFLAC</a:t>
            </a:r>
            <a:endParaRPr lang="en-US" dirty="0"/>
          </a:p>
        </p:txBody>
      </p:sp>
      <p:sp>
        <p:nvSpPr>
          <p:cNvPr id="3" name="Content Placeholder 2"/>
          <p:cNvSpPr>
            <a:spLocks noGrp="1"/>
          </p:cNvSpPr>
          <p:nvPr>
            <p:ph idx="1"/>
          </p:nvPr>
        </p:nvSpPr>
        <p:spPr/>
        <p:txBody>
          <a:bodyPr/>
          <a:lstStyle/>
          <a:p>
            <a:pPr lvl="0"/>
            <a:r>
              <a:rPr lang="en-US" dirty="0"/>
              <a:t>AFLAC is a supplemental insurance company employees can choose to add to the benefits provided by the company.</a:t>
            </a:r>
          </a:p>
          <a:p>
            <a:pPr lvl="0"/>
            <a:r>
              <a:rPr lang="en-US" dirty="0"/>
              <a:t>AFLAC provides emergency funds for medical expenses, dental procedures, car accidents, short-term disability, or unemployment.</a:t>
            </a:r>
          </a:p>
          <a:p>
            <a:pPr lvl="0"/>
            <a:r>
              <a:rPr lang="en-US" dirty="0"/>
              <a:t>Different plans provide different benefits, premiums, and deductibles</a:t>
            </a:r>
            <a:r>
              <a:rPr lang="en-US" dirty="0" smtClean="0"/>
              <a:t>.</a:t>
            </a:r>
            <a:endParaRPr lang="en-US" dirty="0"/>
          </a:p>
        </p:txBody>
      </p:sp>
    </p:spTree>
    <p:extLst>
      <p:ext uri="{BB962C8B-B14F-4D97-AF65-F5344CB8AC3E}">
        <p14:creationId xmlns:p14="http://schemas.microsoft.com/office/powerpoint/2010/main" val="36671182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Counsel</a:t>
            </a:r>
            <a:endParaRPr lang="en-US" dirty="0"/>
          </a:p>
        </p:txBody>
      </p:sp>
      <p:sp>
        <p:nvSpPr>
          <p:cNvPr id="3" name="Content Placeholder 2"/>
          <p:cNvSpPr>
            <a:spLocks noGrp="1"/>
          </p:cNvSpPr>
          <p:nvPr>
            <p:ph idx="1"/>
          </p:nvPr>
        </p:nvSpPr>
        <p:spPr>
          <a:xfrm>
            <a:off x="792162" y="1761565"/>
            <a:ext cx="7570787" cy="4667605"/>
          </a:xfrm>
        </p:spPr>
        <p:txBody>
          <a:bodyPr>
            <a:normAutofit fontScale="77500" lnSpcReduction="20000"/>
          </a:bodyPr>
          <a:lstStyle/>
          <a:p>
            <a:pPr lvl="0"/>
            <a:r>
              <a:rPr lang="en-US" dirty="0"/>
              <a:t>Offered through [</a:t>
            </a:r>
            <a:r>
              <a:rPr lang="en-US" i="1" dirty="0"/>
              <a:t>Name of Firm</a:t>
            </a:r>
            <a:r>
              <a:rPr lang="en-US" dirty="0"/>
              <a:t>] </a:t>
            </a:r>
          </a:p>
          <a:p>
            <a:pPr lvl="0"/>
            <a:r>
              <a:rPr lang="en-US" dirty="0"/>
              <a:t>Provides an online library of legal resources</a:t>
            </a:r>
          </a:p>
          <a:p>
            <a:pPr lvl="0"/>
            <a:r>
              <a:rPr lang="en-US" dirty="0"/>
              <a:t>Services include assistance in developing </a:t>
            </a:r>
          </a:p>
          <a:p>
            <a:pPr lvl="1"/>
            <a:r>
              <a:rPr lang="en-US" sz="2800" dirty="0"/>
              <a:t>Wills</a:t>
            </a:r>
          </a:p>
          <a:p>
            <a:pPr lvl="1"/>
            <a:r>
              <a:rPr lang="en-US" sz="2800" dirty="0"/>
              <a:t>Trusts</a:t>
            </a:r>
          </a:p>
          <a:p>
            <a:pPr lvl="1"/>
            <a:r>
              <a:rPr lang="en-US" sz="2800" dirty="0"/>
              <a:t>Power-of-Attorney</a:t>
            </a:r>
          </a:p>
          <a:p>
            <a:pPr lvl="1"/>
            <a:r>
              <a:rPr lang="en-US" sz="2800" dirty="0"/>
              <a:t>Estates</a:t>
            </a:r>
          </a:p>
          <a:p>
            <a:pPr lvl="0"/>
            <a:r>
              <a:rPr lang="en-US" dirty="0"/>
              <a:t>Provides a national network of 22,000 attorneys</a:t>
            </a:r>
          </a:p>
          <a:p>
            <a:pPr lvl="0"/>
            <a:r>
              <a:rPr lang="en-US" dirty="0"/>
              <a:t>Provides a free 30-minute consultation</a:t>
            </a:r>
          </a:p>
          <a:p>
            <a:pPr lvl="0"/>
            <a:r>
              <a:rPr lang="en-US" dirty="0"/>
              <a:t>Offers a 25% discount for charged services</a:t>
            </a:r>
          </a:p>
          <a:p>
            <a:endParaRPr lang="en-US" dirty="0"/>
          </a:p>
        </p:txBody>
      </p:sp>
    </p:spTree>
    <p:extLst>
      <p:ext uri="{BB962C8B-B14F-4D97-AF65-F5344CB8AC3E}">
        <p14:creationId xmlns:p14="http://schemas.microsoft.com/office/powerpoint/2010/main" val="17509590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EAP</a:t>
            </a:r>
            <a:endParaRPr lang="en-US" dirty="0"/>
          </a:p>
        </p:txBody>
      </p:sp>
      <p:sp>
        <p:nvSpPr>
          <p:cNvPr id="3" name="Content Placeholder 2"/>
          <p:cNvSpPr>
            <a:spLocks noGrp="1"/>
          </p:cNvSpPr>
          <p:nvPr>
            <p:ph idx="1"/>
          </p:nvPr>
        </p:nvSpPr>
        <p:spPr/>
        <p:txBody>
          <a:bodyPr>
            <a:normAutofit fontScale="92500" lnSpcReduction="20000"/>
          </a:bodyPr>
          <a:lstStyle/>
          <a:p>
            <a:r>
              <a:rPr lang="en-US" dirty="0"/>
              <a:t>An employee assistance program (EAP) is a work-based intervention program designed to assist employees in resolving personal problems that may be adversely affecting the employee's performance. </a:t>
            </a:r>
            <a:endParaRPr lang="en-US" dirty="0" smtClean="0"/>
          </a:p>
          <a:p>
            <a:r>
              <a:rPr lang="en-US" dirty="0" smtClean="0"/>
              <a:t>Offers a certain number of counseling sessions annually</a:t>
            </a:r>
          </a:p>
          <a:p>
            <a:r>
              <a:rPr lang="en-US" dirty="0" smtClean="0"/>
              <a:t>Provides referrals for numerous social programs</a:t>
            </a:r>
          </a:p>
          <a:p>
            <a:r>
              <a:rPr lang="en-US" dirty="0" smtClean="0"/>
              <a:t>Depending on the extensiveness of the EAP program, numerous services may be available.</a:t>
            </a:r>
            <a:endParaRPr lang="en-US" dirty="0"/>
          </a:p>
          <a:p>
            <a:endParaRPr lang="en-US" dirty="0"/>
          </a:p>
        </p:txBody>
      </p:sp>
    </p:spTree>
    <p:extLst>
      <p:ext uri="{BB962C8B-B14F-4D97-AF65-F5344CB8AC3E}">
        <p14:creationId xmlns:p14="http://schemas.microsoft.com/office/powerpoint/2010/main" val="2660325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EAP Services</a:t>
            </a:r>
            <a:endParaRPr lang="en-US" dirty="0"/>
          </a:p>
        </p:txBody>
      </p:sp>
      <p:sp>
        <p:nvSpPr>
          <p:cNvPr id="3" name="Content Placeholder 2"/>
          <p:cNvSpPr>
            <a:spLocks noGrp="1"/>
          </p:cNvSpPr>
          <p:nvPr>
            <p:ph sz="half" idx="1"/>
          </p:nvPr>
        </p:nvSpPr>
        <p:spPr>
          <a:xfrm>
            <a:off x="792162" y="1853389"/>
            <a:ext cx="3803570" cy="4303713"/>
          </a:xfrm>
        </p:spPr>
        <p:txBody>
          <a:bodyPr>
            <a:normAutofit fontScale="92500"/>
          </a:bodyPr>
          <a:lstStyle/>
          <a:p>
            <a:pPr lvl="1">
              <a:spcBef>
                <a:spcPts val="1800"/>
              </a:spcBef>
            </a:pPr>
            <a:r>
              <a:rPr lang="en-US" dirty="0"/>
              <a:t>Mental Health</a:t>
            </a:r>
          </a:p>
          <a:p>
            <a:pPr lvl="1">
              <a:spcBef>
                <a:spcPts val="1800"/>
              </a:spcBef>
            </a:pPr>
            <a:r>
              <a:rPr lang="en-US" dirty="0"/>
              <a:t>Addiction</a:t>
            </a:r>
          </a:p>
          <a:p>
            <a:pPr lvl="1">
              <a:spcBef>
                <a:spcPts val="1800"/>
              </a:spcBef>
            </a:pPr>
            <a:r>
              <a:rPr lang="en-US" dirty="0"/>
              <a:t>Substance abuse</a:t>
            </a:r>
          </a:p>
          <a:p>
            <a:pPr lvl="1">
              <a:spcBef>
                <a:spcPts val="1800"/>
              </a:spcBef>
            </a:pPr>
            <a:r>
              <a:rPr lang="en-US" dirty="0"/>
              <a:t>Alcohol abuse</a:t>
            </a:r>
          </a:p>
          <a:p>
            <a:pPr lvl="1">
              <a:spcBef>
                <a:spcPts val="1800"/>
              </a:spcBef>
            </a:pPr>
            <a:r>
              <a:rPr lang="en-US" dirty="0"/>
              <a:t>Workplace conflicts</a:t>
            </a:r>
          </a:p>
          <a:p>
            <a:pPr lvl="1">
              <a:spcBef>
                <a:spcPts val="1800"/>
              </a:spcBef>
            </a:pPr>
            <a:r>
              <a:rPr lang="en-US" dirty="0"/>
              <a:t>Harassment</a:t>
            </a:r>
          </a:p>
          <a:p>
            <a:pPr lvl="1">
              <a:spcBef>
                <a:spcPts val="1800"/>
              </a:spcBef>
            </a:pPr>
            <a:r>
              <a:rPr lang="en-US" dirty="0"/>
              <a:t>Crisis Management</a:t>
            </a:r>
          </a:p>
          <a:p>
            <a:pPr lvl="1">
              <a:spcBef>
                <a:spcPts val="1800"/>
              </a:spcBef>
            </a:pPr>
            <a:r>
              <a:rPr lang="en-US" dirty="0"/>
              <a:t>Emergency </a:t>
            </a:r>
            <a:r>
              <a:rPr lang="en-US" dirty="0" smtClean="0"/>
              <a:t>Preparedness</a:t>
            </a:r>
            <a:endParaRPr lang="en-US" dirty="0"/>
          </a:p>
        </p:txBody>
      </p:sp>
      <p:sp>
        <p:nvSpPr>
          <p:cNvPr id="4" name="Content Placeholder 3"/>
          <p:cNvSpPr>
            <a:spLocks noGrp="1"/>
          </p:cNvSpPr>
          <p:nvPr>
            <p:ph sz="half" idx="2"/>
          </p:nvPr>
        </p:nvSpPr>
        <p:spPr/>
        <p:txBody>
          <a:bodyPr>
            <a:normAutofit fontScale="92500"/>
          </a:bodyPr>
          <a:lstStyle/>
          <a:p>
            <a:r>
              <a:rPr lang="en-US" dirty="0" smtClean="0"/>
              <a:t>Financial problems</a:t>
            </a:r>
          </a:p>
          <a:p>
            <a:r>
              <a:rPr lang="en-US" dirty="0" smtClean="0"/>
              <a:t>Legal problems</a:t>
            </a:r>
          </a:p>
          <a:p>
            <a:r>
              <a:rPr lang="en-US" dirty="0" smtClean="0"/>
              <a:t>Domestic violence</a:t>
            </a:r>
          </a:p>
          <a:p>
            <a:r>
              <a:rPr lang="en-US" dirty="0" smtClean="0"/>
              <a:t>Social Assistance</a:t>
            </a:r>
          </a:p>
          <a:p>
            <a:r>
              <a:rPr lang="en-US" dirty="0" smtClean="0"/>
              <a:t>Weight loss counseling</a:t>
            </a:r>
          </a:p>
          <a:p>
            <a:r>
              <a:rPr lang="en-US" dirty="0" smtClean="0"/>
              <a:t>Health Management</a:t>
            </a:r>
          </a:p>
          <a:p>
            <a:pPr marL="342900" lvl="1" indent="-342900">
              <a:spcBef>
                <a:spcPts val="2400"/>
              </a:spcBef>
              <a:buClr>
                <a:schemeClr val="accent1">
                  <a:lumMod val="60000"/>
                  <a:lumOff val="40000"/>
                </a:schemeClr>
              </a:buClr>
            </a:pPr>
            <a:r>
              <a:rPr lang="en-US" dirty="0"/>
              <a:t>Situational stress</a:t>
            </a:r>
          </a:p>
          <a:p>
            <a:endParaRPr lang="en-US" dirty="0"/>
          </a:p>
        </p:txBody>
      </p:sp>
    </p:spTree>
    <p:extLst>
      <p:ext uri="{BB962C8B-B14F-4D97-AF65-F5344CB8AC3E}">
        <p14:creationId xmlns:p14="http://schemas.microsoft.com/office/powerpoint/2010/main" val="3326978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Addiction Treatment Program</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Job performance problems</a:t>
            </a:r>
            <a:r>
              <a:rPr lang="en-US" dirty="0"/>
              <a:t>: If an employee begins to perform poorly, experiences attendance issues, or shows social issues interacting with coworkers, managers, clients, etc., they may be referred to an EAP.</a:t>
            </a:r>
          </a:p>
          <a:p>
            <a:r>
              <a:rPr lang="en-US" i="1" dirty="0"/>
              <a:t>Self-referring</a:t>
            </a:r>
            <a:r>
              <a:rPr lang="en-US" dirty="0"/>
              <a:t>: An employee may seek help from an EAP if they believe their substance abuse is creating problems in their workplace, work environment, job performance, or quality of work.</a:t>
            </a:r>
          </a:p>
          <a:p>
            <a:r>
              <a:rPr lang="en-US" i="1" dirty="0"/>
              <a:t>Coworker referral</a:t>
            </a:r>
            <a:r>
              <a:rPr lang="en-US" dirty="0"/>
              <a:t>: While EAPs are confidential, a coworker or supervisor may notice an employee’s performance or social problems in the workplace. This individual may refer the employee to the EAP or ask them to attend a meeting with a supervisor about the EAP</a:t>
            </a:r>
            <a:r>
              <a:rPr lang="en-US" dirty="0" smtClean="0"/>
              <a:t>.</a:t>
            </a:r>
            <a:endParaRPr lang="en-US" dirty="0"/>
          </a:p>
        </p:txBody>
      </p:sp>
    </p:spTree>
    <p:extLst>
      <p:ext uri="{BB962C8B-B14F-4D97-AF65-F5344CB8AC3E}">
        <p14:creationId xmlns:p14="http://schemas.microsoft.com/office/powerpoint/2010/main" val="41381295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Addiction Treatment Programs</a:t>
            </a:r>
            <a:endParaRPr lang="en-US" dirty="0"/>
          </a:p>
        </p:txBody>
      </p:sp>
      <p:sp>
        <p:nvSpPr>
          <p:cNvPr id="3" name="Content Placeholder 2"/>
          <p:cNvSpPr>
            <a:spLocks noGrp="1"/>
          </p:cNvSpPr>
          <p:nvPr>
            <p:ph idx="1"/>
          </p:nvPr>
        </p:nvSpPr>
        <p:spPr>
          <a:xfrm>
            <a:off x="792162" y="1984163"/>
            <a:ext cx="7570787" cy="4289611"/>
          </a:xfrm>
        </p:spPr>
        <p:txBody>
          <a:bodyPr>
            <a:normAutofit fontScale="92500" lnSpcReduction="20000"/>
          </a:bodyPr>
          <a:lstStyle/>
          <a:p>
            <a:r>
              <a:rPr lang="en-US" dirty="0" smtClean="0"/>
              <a:t>Most Addiction Treatment Programs that work through a company EAP usually have an affiliation with a particular treatment center.</a:t>
            </a:r>
          </a:p>
          <a:p>
            <a:r>
              <a:rPr lang="en-US" dirty="0" smtClean="0"/>
              <a:t>Benefits are provided through the employee’s insurance plan</a:t>
            </a:r>
          </a:p>
          <a:p>
            <a:r>
              <a:rPr lang="en-US" dirty="0" smtClean="0"/>
              <a:t>Deductibles may apply</a:t>
            </a:r>
          </a:p>
          <a:p>
            <a:r>
              <a:rPr lang="en-US" dirty="0" smtClean="0"/>
              <a:t>Services may require In-Network providers</a:t>
            </a:r>
          </a:p>
          <a:p>
            <a:r>
              <a:rPr lang="en-US" dirty="0" smtClean="0"/>
              <a:t>Out of Network providers may incur balance billing charges</a:t>
            </a:r>
            <a:endParaRPr lang="en-US" dirty="0"/>
          </a:p>
        </p:txBody>
      </p:sp>
    </p:spTree>
    <p:extLst>
      <p:ext uri="{BB962C8B-B14F-4D97-AF65-F5344CB8AC3E}">
        <p14:creationId xmlns:p14="http://schemas.microsoft.com/office/powerpoint/2010/main" val="41599725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Cessation </a:t>
            </a:r>
            <a:endParaRPr lang="en-US" dirty="0"/>
          </a:p>
        </p:txBody>
      </p:sp>
      <p:sp>
        <p:nvSpPr>
          <p:cNvPr id="3" name="Content Placeholder 2"/>
          <p:cNvSpPr>
            <a:spLocks noGrp="1"/>
          </p:cNvSpPr>
          <p:nvPr>
            <p:ph idx="1"/>
          </p:nvPr>
        </p:nvSpPr>
        <p:spPr>
          <a:xfrm>
            <a:off x="792162" y="1918693"/>
            <a:ext cx="7570787" cy="4289611"/>
          </a:xfrm>
        </p:spPr>
        <p:txBody>
          <a:bodyPr>
            <a:normAutofit fontScale="92500" lnSpcReduction="20000"/>
          </a:bodyPr>
          <a:lstStyle/>
          <a:p>
            <a:r>
              <a:rPr lang="en-US" dirty="0" smtClean="0"/>
              <a:t>Tobacco cessation programs provide a variety of diagnostics and treatment choices</a:t>
            </a:r>
          </a:p>
          <a:p>
            <a:r>
              <a:rPr lang="en-US" dirty="0" smtClean="0"/>
              <a:t>In Network providers may be required</a:t>
            </a:r>
          </a:p>
          <a:p>
            <a:r>
              <a:rPr lang="en-US" dirty="0" smtClean="0"/>
              <a:t>Coverage based on insurance plan</a:t>
            </a:r>
          </a:p>
          <a:p>
            <a:r>
              <a:rPr lang="en-US" dirty="0" smtClean="0"/>
              <a:t>Treatments may include:</a:t>
            </a:r>
          </a:p>
          <a:p>
            <a:pPr lvl="1"/>
            <a:r>
              <a:rPr lang="en-US" dirty="0" smtClean="0"/>
              <a:t>Medications</a:t>
            </a:r>
          </a:p>
          <a:p>
            <a:pPr lvl="1"/>
            <a:r>
              <a:rPr lang="en-US" dirty="0" smtClean="0"/>
              <a:t>Patches</a:t>
            </a:r>
          </a:p>
          <a:p>
            <a:pPr lvl="1"/>
            <a:r>
              <a:rPr lang="en-US" dirty="0" smtClean="0"/>
              <a:t>Gums</a:t>
            </a:r>
          </a:p>
          <a:p>
            <a:pPr lvl="1"/>
            <a:r>
              <a:rPr lang="en-US" dirty="0" smtClean="0"/>
              <a:t>Counseling and behavior modification therapy</a:t>
            </a:r>
            <a:endParaRPr lang="en-US" dirty="0"/>
          </a:p>
        </p:txBody>
      </p:sp>
    </p:spTree>
    <p:extLst>
      <p:ext uri="{BB962C8B-B14F-4D97-AF65-F5344CB8AC3E}">
        <p14:creationId xmlns:p14="http://schemas.microsoft.com/office/powerpoint/2010/main" val="617171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Benefits</a:t>
            </a:r>
            <a:endParaRPr lang="en-US" dirty="0"/>
          </a:p>
        </p:txBody>
      </p:sp>
      <p:sp>
        <p:nvSpPr>
          <p:cNvPr id="3" name="Content Placeholder 2"/>
          <p:cNvSpPr>
            <a:spLocks noGrp="1"/>
          </p:cNvSpPr>
          <p:nvPr>
            <p:ph idx="1"/>
          </p:nvPr>
        </p:nvSpPr>
        <p:spPr>
          <a:xfrm>
            <a:off x="792162" y="1761565"/>
            <a:ext cx="7570787" cy="4680699"/>
          </a:xfrm>
        </p:spPr>
        <p:txBody>
          <a:bodyPr/>
          <a:lstStyle/>
          <a:p>
            <a:r>
              <a:rPr lang="en-US" dirty="0" smtClean="0"/>
              <a:t>The Company has various affiliations that provide discounts to employees for being employed by the company.</a:t>
            </a:r>
          </a:p>
          <a:p>
            <a:r>
              <a:rPr lang="en-US" dirty="0" smtClean="0"/>
              <a:t>Some of the discounts may come from the following vendors:</a:t>
            </a:r>
          </a:p>
          <a:p>
            <a:pPr lvl="1"/>
            <a:r>
              <a:rPr lang="en-US" dirty="0" smtClean="0"/>
              <a:t>Verizon Wireless</a:t>
            </a:r>
          </a:p>
          <a:p>
            <a:pPr lvl="1"/>
            <a:r>
              <a:rPr lang="en-US" dirty="0" smtClean="0"/>
              <a:t>Regal Cinemas</a:t>
            </a:r>
          </a:p>
          <a:p>
            <a:pPr lvl="1"/>
            <a:r>
              <a:rPr lang="en-US" dirty="0" smtClean="0"/>
              <a:t>Starbucks Coffee</a:t>
            </a:r>
          </a:p>
          <a:p>
            <a:pPr lvl="1"/>
            <a:r>
              <a:rPr lang="en-US" smtClean="0"/>
              <a:t>Credit Unions</a:t>
            </a:r>
            <a:endParaRPr lang="en-US" dirty="0" smtClean="0"/>
          </a:p>
          <a:p>
            <a:pPr lvl="1"/>
            <a:endParaRPr lang="en-US" dirty="0"/>
          </a:p>
        </p:txBody>
      </p:sp>
    </p:spTree>
    <p:extLst>
      <p:ext uri="{BB962C8B-B14F-4D97-AF65-F5344CB8AC3E}">
        <p14:creationId xmlns:p14="http://schemas.microsoft.com/office/powerpoint/2010/main" val="1193272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Dependent Eligibility</a:t>
            </a:r>
            <a:endParaRPr lang="en-US" dirty="0">
              <a:solidFill>
                <a:srgbClr val="E2751D"/>
              </a:solidFill>
            </a:endParaRPr>
          </a:p>
        </p:txBody>
      </p:sp>
      <p:sp>
        <p:nvSpPr>
          <p:cNvPr id="3" name="Content Placeholder 2"/>
          <p:cNvSpPr>
            <a:spLocks noGrp="1"/>
          </p:cNvSpPr>
          <p:nvPr>
            <p:ph idx="1"/>
          </p:nvPr>
        </p:nvSpPr>
        <p:spPr>
          <a:xfrm>
            <a:off x="792162" y="1761566"/>
            <a:ext cx="7570787" cy="4441094"/>
          </a:xfrm>
        </p:spPr>
        <p:txBody>
          <a:bodyPr>
            <a:normAutofit fontScale="70000" lnSpcReduction="20000"/>
          </a:bodyPr>
          <a:lstStyle/>
          <a:p>
            <a:pPr lvl="0">
              <a:spcBef>
                <a:spcPts val="1200"/>
              </a:spcBef>
            </a:pPr>
            <a:r>
              <a:rPr lang="en-US" dirty="0"/>
              <a:t>The enrollee’s legal spouse as recognized by Mississippi law, unless the spouse is also an eligible employee under the Plan. </a:t>
            </a:r>
          </a:p>
          <a:p>
            <a:pPr lvl="0">
              <a:spcBef>
                <a:spcPts val="1200"/>
              </a:spcBef>
            </a:pPr>
            <a:r>
              <a:rPr lang="en-US" dirty="0"/>
              <a:t>The enrollee’s child up to age 26. (Coverage ends at the end of the month in which the child reaches the age of 26.) </a:t>
            </a:r>
          </a:p>
          <a:p>
            <a:pPr lvl="0">
              <a:spcBef>
                <a:spcPts val="1200"/>
              </a:spcBef>
            </a:pPr>
            <a:r>
              <a:rPr lang="en-US" dirty="0"/>
              <a:t>The term “child” includes the following: </a:t>
            </a:r>
          </a:p>
          <a:p>
            <a:pPr lvl="0">
              <a:spcBef>
                <a:spcPts val="1200"/>
              </a:spcBef>
            </a:pPr>
            <a:r>
              <a:rPr lang="en-US" dirty="0"/>
              <a:t>Natural child or stepchild or legally adopted child. </a:t>
            </a:r>
          </a:p>
          <a:p>
            <a:pPr lvl="0">
              <a:spcBef>
                <a:spcPts val="1200"/>
              </a:spcBef>
            </a:pPr>
            <a:r>
              <a:rPr lang="en-US" dirty="0"/>
              <a:t>Foster child. </a:t>
            </a:r>
          </a:p>
          <a:p>
            <a:pPr lvl="0">
              <a:spcBef>
                <a:spcPts val="1200"/>
              </a:spcBef>
            </a:pPr>
            <a:r>
              <a:rPr lang="en-US" dirty="0"/>
              <a:t>Child placed in the enrollee’s home in anticipation of adoption. </a:t>
            </a:r>
          </a:p>
          <a:p>
            <a:pPr lvl="0">
              <a:spcBef>
                <a:spcPts val="1200"/>
              </a:spcBef>
            </a:pPr>
            <a:r>
              <a:rPr lang="en-US" dirty="0"/>
              <a:t>Child for whom the enrollee is legal guardian. </a:t>
            </a:r>
          </a:p>
          <a:p>
            <a:pPr lvl="0">
              <a:spcBef>
                <a:spcPts val="1200"/>
              </a:spcBef>
            </a:pPr>
            <a:r>
              <a:rPr lang="en-US" dirty="0"/>
              <a:t>Child for whom the enrollee has legal custody. </a:t>
            </a:r>
          </a:p>
          <a:p>
            <a:pPr lvl="0">
              <a:spcBef>
                <a:spcPts val="1200"/>
              </a:spcBef>
            </a:pPr>
            <a:r>
              <a:rPr lang="en-US" dirty="0"/>
              <a:t>Child of the enrollee who is required to be covered by reason of a Qualified Medical Child Support Order. </a:t>
            </a:r>
          </a:p>
        </p:txBody>
      </p:sp>
    </p:spTree>
    <p:extLst>
      <p:ext uri="{BB962C8B-B14F-4D97-AF65-F5344CB8AC3E}">
        <p14:creationId xmlns:p14="http://schemas.microsoft.com/office/powerpoint/2010/main" val="1380308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Enrollment</a:t>
            </a:r>
            <a:endParaRPr lang="en-US" dirty="0">
              <a:solidFill>
                <a:srgbClr val="E2751D"/>
              </a:solidFill>
            </a:endParaRPr>
          </a:p>
        </p:txBody>
      </p:sp>
      <p:sp>
        <p:nvSpPr>
          <p:cNvPr id="3" name="Content Placeholder 2"/>
          <p:cNvSpPr>
            <a:spLocks noGrp="1"/>
          </p:cNvSpPr>
          <p:nvPr>
            <p:ph idx="1"/>
          </p:nvPr>
        </p:nvSpPr>
        <p:spPr/>
        <p:txBody>
          <a:bodyPr>
            <a:normAutofit lnSpcReduction="10000"/>
          </a:bodyPr>
          <a:lstStyle/>
          <a:p>
            <a:r>
              <a:rPr lang="en-US" dirty="0"/>
              <a:t>Enrollment is the process of registering yourself and your dependents for benefits</a:t>
            </a:r>
            <a:r>
              <a:rPr lang="en-US" dirty="0" smtClean="0"/>
              <a:t>.</a:t>
            </a:r>
            <a:endParaRPr lang="en-US" dirty="0"/>
          </a:p>
          <a:p>
            <a:r>
              <a:rPr lang="en-US" dirty="0"/>
              <a:t>Withholdings for the employer’s contribution to coverage premiums for chosen benefits will be automatically deducted from each paycheck</a:t>
            </a:r>
            <a:r>
              <a:rPr lang="en-US" dirty="0" smtClean="0"/>
              <a:t>.</a:t>
            </a:r>
            <a:endParaRPr lang="en-US" dirty="0"/>
          </a:p>
          <a:p>
            <a:r>
              <a:rPr lang="en-US" dirty="0"/>
              <a:t>The company benefits manager will provide you will the information you will need to register for your chosen benefits</a:t>
            </a:r>
            <a:r>
              <a:rPr lang="en-US" dirty="0" smtClean="0"/>
              <a:t>.</a:t>
            </a:r>
            <a:endParaRPr lang="en-US" dirty="0"/>
          </a:p>
        </p:txBody>
      </p:sp>
    </p:spTree>
    <p:extLst>
      <p:ext uri="{BB962C8B-B14F-4D97-AF65-F5344CB8AC3E}">
        <p14:creationId xmlns:p14="http://schemas.microsoft.com/office/powerpoint/2010/main" val="1921044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2751D"/>
                </a:solidFill>
              </a:rPr>
              <a:t>Benefits Manager</a:t>
            </a:r>
            <a:endParaRPr lang="en-US" dirty="0">
              <a:solidFill>
                <a:srgbClr val="E2751D"/>
              </a:solidFill>
            </a:endParaRPr>
          </a:p>
        </p:txBody>
      </p:sp>
      <p:sp>
        <p:nvSpPr>
          <p:cNvPr id="3" name="Content Placeholder 2"/>
          <p:cNvSpPr>
            <a:spLocks noGrp="1"/>
          </p:cNvSpPr>
          <p:nvPr>
            <p:ph idx="1"/>
          </p:nvPr>
        </p:nvSpPr>
        <p:spPr>
          <a:xfrm>
            <a:off x="792162" y="1761565"/>
            <a:ext cx="7570787" cy="4411558"/>
          </a:xfrm>
        </p:spPr>
        <p:txBody>
          <a:bodyPr>
            <a:normAutofit/>
          </a:bodyPr>
          <a:lstStyle/>
          <a:p>
            <a:r>
              <a:rPr lang="en-US" dirty="0" smtClean="0"/>
              <a:t>The benefits manager is charged with making sure employees are filed for benefits.</a:t>
            </a:r>
          </a:p>
          <a:p>
            <a:r>
              <a:rPr lang="en-US" dirty="0" smtClean="0"/>
              <a:t>Any benefits questions, concerns, or issues should be directed to the benefits manager.</a:t>
            </a:r>
          </a:p>
          <a:p>
            <a:r>
              <a:rPr lang="en-US" dirty="0"/>
              <a:t>The company benefits manager is _________ .</a:t>
            </a:r>
          </a:p>
          <a:p>
            <a:pPr lvl="1"/>
            <a:r>
              <a:rPr lang="en-US" dirty="0"/>
              <a:t>Email:</a:t>
            </a:r>
          </a:p>
          <a:p>
            <a:pPr lvl="1"/>
            <a:r>
              <a:rPr lang="en-US" dirty="0"/>
              <a:t>Phone:</a:t>
            </a:r>
          </a:p>
          <a:p>
            <a:pPr lvl="1"/>
            <a:r>
              <a:rPr lang="en-US" dirty="0"/>
              <a:t>Office Location:</a:t>
            </a:r>
          </a:p>
          <a:p>
            <a:endParaRPr lang="en-US" dirty="0"/>
          </a:p>
        </p:txBody>
      </p:sp>
    </p:spTree>
    <p:extLst>
      <p:ext uri="{BB962C8B-B14F-4D97-AF65-F5344CB8AC3E}">
        <p14:creationId xmlns:p14="http://schemas.microsoft.com/office/powerpoint/2010/main" val="513734768"/>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1283</TotalTime>
  <Words>5638</Words>
  <Application>Microsoft Macintosh PowerPoint</Application>
  <PresentationFormat>On-screen Show (4:3)</PresentationFormat>
  <Paragraphs>577</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Infusion</vt:lpstr>
      <vt:lpstr>New Employee Orientation</vt:lpstr>
      <vt:lpstr>Benefits</vt:lpstr>
      <vt:lpstr>Benefits</vt:lpstr>
      <vt:lpstr>Definitions</vt:lpstr>
      <vt:lpstr>List of Benefits</vt:lpstr>
      <vt:lpstr>Eligibility</vt:lpstr>
      <vt:lpstr>Dependent Eligibility</vt:lpstr>
      <vt:lpstr>Enrollment</vt:lpstr>
      <vt:lpstr>Benefits Manager</vt:lpstr>
      <vt:lpstr>Enrollment</vt:lpstr>
      <vt:lpstr>OPEN ENROLLMENT</vt:lpstr>
      <vt:lpstr>Exceptions</vt:lpstr>
      <vt:lpstr>Carriers</vt:lpstr>
      <vt:lpstr>Health Plan Types</vt:lpstr>
      <vt:lpstr>Comparison</vt:lpstr>
      <vt:lpstr>Network Coverage</vt:lpstr>
      <vt:lpstr>Health Savings Accounts</vt:lpstr>
      <vt:lpstr>Comparison</vt:lpstr>
      <vt:lpstr>Qualified Expenses</vt:lpstr>
      <vt:lpstr>DCSA</vt:lpstr>
      <vt:lpstr>Disability Benefit</vt:lpstr>
      <vt:lpstr>Comparisons</vt:lpstr>
      <vt:lpstr>Comparisons</vt:lpstr>
      <vt:lpstr>Short Term Disability</vt:lpstr>
      <vt:lpstr>Long Term Disability</vt:lpstr>
      <vt:lpstr>Retirement</vt:lpstr>
      <vt:lpstr>Our Retirement Plan</vt:lpstr>
      <vt:lpstr>Key Elements</vt:lpstr>
      <vt:lpstr>401K</vt:lpstr>
      <vt:lpstr>Profit Sharing Plans</vt:lpstr>
      <vt:lpstr>Advantages of 401K</vt:lpstr>
      <vt:lpstr>Disadvantages of 401K</vt:lpstr>
      <vt:lpstr>403(b)</vt:lpstr>
      <vt:lpstr>IRAs</vt:lpstr>
      <vt:lpstr>IRA</vt:lpstr>
      <vt:lpstr>Roth IRA Advantages</vt:lpstr>
      <vt:lpstr>Roth IRA Disadvantages</vt:lpstr>
      <vt:lpstr>Roth IRA vs Traditional IRA</vt:lpstr>
      <vt:lpstr>Life Insurance</vt:lpstr>
      <vt:lpstr>Life Insurance</vt:lpstr>
      <vt:lpstr>Types of Life Insurance</vt:lpstr>
      <vt:lpstr>Plans Offered</vt:lpstr>
      <vt:lpstr>PTO</vt:lpstr>
      <vt:lpstr>Unemployment Compensation</vt:lpstr>
      <vt:lpstr>Workers Compensation</vt:lpstr>
      <vt:lpstr>Filing Workers Comp</vt:lpstr>
      <vt:lpstr>FMLA</vt:lpstr>
      <vt:lpstr>Qualifying FMLA Events</vt:lpstr>
      <vt:lpstr>Parental Leave</vt:lpstr>
      <vt:lpstr>Military Leave</vt:lpstr>
      <vt:lpstr>COBRA</vt:lpstr>
      <vt:lpstr>COBRA</vt:lpstr>
      <vt:lpstr>Paid Voting Time</vt:lpstr>
      <vt:lpstr>Additional Benefits</vt:lpstr>
      <vt:lpstr>Birthday Bonus</vt:lpstr>
      <vt:lpstr>Continuing Education</vt:lpstr>
      <vt:lpstr>Tuition Reimbursement</vt:lpstr>
      <vt:lpstr>Pet Insurance</vt:lpstr>
      <vt:lpstr>Identity Theft Protection</vt:lpstr>
      <vt:lpstr>Financial Counseling</vt:lpstr>
      <vt:lpstr>Emergency Travel Assistance</vt:lpstr>
      <vt:lpstr>AFLAC</vt:lpstr>
      <vt:lpstr>Legal Counsel</vt:lpstr>
      <vt:lpstr>EAP</vt:lpstr>
      <vt:lpstr>EAP Services</vt:lpstr>
      <vt:lpstr>Addiction Treatment Program</vt:lpstr>
      <vt:lpstr>Addiction Treatment Programs</vt:lpstr>
      <vt:lpstr>Tobacco Cessation </vt:lpstr>
      <vt:lpstr>Affiliation Benefits</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35</cp:revision>
  <dcterms:created xsi:type="dcterms:W3CDTF">2020-08-18T02:40:17Z</dcterms:created>
  <dcterms:modified xsi:type="dcterms:W3CDTF">2020-08-19T00:09:46Z</dcterms:modified>
</cp:coreProperties>
</file>