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0" r:id="rId14"/>
    <p:sldId id="261" r:id="rId15"/>
    <p:sldId id="262" r:id="rId16"/>
    <p:sldId id="263" r:id="rId17"/>
    <p:sldId id="264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5" autoAdjust="0"/>
    <p:restoredTop sz="97573" autoAdjust="0"/>
  </p:normalViewPr>
  <p:slideViewPr>
    <p:cSldViewPr snapToGrid="0" snapToObjects="1">
      <p:cViewPr varScale="1">
        <p:scale>
          <a:sx n="103" d="100"/>
          <a:sy n="103" d="100"/>
        </p:scale>
        <p:origin x="-11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073E87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073E87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073E87"/>
                </a:solidFill>
              </a:rPr>
              <a:t>[</a:t>
            </a:r>
            <a:r>
              <a:rPr lang="en-US" i="1" dirty="0" smtClean="0">
                <a:solidFill>
                  <a:srgbClr val="073E87"/>
                </a:solidFill>
              </a:rPr>
              <a:t>Your Company Name</a:t>
            </a:r>
            <a:r>
              <a:rPr lang="en-US" dirty="0" smtClean="0">
                <a:solidFill>
                  <a:srgbClr val="073E87"/>
                </a:solidFill>
              </a:rPr>
              <a:t>]</a:t>
            </a:r>
          </a:p>
          <a:p>
            <a:r>
              <a:rPr lang="en-US" dirty="0" smtClean="0">
                <a:solidFill>
                  <a:srgbClr val="073E87"/>
                </a:solidFill>
              </a:rPr>
              <a:t>[</a:t>
            </a:r>
            <a:r>
              <a:rPr lang="en-US" i="1" dirty="0" smtClean="0">
                <a:solidFill>
                  <a:srgbClr val="073E87"/>
                </a:solidFill>
              </a:rPr>
              <a:t>Year</a:t>
            </a:r>
            <a:r>
              <a:rPr lang="en-US" dirty="0" smtClean="0">
                <a:solidFill>
                  <a:srgbClr val="073E87"/>
                </a:solidFill>
              </a:rPr>
              <a:t>]</a:t>
            </a: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73E87"/>
                </a:solidFill>
              </a:rPr>
              <a:t>[</a:t>
            </a:r>
            <a:r>
              <a:rPr lang="en-US" sz="3200" i="1" dirty="0" smtClean="0">
                <a:solidFill>
                  <a:srgbClr val="073E87"/>
                </a:solidFill>
              </a:rPr>
              <a:t>Company Logo</a:t>
            </a:r>
            <a:r>
              <a:rPr lang="en-US" sz="3200" dirty="0" smtClean="0">
                <a:solidFill>
                  <a:srgbClr val="073E87"/>
                </a:solidFill>
              </a:rPr>
              <a:t>]</a:t>
            </a:r>
            <a:endParaRPr lang="en-US" sz="32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9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Workstation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5385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Keep </a:t>
            </a:r>
            <a:r>
              <a:rPr lang="en-US" dirty="0"/>
              <a:t>your workstation clean and free of clutter</a:t>
            </a:r>
          </a:p>
          <a:p>
            <a:pPr lvl="0"/>
            <a:r>
              <a:rPr lang="en-US" dirty="0"/>
              <a:t>Always log off your computer when you step away from your workstation, even if its just a few minutes.</a:t>
            </a:r>
          </a:p>
          <a:p>
            <a:pPr lvl="0"/>
            <a:r>
              <a:rPr lang="en-US" dirty="0"/>
              <a:t>Use correct posture, don’t slouch or slump in your chair, use ergonomics</a:t>
            </a:r>
          </a:p>
          <a:p>
            <a:pPr lvl="0"/>
            <a:r>
              <a:rPr lang="en-US" dirty="0"/>
              <a:t>Take scheduled breaks</a:t>
            </a:r>
          </a:p>
          <a:p>
            <a:pPr lvl="0"/>
            <a:r>
              <a:rPr lang="en-US" dirty="0"/>
              <a:t>Know company policies on safety</a:t>
            </a:r>
          </a:p>
          <a:p>
            <a:pPr lvl="0"/>
            <a:r>
              <a:rPr lang="en-US" dirty="0"/>
              <a:t>Report unsafe conditions to your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0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Workers Compensation Act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Statutes which establish liability of employers for injuries to workers while on the job or illness caused by the job, and requirements for insurance to protect workers.</a:t>
            </a:r>
          </a:p>
          <a:p>
            <a:pPr lvl="0"/>
            <a:r>
              <a:rPr lang="en-US" dirty="0"/>
              <a:t>Duties of employers, workers and supervisors:</a:t>
            </a:r>
          </a:p>
          <a:p>
            <a:pPr lvl="1"/>
            <a:r>
              <a:rPr lang="en-US" sz="2800" dirty="0"/>
              <a:t>Ensure or protect health and safety</a:t>
            </a:r>
          </a:p>
          <a:p>
            <a:pPr lvl="1"/>
            <a:r>
              <a:rPr lang="en-US" sz="2800" dirty="0"/>
              <a:t>Includes workplace bullying and harassment</a:t>
            </a:r>
          </a:p>
          <a:p>
            <a:pPr lvl="0"/>
            <a:r>
              <a:rPr lang="en-US" dirty="0"/>
              <a:t>Occupational Health and Safety (OHS) policies on workplace bullying and harassment.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73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 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If an accident or injury occurs, report it to a manager immediately.</a:t>
            </a:r>
          </a:p>
          <a:p>
            <a:pPr lvl="0"/>
            <a:r>
              <a:rPr lang="en-US" dirty="0"/>
              <a:t>Fill out the appropriate paperwork.</a:t>
            </a:r>
          </a:p>
          <a:p>
            <a:pPr lvl="0"/>
            <a:r>
              <a:rPr lang="en-US" dirty="0"/>
              <a:t>See an approved workers comp medical provider ASAP</a:t>
            </a:r>
          </a:p>
          <a:p>
            <a:pPr lvl="0"/>
            <a:r>
              <a:rPr lang="en-US" dirty="0"/>
              <a:t>Provide a note form the provider as to what treatment and work limitations are prescribed, and for how long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750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Safety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i="1" dirty="0" smtClean="0"/>
              <a:t>Insert your specific workplace safety policy here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6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Safety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i="1" dirty="0" smtClean="0"/>
              <a:t>Insert your specific workplace safety policy here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61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Safety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i="1" dirty="0" smtClean="0"/>
              <a:t>Insert your specific workplace safety policy here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61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Safety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i="1" dirty="0" smtClean="0"/>
              <a:t>Insert your specific workplace safety policy here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61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Safety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[</a:t>
            </a:r>
            <a:r>
              <a:rPr lang="en-US" i="1" dirty="0" smtClean="0"/>
              <a:t>Insert your specific workplace safety policy here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61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dirty="0" smtClean="0"/>
              <a:t>Safety </a:t>
            </a:r>
            <a:r>
              <a:rPr lang="en-US" sz="5400" dirty="0"/>
              <a:t>is everyone’s responsibility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0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544937"/>
            <a:ext cx="5446713" cy="1367430"/>
          </a:xfrm>
        </p:spPr>
        <p:txBody>
          <a:bodyPr>
            <a:normAutofit/>
          </a:bodyPr>
          <a:lstStyle/>
          <a:p>
            <a:r>
              <a:rPr lang="en-US" sz="4800" dirty="0"/>
              <a:t>Workplace Safety Policies </a:t>
            </a:r>
            <a:endParaRPr lang="en-US" sz="4800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0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073E87"/>
                </a:solidFill>
              </a:rPr>
              <a:t>[</a:t>
            </a:r>
            <a:r>
              <a:rPr lang="en-US" i="1" dirty="0" smtClean="0">
                <a:solidFill>
                  <a:srgbClr val="073E87"/>
                </a:solidFill>
              </a:rPr>
              <a:t>Your Company Name</a:t>
            </a:r>
            <a:r>
              <a:rPr lang="en-US" dirty="0" smtClean="0">
                <a:solidFill>
                  <a:srgbClr val="073E87"/>
                </a:solidFill>
              </a:rPr>
              <a:t>]</a:t>
            </a:r>
          </a:p>
          <a:p>
            <a:r>
              <a:rPr lang="en-US" dirty="0" smtClean="0">
                <a:solidFill>
                  <a:srgbClr val="073E87"/>
                </a:solidFill>
              </a:rPr>
              <a:t>[</a:t>
            </a:r>
            <a:r>
              <a:rPr lang="en-US" i="1" dirty="0" smtClean="0">
                <a:solidFill>
                  <a:srgbClr val="073E87"/>
                </a:solidFill>
              </a:rPr>
              <a:t>Year</a:t>
            </a:r>
            <a:r>
              <a:rPr lang="en-US" dirty="0" smtClean="0">
                <a:solidFill>
                  <a:srgbClr val="073E87"/>
                </a:solidFill>
              </a:rPr>
              <a:t>]</a:t>
            </a: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4597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[</a:t>
            </a:r>
            <a:r>
              <a:rPr lang="en-US" sz="3200" i="1" dirty="0" smtClean="0">
                <a:solidFill>
                  <a:schemeClr val="tx2"/>
                </a:solidFill>
              </a:rPr>
              <a:t>Company Logo</a:t>
            </a:r>
            <a:r>
              <a:rPr lang="en-US" sz="3200" dirty="0" smtClean="0">
                <a:solidFill>
                  <a:schemeClr val="tx2"/>
                </a:solidFill>
              </a:rPr>
              <a:t>]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4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company cannot succeed without you.  So keeping you safe makes everyone a success.</a:t>
            </a:r>
          </a:p>
          <a:p>
            <a:r>
              <a:rPr lang="en-US" dirty="0" smtClean="0"/>
              <a:t>Some policies may seem inconvenient or irritating depending on your position and situation.</a:t>
            </a:r>
          </a:p>
          <a:p>
            <a:r>
              <a:rPr lang="en-US" dirty="0" smtClean="0"/>
              <a:t>The key is to understand that these policies are in place for a reason, even if they do not directly affect you.</a:t>
            </a:r>
          </a:p>
        </p:txBody>
      </p:sp>
    </p:spTree>
    <p:extLst>
      <p:ext uri="{BB962C8B-B14F-4D97-AF65-F5344CB8AC3E}">
        <p14:creationId xmlns:p14="http://schemas.microsoft.com/office/powerpoint/2010/main" val="259255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90" y="40341"/>
            <a:ext cx="7931410" cy="1411941"/>
          </a:xfrm>
        </p:spPr>
        <p:txBody>
          <a:bodyPr/>
          <a:lstStyle/>
          <a:p>
            <a:r>
              <a:rPr lang="en-US" dirty="0" smtClean="0"/>
              <a:t>Arriving and Leaving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Walk </a:t>
            </a:r>
            <a:r>
              <a:rPr lang="en-US" dirty="0"/>
              <a:t>in pairs</a:t>
            </a:r>
          </a:p>
          <a:p>
            <a:pPr lvl="0"/>
            <a:r>
              <a:rPr lang="en-US" dirty="0"/>
              <a:t>Park under lighted areas</a:t>
            </a:r>
          </a:p>
          <a:p>
            <a:pPr lvl="0"/>
            <a:r>
              <a:rPr lang="en-US" dirty="0"/>
              <a:t>Let someone know you are leaving </a:t>
            </a:r>
          </a:p>
          <a:p>
            <a:pPr lvl="0"/>
            <a:r>
              <a:rPr lang="en-US" dirty="0"/>
              <a:t>Call or text when you arrive safely at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4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97457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dirty="0"/>
              <a:t>Always be aware of your surroundings.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Walk with a group when traveling to and from your car.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Keep valuables out of sight and limit the amount of cash you carry.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Use a ladder or stepstool to reach items higher than you can reach.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Lock all valuables cabinets, and supply cabinets when not in use.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Injuries must be reported immediately to a supervisor.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Hallways and doorways should always be kept clear.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Customers always have the right-of-way.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If you don’t know how to use a piece of equipment, ask first</a:t>
            </a:r>
          </a:p>
        </p:txBody>
      </p:sp>
    </p:spTree>
    <p:extLst>
      <p:ext uri="{BB962C8B-B14F-4D97-AF65-F5344CB8AC3E}">
        <p14:creationId xmlns:p14="http://schemas.microsoft.com/office/powerpoint/2010/main" val="24854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58829"/>
            <a:ext cx="7570787" cy="4538548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1200"/>
              </a:spcBef>
            </a:pPr>
            <a:r>
              <a:rPr lang="en-US" dirty="0"/>
              <a:t>Report any unsafe condition to your supervisor.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When walking in the halls and stairway, keep to the right and use special caution at intersecting corridors and at door openings.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If there is a spill, stay in the area, ask for help, then clean or block the area and monitor or place caution sign until dry.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Follow </a:t>
            </a:r>
            <a:r>
              <a:rPr lang="en-US" b="1" i="1" dirty="0"/>
              <a:t>wet floor </a:t>
            </a:r>
            <a:r>
              <a:rPr lang="en-US" dirty="0"/>
              <a:t>caution signs by walking only on areas that are dry.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Remove all defective equipment and furniture from service immediately.  Tag the item as </a:t>
            </a:r>
            <a:r>
              <a:rPr lang="en-US" b="1" i="1" dirty="0"/>
              <a:t>Defective</a:t>
            </a:r>
            <a:r>
              <a:rPr lang="en-US" dirty="0"/>
              <a:t> or </a:t>
            </a:r>
            <a:r>
              <a:rPr lang="en-US" b="1" i="1" dirty="0"/>
              <a:t>Do Not Use</a:t>
            </a:r>
            <a:r>
              <a:rPr lang="en-US" dirty="0"/>
              <a:t>.  Report equipment to the appropriate supervisor</a:t>
            </a:r>
          </a:p>
          <a:p>
            <a:pPr lvl="0">
              <a:spcBef>
                <a:spcPts val="1200"/>
              </a:spcBef>
            </a:pPr>
            <a:r>
              <a:rPr lang="en-US" dirty="0"/>
              <a:t>Use a stepstool or ladder, never climb shelves to reach an object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0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Infection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Cough or sneeze into your arm, not your hand</a:t>
            </a:r>
          </a:p>
          <a:p>
            <a:pPr lvl="0"/>
            <a:r>
              <a:rPr lang="en-US" dirty="0"/>
              <a:t>Wash your hands regularly:</a:t>
            </a:r>
          </a:p>
          <a:p>
            <a:pPr lvl="1"/>
            <a:r>
              <a:rPr lang="en-US" sz="2800" dirty="0"/>
              <a:t>After eating</a:t>
            </a:r>
          </a:p>
          <a:p>
            <a:pPr lvl="1"/>
            <a:r>
              <a:rPr lang="en-US" sz="2800" dirty="0"/>
              <a:t>After using bathroom</a:t>
            </a:r>
          </a:p>
          <a:p>
            <a:pPr lvl="1"/>
            <a:r>
              <a:rPr lang="en-US" sz="2800" dirty="0"/>
              <a:t>If visibly soiled</a:t>
            </a:r>
          </a:p>
          <a:p>
            <a:pPr lvl="1"/>
            <a:r>
              <a:rPr lang="en-US" sz="2800" dirty="0"/>
              <a:t>After multiple uses of hand sanitizer</a:t>
            </a:r>
          </a:p>
          <a:p>
            <a:r>
              <a:rPr lang="en-US" dirty="0" smtClean="0"/>
              <a:t>If you’re sick, do not come into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56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Badges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use of Identification badges are essential in promoting security.  </a:t>
            </a:r>
          </a:p>
          <a:p>
            <a:pPr lvl="0"/>
            <a:r>
              <a:rPr lang="en-US" dirty="0"/>
              <a:t>ID badges must be </a:t>
            </a:r>
          </a:p>
          <a:p>
            <a:pPr lvl="1"/>
            <a:r>
              <a:rPr lang="en-US" sz="2800" dirty="0"/>
              <a:t>worn at all times</a:t>
            </a:r>
          </a:p>
          <a:p>
            <a:pPr lvl="1"/>
            <a:r>
              <a:rPr lang="en-US" sz="2800" dirty="0"/>
              <a:t>clearly visible</a:t>
            </a:r>
          </a:p>
          <a:p>
            <a:pPr lvl="1"/>
            <a:r>
              <a:rPr lang="en-US" sz="2800" dirty="0"/>
              <a:t>worn above the waist</a:t>
            </a:r>
          </a:p>
          <a:p>
            <a:pPr lvl="1"/>
            <a:r>
              <a:rPr lang="en-US" sz="2800" dirty="0"/>
              <a:t>front facing out, not turned over.</a:t>
            </a:r>
          </a:p>
          <a:p>
            <a:pPr lvl="0"/>
            <a:r>
              <a:rPr lang="en-US" dirty="0"/>
              <a:t>Anyone not wearing a badge should be treated like a visitor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5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Visitors should have their own temporary passes issued at the front desk.</a:t>
            </a:r>
          </a:p>
          <a:p>
            <a:pPr lvl="0"/>
            <a:r>
              <a:rPr lang="en-US" dirty="0"/>
              <a:t>Visitors should sign in and provide the following:</a:t>
            </a:r>
          </a:p>
          <a:p>
            <a:pPr lvl="1"/>
            <a:r>
              <a:rPr lang="en-US" sz="2800" dirty="0"/>
              <a:t>Full name</a:t>
            </a:r>
          </a:p>
          <a:p>
            <a:pPr lvl="1"/>
            <a:r>
              <a:rPr lang="en-US" sz="2800" dirty="0"/>
              <a:t>Time of arrival</a:t>
            </a:r>
          </a:p>
          <a:p>
            <a:pPr lvl="1"/>
            <a:r>
              <a:rPr lang="en-US" sz="2800" dirty="0"/>
              <a:t>Sign out time of dismissal</a:t>
            </a:r>
          </a:p>
          <a:p>
            <a:pPr lvl="1"/>
            <a:r>
              <a:rPr lang="en-US" sz="2800" dirty="0"/>
              <a:t>Reason for visit</a:t>
            </a:r>
          </a:p>
          <a:p>
            <a:pPr lvl="0"/>
            <a:r>
              <a:rPr lang="en-US" dirty="0"/>
              <a:t>Visitors should have a picture ID that is held at the front desk and returned upon leaving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53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101</TotalTime>
  <Words>716</Words>
  <Application>Microsoft Macintosh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Infusion</vt:lpstr>
      <vt:lpstr>New Employee Orientation</vt:lpstr>
      <vt:lpstr>Workplace Safety Policies </vt:lpstr>
      <vt:lpstr>Safety First</vt:lpstr>
      <vt:lpstr>Arriving and Leaving Work</vt:lpstr>
      <vt:lpstr>General Safety</vt:lpstr>
      <vt:lpstr>General Safety</vt:lpstr>
      <vt:lpstr>Staying Infection Free</vt:lpstr>
      <vt:lpstr>ID Badges</vt:lpstr>
      <vt:lpstr>Visitor</vt:lpstr>
      <vt:lpstr>Your Workstation </vt:lpstr>
      <vt:lpstr>Workers Compensation Act</vt:lpstr>
      <vt:lpstr>Workers Compensation</vt:lpstr>
      <vt:lpstr>Workplace Safety Policy</vt:lpstr>
      <vt:lpstr>Workplace Safety Policy</vt:lpstr>
      <vt:lpstr>Workplace Safety Policy</vt:lpstr>
      <vt:lpstr>Workplace Safety Policy</vt:lpstr>
      <vt:lpstr>Workplace Safety Policy</vt:lpstr>
      <vt:lpstr>SAFETY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7</cp:revision>
  <dcterms:created xsi:type="dcterms:W3CDTF">2020-08-18T00:00:22Z</dcterms:created>
  <dcterms:modified xsi:type="dcterms:W3CDTF">2020-08-18T01:41:38Z</dcterms:modified>
</cp:coreProperties>
</file>