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2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E30E2307-1E40-4E12-8716-25BFDA8E7013}" type="datetime1">
              <a:rPr lang="en-US" smtClean="0"/>
              <a:pPr/>
              <a:t>8/16/20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8/16/20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9D1D110F-3F4E-48D9-B8AA-5D0E825AFDBA}" type="datetime1">
              <a:rPr lang="en-US" smtClean="0"/>
              <a:pPr/>
              <a:t>8/16/20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5CFCF5A-EA79-452C-A52C-1A2668C2E7DF}" type="datetime1">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E5C4C28-BD4B-4892-9A2D-6E19BD753A9A}" type="datetime1">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1FD9D02-426E-46C9-9EE9-0DE1EF8B2838}" type="datetime1">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9D1D110F-3F4E-48D9-B8AA-5D0E825AFDBA}" type="datetime1">
              <a:rPr lang="en-US" smtClean="0"/>
              <a:pPr/>
              <a:t>8/16/20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dirty="0"/>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1FAA6B6-10E5-4810-BC9F-DA72D8452E73}" type="datetime1">
              <a:rPr lang="en-US" smtClean="0"/>
              <a:pPr/>
              <a:t>8/16/20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D18D072-EF12-4AA2-BD71-ABC68B06D0E2}" type="datetime1">
              <a:rPr lang="en-US" smtClean="0"/>
              <a:pPr/>
              <a:t>8/16/20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CDBF60-6CC3-4B74-A60D-3486985E4346}" type="datetime1">
              <a:rPr lang="en-US" smtClean="0"/>
              <a:pPr/>
              <a:t>8/16/20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22714818-984F-4759-BF72-A33BDC1963BD}" type="datetime1">
              <a:rPr lang="en-US" smtClean="0"/>
              <a:pPr/>
              <a:t>8/16/20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7E191-5F94-4FC1-B823-BD7CABF7FA06}" type="datetime1">
              <a:rPr lang="en-US" smtClean="0"/>
              <a:pPr/>
              <a:t>8/16/20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687D7A59-36E2-48B9-B146-C1E59501F6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9D1D110F-3F4E-48D9-B8AA-5D0E825AFDBA}" type="datetime1">
              <a:rPr lang="en-US" smtClean="0"/>
              <a:pPr/>
              <a:t>8/16/20</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687D7A59-36E2-48B9-B146-C1E59501F63F}" type="slidenum">
              <a:rPr lang="en-US" smtClean="0"/>
              <a:pPr/>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Lst>
  <p:hf sldNum="0" hdr="0" ftr="0" dt="0"/>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025015"/>
            <a:ext cx="5446713" cy="2766491"/>
          </a:xfrm>
        </p:spPr>
        <p:txBody>
          <a:bodyPr/>
          <a:lstStyle/>
          <a:p>
            <a:r>
              <a:rPr lang="en-US" sz="4800" dirty="0" smtClean="0">
                <a:solidFill>
                  <a:srgbClr val="4E66B2"/>
                </a:solidFill>
                <a:latin typeface="Arial Black"/>
                <a:cs typeface="Arial Black"/>
              </a:rPr>
              <a:t>New Employee Orientation</a:t>
            </a:r>
            <a:endParaRPr lang="en-US" sz="4800" dirty="0">
              <a:solidFill>
                <a:srgbClr val="4E66B2"/>
              </a:solidFill>
              <a:latin typeface="Arial Black"/>
              <a:cs typeface="Arial Black"/>
            </a:endParaRPr>
          </a:p>
        </p:txBody>
      </p:sp>
      <p:sp>
        <p:nvSpPr>
          <p:cNvPr id="3" name="Subtitle 2"/>
          <p:cNvSpPr>
            <a:spLocks noGrp="1"/>
          </p:cNvSpPr>
          <p:nvPr>
            <p:ph type="subTitle" idx="1"/>
          </p:nvPr>
        </p:nvSpPr>
        <p:spPr>
          <a:xfrm>
            <a:off x="1854200" y="5846116"/>
            <a:ext cx="5446713" cy="851647"/>
          </a:xfrm>
        </p:spPr>
        <p:txBody>
          <a:bodyPr/>
          <a:lstStyle/>
          <a:p>
            <a:r>
              <a:rPr lang="en-US" dirty="0" smtClean="0">
                <a:solidFill>
                  <a:schemeClr val="accent5"/>
                </a:solidFill>
              </a:rPr>
              <a:t>[</a:t>
            </a:r>
            <a:r>
              <a:rPr lang="en-US" i="1" dirty="0" smtClean="0">
                <a:solidFill>
                  <a:schemeClr val="accent5"/>
                </a:solidFill>
              </a:rPr>
              <a:t>Your Company Name</a:t>
            </a:r>
            <a:r>
              <a:rPr lang="en-US" dirty="0" smtClean="0">
                <a:solidFill>
                  <a:schemeClr val="accent5"/>
                </a:solidFill>
              </a:rPr>
              <a:t>]</a:t>
            </a:r>
          </a:p>
          <a:p>
            <a:r>
              <a:rPr lang="en-US" dirty="0" smtClean="0">
                <a:solidFill>
                  <a:schemeClr val="accent5"/>
                </a:solidFill>
              </a:rPr>
              <a:t>[</a:t>
            </a:r>
            <a:r>
              <a:rPr lang="en-US" i="1" dirty="0" smtClean="0">
                <a:solidFill>
                  <a:schemeClr val="accent5"/>
                </a:solidFill>
              </a:rPr>
              <a:t>Year</a:t>
            </a:r>
            <a:r>
              <a:rPr lang="en-US" dirty="0" smtClean="0">
                <a:solidFill>
                  <a:schemeClr val="accent5"/>
                </a:solidFill>
              </a:rPr>
              <a:t>]</a:t>
            </a:r>
            <a:endParaRPr lang="en-US" dirty="0">
              <a:solidFill>
                <a:schemeClr val="accent5"/>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rgbClr val="4E66B2"/>
                </a:solidFill>
              </a:rPr>
              <a:t>[</a:t>
            </a:r>
            <a:r>
              <a:rPr lang="en-US" sz="3200" i="1" dirty="0" smtClean="0">
                <a:solidFill>
                  <a:srgbClr val="4E66B2"/>
                </a:solidFill>
              </a:rPr>
              <a:t>Company Logo</a:t>
            </a:r>
            <a:r>
              <a:rPr lang="en-US" sz="3200" dirty="0" smtClean="0">
                <a:solidFill>
                  <a:srgbClr val="4E66B2"/>
                </a:solidFill>
              </a:rPr>
              <a:t>]</a:t>
            </a:r>
            <a:endParaRPr lang="en-US" sz="3200" dirty="0">
              <a:solidFill>
                <a:srgbClr val="4E66B2"/>
              </a:solidFill>
            </a:endParaRPr>
          </a:p>
        </p:txBody>
      </p:sp>
    </p:spTree>
    <p:extLst>
      <p:ext uri="{BB962C8B-B14F-4D97-AF65-F5344CB8AC3E}">
        <p14:creationId xmlns:p14="http://schemas.microsoft.com/office/powerpoint/2010/main" val="204029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E66B2"/>
                </a:solidFill>
                <a:latin typeface="+mj-lt"/>
              </a:rPr>
              <a:t>Customer Feedback</a:t>
            </a:r>
            <a:endParaRPr lang="en-US" dirty="0">
              <a:solidFill>
                <a:srgbClr val="4E66B2"/>
              </a:solidFill>
              <a:latin typeface="+mj-lt"/>
            </a:endParaRPr>
          </a:p>
        </p:txBody>
      </p:sp>
      <p:sp>
        <p:nvSpPr>
          <p:cNvPr id="3" name="Content Placeholder 2"/>
          <p:cNvSpPr>
            <a:spLocks noGrp="1"/>
          </p:cNvSpPr>
          <p:nvPr>
            <p:ph idx="1"/>
          </p:nvPr>
        </p:nvSpPr>
        <p:spPr/>
        <p:txBody>
          <a:bodyPr>
            <a:normAutofit fontScale="92500" lnSpcReduction="10000"/>
          </a:bodyPr>
          <a:lstStyle/>
          <a:p>
            <a:r>
              <a:rPr lang="en-US" dirty="0">
                <a:solidFill>
                  <a:srgbClr val="4E66B2"/>
                </a:solidFill>
              </a:rPr>
              <a:t>Feedback on customer satisfaction can come from:</a:t>
            </a:r>
          </a:p>
          <a:p>
            <a:pPr lvl="1"/>
            <a:r>
              <a:rPr lang="en-US" dirty="0">
                <a:solidFill>
                  <a:srgbClr val="4E66B2"/>
                </a:solidFill>
              </a:rPr>
              <a:t>Comment cards</a:t>
            </a:r>
          </a:p>
          <a:p>
            <a:pPr lvl="1"/>
            <a:r>
              <a:rPr lang="en-US" dirty="0">
                <a:solidFill>
                  <a:srgbClr val="4E66B2"/>
                </a:solidFill>
              </a:rPr>
              <a:t>Questionnaires</a:t>
            </a:r>
          </a:p>
          <a:p>
            <a:pPr lvl="1"/>
            <a:r>
              <a:rPr lang="en-US" dirty="0">
                <a:solidFill>
                  <a:srgbClr val="4E66B2"/>
                </a:solidFill>
              </a:rPr>
              <a:t>Surveys</a:t>
            </a:r>
          </a:p>
          <a:p>
            <a:pPr lvl="1"/>
            <a:r>
              <a:rPr lang="en-US" dirty="0">
                <a:solidFill>
                  <a:srgbClr val="4E66B2"/>
                </a:solidFill>
              </a:rPr>
              <a:t>Focus groups</a:t>
            </a:r>
          </a:p>
          <a:p>
            <a:pPr lvl="1"/>
            <a:r>
              <a:rPr lang="en-US" dirty="0">
                <a:solidFill>
                  <a:srgbClr val="4E66B2"/>
                </a:solidFill>
              </a:rPr>
              <a:t>Phone calls</a:t>
            </a:r>
          </a:p>
          <a:p>
            <a:pPr lvl="1"/>
            <a:r>
              <a:rPr lang="en-US" dirty="0">
                <a:solidFill>
                  <a:srgbClr val="4E66B2"/>
                </a:solidFill>
              </a:rPr>
              <a:t>Website submission</a:t>
            </a:r>
          </a:p>
          <a:p>
            <a:pPr lvl="1"/>
            <a:r>
              <a:rPr lang="en-US" dirty="0">
                <a:solidFill>
                  <a:srgbClr val="4E66B2"/>
                </a:solidFill>
              </a:rPr>
              <a:t>Employee feedback</a:t>
            </a:r>
          </a:p>
          <a:p>
            <a:pPr lvl="1"/>
            <a:r>
              <a:rPr lang="en-US" dirty="0">
                <a:solidFill>
                  <a:srgbClr val="4E66B2"/>
                </a:solidFill>
              </a:rPr>
              <a:t>Customer </a:t>
            </a:r>
            <a:r>
              <a:rPr lang="en-US" dirty="0" smtClean="0">
                <a:solidFill>
                  <a:srgbClr val="4E66B2"/>
                </a:solidFill>
              </a:rPr>
              <a:t>complaints</a:t>
            </a:r>
            <a:endParaRPr lang="en-US" dirty="0">
              <a:solidFill>
                <a:srgbClr val="4E66B2"/>
              </a:solidFill>
            </a:endParaRPr>
          </a:p>
        </p:txBody>
      </p:sp>
    </p:spTree>
    <p:extLst>
      <p:ext uri="{BB962C8B-B14F-4D97-AF65-F5344CB8AC3E}">
        <p14:creationId xmlns:p14="http://schemas.microsoft.com/office/powerpoint/2010/main" val="4136366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E66B2"/>
                </a:solidFill>
                <a:latin typeface="+mj-lt"/>
              </a:rPr>
              <a:t>Customer Comments</a:t>
            </a:r>
            <a:endParaRPr lang="en-US" dirty="0">
              <a:solidFill>
                <a:srgbClr val="4E66B2"/>
              </a:solidFill>
              <a:latin typeface="+mj-lt"/>
            </a:endParaRPr>
          </a:p>
        </p:txBody>
      </p:sp>
      <p:sp>
        <p:nvSpPr>
          <p:cNvPr id="3" name="Content Placeholder 2"/>
          <p:cNvSpPr>
            <a:spLocks noGrp="1"/>
          </p:cNvSpPr>
          <p:nvPr>
            <p:ph idx="1"/>
          </p:nvPr>
        </p:nvSpPr>
        <p:spPr/>
        <p:txBody>
          <a:bodyPr/>
          <a:lstStyle/>
          <a:p>
            <a:endParaRPr lang="en-US" dirty="0" smtClean="0">
              <a:solidFill>
                <a:srgbClr val="4E66B2"/>
              </a:solidFill>
            </a:endParaRPr>
          </a:p>
          <a:p>
            <a:r>
              <a:rPr lang="en-US" dirty="0" smtClean="0">
                <a:solidFill>
                  <a:srgbClr val="4E66B2"/>
                </a:solidFill>
              </a:rPr>
              <a:t>Customers </a:t>
            </a:r>
            <a:r>
              <a:rPr lang="en-US" dirty="0">
                <a:solidFill>
                  <a:srgbClr val="4E66B2"/>
                </a:solidFill>
              </a:rPr>
              <a:t>rarely comment for no reason.  </a:t>
            </a:r>
            <a:endParaRPr lang="en-US" dirty="0" smtClean="0">
              <a:solidFill>
                <a:srgbClr val="4E66B2"/>
              </a:solidFill>
            </a:endParaRPr>
          </a:p>
          <a:p>
            <a:r>
              <a:rPr lang="en-US" dirty="0" smtClean="0">
                <a:solidFill>
                  <a:srgbClr val="4E66B2"/>
                </a:solidFill>
              </a:rPr>
              <a:t>They </a:t>
            </a:r>
            <a:r>
              <a:rPr lang="en-US" dirty="0">
                <a:solidFill>
                  <a:srgbClr val="4E66B2"/>
                </a:solidFill>
              </a:rPr>
              <a:t>sometimes comment when things go very well.  </a:t>
            </a:r>
            <a:endParaRPr lang="en-US" dirty="0" smtClean="0">
              <a:solidFill>
                <a:srgbClr val="4E66B2"/>
              </a:solidFill>
            </a:endParaRPr>
          </a:p>
          <a:p>
            <a:r>
              <a:rPr lang="en-US" dirty="0" smtClean="0">
                <a:solidFill>
                  <a:srgbClr val="4E66B2"/>
                </a:solidFill>
              </a:rPr>
              <a:t>They </a:t>
            </a:r>
            <a:r>
              <a:rPr lang="en-US" dirty="0">
                <a:solidFill>
                  <a:srgbClr val="4E66B2"/>
                </a:solidFill>
              </a:rPr>
              <a:t>nearly always comment when things go very wrong.</a:t>
            </a:r>
          </a:p>
          <a:p>
            <a:endParaRPr lang="en-US" dirty="0"/>
          </a:p>
        </p:txBody>
      </p:sp>
    </p:spTree>
    <p:extLst>
      <p:ext uri="{BB962C8B-B14F-4D97-AF65-F5344CB8AC3E}">
        <p14:creationId xmlns:p14="http://schemas.microsoft.com/office/powerpoint/2010/main" val="1582398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E66B2"/>
                </a:solidFill>
                <a:latin typeface="+mj-lt"/>
              </a:rPr>
              <a:t>The Value of Employee Feedback</a:t>
            </a:r>
            <a:endParaRPr lang="en-US" dirty="0">
              <a:solidFill>
                <a:srgbClr val="4E66B2"/>
              </a:solidFill>
              <a:latin typeface="+mj-lt"/>
            </a:endParaRPr>
          </a:p>
        </p:txBody>
      </p:sp>
      <p:sp>
        <p:nvSpPr>
          <p:cNvPr id="3" name="Content Placeholder 2"/>
          <p:cNvSpPr>
            <a:spLocks noGrp="1"/>
          </p:cNvSpPr>
          <p:nvPr>
            <p:ph idx="1"/>
          </p:nvPr>
        </p:nvSpPr>
        <p:spPr>
          <a:xfrm>
            <a:off x="792162" y="1761565"/>
            <a:ext cx="7570787" cy="4661418"/>
          </a:xfrm>
        </p:spPr>
        <p:txBody>
          <a:bodyPr>
            <a:normAutofit/>
          </a:bodyPr>
          <a:lstStyle/>
          <a:p>
            <a:r>
              <a:rPr lang="en-US" dirty="0">
                <a:solidFill>
                  <a:srgbClr val="4E66B2"/>
                </a:solidFill>
              </a:rPr>
              <a:t>Employee feedback is important because only 1-5% of customer complaints reach upper management where policy changes can result in improvements. </a:t>
            </a:r>
            <a:endParaRPr lang="en-US" dirty="0" smtClean="0">
              <a:solidFill>
                <a:srgbClr val="4E66B2"/>
              </a:solidFill>
            </a:endParaRPr>
          </a:p>
          <a:p>
            <a:r>
              <a:rPr lang="en-US" dirty="0" smtClean="0">
                <a:solidFill>
                  <a:srgbClr val="4E66B2"/>
                </a:solidFill>
              </a:rPr>
              <a:t>20</a:t>
            </a:r>
            <a:r>
              <a:rPr lang="en-US" dirty="0">
                <a:solidFill>
                  <a:srgbClr val="4E66B2"/>
                </a:solidFill>
              </a:rPr>
              <a:t>-40% of complaints are given to the first line employees (i.e. customer service reps) and go no further.  </a:t>
            </a:r>
            <a:endParaRPr lang="en-US" dirty="0" smtClean="0">
              <a:solidFill>
                <a:srgbClr val="4E66B2"/>
              </a:solidFill>
            </a:endParaRPr>
          </a:p>
          <a:p>
            <a:r>
              <a:rPr lang="en-US" dirty="0" smtClean="0">
                <a:solidFill>
                  <a:srgbClr val="4E66B2"/>
                </a:solidFill>
              </a:rPr>
              <a:t>40</a:t>
            </a:r>
            <a:r>
              <a:rPr lang="en-US" dirty="0">
                <a:solidFill>
                  <a:srgbClr val="4E66B2"/>
                </a:solidFill>
              </a:rPr>
              <a:t>-80% are never reported, but people just take their business elsewhere.</a:t>
            </a:r>
          </a:p>
          <a:p>
            <a:endParaRPr lang="en-US" dirty="0"/>
          </a:p>
        </p:txBody>
      </p:sp>
    </p:spTree>
    <p:extLst>
      <p:ext uri="{BB962C8B-B14F-4D97-AF65-F5344CB8AC3E}">
        <p14:creationId xmlns:p14="http://schemas.microsoft.com/office/powerpoint/2010/main" val="1191283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E66B2"/>
                </a:solidFill>
              </a:rPr>
              <a:t>Satisfaction</a:t>
            </a:r>
            <a:endParaRPr lang="en-US" dirty="0">
              <a:solidFill>
                <a:srgbClr val="4E66B2"/>
              </a:solidFill>
            </a:endParaRPr>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solidFill>
                <a:srgbClr val="4E66B2"/>
              </a:solidFill>
            </a:endParaRPr>
          </a:p>
          <a:p>
            <a:pPr marL="0" indent="0" algn="ctr">
              <a:buNone/>
            </a:pPr>
            <a:r>
              <a:rPr lang="en-US" sz="3600" dirty="0" smtClean="0">
                <a:solidFill>
                  <a:srgbClr val="4E66B2"/>
                </a:solidFill>
              </a:rPr>
              <a:t>What customer service experiences would make you feel like a satisfied customer?</a:t>
            </a:r>
            <a:endParaRPr lang="en-US" sz="3600" dirty="0">
              <a:solidFill>
                <a:srgbClr val="4E66B2"/>
              </a:solidFill>
            </a:endParaRPr>
          </a:p>
        </p:txBody>
      </p:sp>
    </p:spTree>
    <p:extLst>
      <p:ext uri="{BB962C8B-B14F-4D97-AF65-F5344CB8AC3E}">
        <p14:creationId xmlns:p14="http://schemas.microsoft.com/office/powerpoint/2010/main" val="3688339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618457"/>
            <a:ext cx="5446713" cy="1367430"/>
          </a:xfrm>
        </p:spPr>
        <p:txBody>
          <a:bodyPr>
            <a:normAutofit/>
          </a:bodyPr>
          <a:lstStyle/>
          <a:p>
            <a:r>
              <a:rPr lang="en-US" sz="5400" dirty="0" smtClean="0">
                <a:solidFill>
                  <a:srgbClr val="4E66B2"/>
                </a:solidFill>
                <a:cs typeface="Arial Black"/>
              </a:rPr>
              <a:t>Customer Satisfaction</a:t>
            </a:r>
            <a:endParaRPr lang="en-US" sz="5400" dirty="0">
              <a:solidFill>
                <a:srgbClr val="4E66B2"/>
              </a:solidFill>
              <a:cs typeface="Arial Black"/>
            </a:endParaRPr>
          </a:p>
        </p:txBody>
      </p:sp>
      <p:sp>
        <p:nvSpPr>
          <p:cNvPr id="3" name="Subtitle 2"/>
          <p:cNvSpPr>
            <a:spLocks noGrp="1"/>
          </p:cNvSpPr>
          <p:nvPr>
            <p:ph type="subTitle" idx="1"/>
          </p:nvPr>
        </p:nvSpPr>
        <p:spPr>
          <a:xfrm>
            <a:off x="1854200" y="5532061"/>
            <a:ext cx="5446713" cy="851647"/>
          </a:xfrm>
        </p:spPr>
        <p:txBody>
          <a:bodyPr/>
          <a:lstStyle/>
          <a:p>
            <a:r>
              <a:rPr lang="en-US" dirty="0" smtClean="0">
                <a:solidFill>
                  <a:srgbClr val="4E66B2"/>
                </a:solidFill>
              </a:rPr>
              <a:t>[</a:t>
            </a:r>
            <a:r>
              <a:rPr lang="en-US" i="1" dirty="0" smtClean="0">
                <a:solidFill>
                  <a:srgbClr val="4E66B2"/>
                </a:solidFill>
              </a:rPr>
              <a:t>Your Company Name</a:t>
            </a:r>
            <a:r>
              <a:rPr lang="en-US" dirty="0" smtClean="0">
                <a:solidFill>
                  <a:srgbClr val="4E66B2"/>
                </a:solidFill>
              </a:rPr>
              <a:t>]</a:t>
            </a:r>
          </a:p>
          <a:p>
            <a:r>
              <a:rPr lang="en-US" dirty="0" smtClean="0">
                <a:solidFill>
                  <a:srgbClr val="4E66B2"/>
                </a:solidFill>
              </a:rPr>
              <a:t>[</a:t>
            </a:r>
            <a:r>
              <a:rPr lang="en-US" i="1" dirty="0" smtClean="0">
                <a:solidFill>
                  <a:srgbClr val="4E66B2"/>
                </a:solidFill>
              </a:rPr>
              <a:t>Year</a:t>
            </a:r>
            <a:r>
              <a:rPr lang="en-US" dirty="0" smtClean="0">
                <a:solidFill>
                  <a:srgbClr val="4E66B2"/>
                </a:solidFill>
              </a:rPr>
              <a:t>]</a:t>
            </a:r>
            <a:endParaRPr lang="en-US" dirty="0">
              <a:solidFill>
                <a:srgbClr val="4E66B2"/>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chemeClr val="accent5"/>
                </a:solidFill>
              </a:rPr>
              <a:t>[</a:t>
            </a:r>
            <a:r>
              <a:rPr lang="en-US" sz="3200" i="1" dirty="0" smtClean="0">
                <a:solidFill>
                  <a:schemeClr val="accent5"/>
                </a:solidFill>
              </a:rPr>
              <a:t>Company Logo</a:t>
            </a:r>
            <a:r>
              <a:rPr lang="en-US" sz="3200" dirty="0" smtClean="0">
                <a:solidFill>
                  <a:schemeClr val="accent5"/>
                </a:solidFill>
              </a:rPr>
              <a:t>]</a:t>
            </a:r>
            <a:endParaRPr lang="en-US" sz="3200" dirty="0">
              <a:solidFill>
                <a:schemeClr val="accent5"/>
              </a:solidFill>
            </a:endParaRPr>
          </a:p>
        </p:txBody>
      </p:sp>
    </p:spTree>
    <p:extLst>
      <p:ext uri="{BB962C8B-B14F-4D97-AF65-F5344CB8AC3E}">
        <p14:creationId xmlns:p14="http://schemas.microsoft.com/office/powerpoint/2010/main" val="362146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E66B2"/>
                </a:solidFill>
                <a:latin typeface="+mj-lt"/>
              </a:rPr>
              <a:t>Customer Satisfaction</a:t>
            </a:r>
            <a:endParaRPr lang="en-US" dirty="0">
              <a:solidFill>
                <a:srgbClr val="4E66B2"/>
              </a:solidFill>
              <a:latin typeface="+mj-lt"/>
            </a:endParaRPr>
          </a:p>
        </p:txBody>
      </p:sp>
      <p:sp>
        <p:nvSpPr>
          <p:cNvPr id="3" name="Content Placeholder 2"/>
          <p:cNvSpPr>
            <a:spLocks noGrp="1"/>
          </p:cNvSpPr>
          <p:nvPr>
            <p:ph idx="1"/>
          </p:nvPr>
        </p:nvSpPr>
        <p:spPr/>
        <p:txBody>
          <a:bodyPr/>
          <a:lstStyle/>
          <a:p>
            <a:pPr marL="0" indent="0">
              <a:buNone/>
            </a:pPr>
            <a:endParaRPr lang="en-US" dirty="0">
              <a:solidFill>
                <a:srgbClr val="4E66B2"/>
              </a:solidFill>
            </a:endParaRPr>
          </a:p>
          <a:p>
            <a:r>
              <a:rPr lang="en-US" dirty="0" smtClean="0">
                <a:solidFill>
                  <a:srgbClr val="4E66B2"/>
                </a:solidFill>
              </a:rPr>
              <a:t>Customer </a:t>
            </a:r>
            <a:r>
              <a:rPr lang="en-US" dirty="0">
                <a:solidFill>
                  <a:srgbClr val="4E66B2"/>
                </a:solidFill>
              </a:rPr>
              <a:t>satisfaction is a term to describe how products and services meet or surpass customer expectations. </a:t>
            </a:r>
            <a:endParaRPr lang="en-US" dirty="0" smtClean="0">
              <a:solidFill>
                <a:srgbClr val="4E66B2"/>
              </a:solidFill>
            </a:endParaRPr>
          </a:p>
          <a:p>
            <a:r>
              <a:rPr lang="en-US" dirty="0">
                <a:solidFill>
                  <a:srgbClr val="4E66B2"/>
                </a:solidFill>
              </a:rPr>
              <a:t>Based on the service and the experiences, the customer may be satisfied or unsatisfied</a:t>
            </a:r>
            <a:r>
              <a:rPr lang="en-US" dirty="0" smtClean="0">
                <a:solidFill>
                  <a:srgbClr val="4E66B2"/>
                </a:solidFill>
              </a:rPr>
              <a:t>.</a:t>
            </a:r>
          </a:p>
          <a:p>
            <a:endParaRPr lang="en-US" dirty="0">
              <a:solidFill>
                <a:srgbClr val="4E66B2"/>
              </a:solidFill>
            </a:endParaRPr>
          </a:p>
        </p:txBody>
      </p:sp>
    </p:spTree>
    <p:extLst>
      <p:ext uri="{BB962C8B-B14F-4D97-AF65-F5344CB8AC3E}">
        <p14:creationId xmlns:p14="http://schemas.microsoft.com/office/powerpoint/2010/main" val="3064259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E66B2"/>
                </a:solidFill>
                <a:latin typeface="+mj-lt"/>
              </a:rPr>
              <a:t>Our Customers</a:t>
            </a:r>
            <a:endParaRPr lang="en-US" dirty="0">
              <a:solidFill>
                <a:srgbClr val="4E66B2"/>
              </a:solidFill>
              <a:latin typeface="+mj-lt"/>
            </a:endParaRPr>
          </a:p>
        </p:txBody>
      </p:sp>
      <p:sp>
        <p:nvSpPr>
          <p:cNvPr id="3" name="Content Placeholder 2"/>
          <p:cNvSpPr>
            <a:spLocks noGrp="1"/>
          </p:cNvSpPr>
          <p:nvPr>
            <p:ph idx="1"/>
          </p:nvPr>
        </p:nvSpPr>
        <p:spPr/>
        <p:txBody>
          <a:bodyPr/>
          <a:lstStyle/>
          <a:p>
            <a:endParaRPr lang="en-US" dirty="0" smtClean="0"/>
          </a:p>
          <a:p>
            <a:r>
              <a:rPr lang="en-US" dirty="0" smtClean="0">
                <a:solidFill>
                  <a:srgbClr val="4E66B2"/>
                </a:solidFill>
              </a:rPr>
              <a:t>The </a:t>
            </a:r>
            <a:r>
              <a:rPr lang="en-US" dirty="0">
                <a:solidFill>
                  <a:srgbClr val="4E66B2"/>
                </a:solidFill>
              </a:rPr>
              <a:t>most important asset of our company is our customers.  </a:t>
            </a:r>
            <a:endParaRPr lang="en-US" dirty="0" smtClean="0">
              <a:solidFill>
                <a:srgbClr val="4E66B2"/>
              </a:solidFill>
            </a:endParaRPr>
          </a:p>
          <a:p>
            <a:r>
              <a:rPr lang="en-US" dirty="0" smtClean="0">
                <a:solidFill>
                  <a:srgbClr val="4E66B2"/>
                </a:solidFill>
              </a:rPr>
              <a:t>Satisfied </a:t>
            </a:r>
            <a:r>
              <a:rPr lang="en-US" dirty="0">
                <a:solidFill>
                  <a:srgbClr val="4E66B2"/>
                </a:solidFill>
              </a:rPr>
              <a:t>customers pay their bills, recommend us to others, and return for repeat business.</a:t>
            </a:r>
          </a:p>
          <a:p>
            <a:endParaRPr lang="en-US" dirty="0">
              <a:solidFill>
                <a:srgbClr val="4E66B2"/>
              </a:solidFill>
            </a:endParaRPr>
          </a:p>
        </p:txBody>
      </p:sp>
    </p:spTree>
    <p:extLst>
      <p:ext uri="{BB962C8B-B14F-4D97-AF65-F5344CB8AC3E}">
        <p14:creationId xmlns:p14="http://schemas.microsoft.com/office/powerpoint/2010/main" val="2710079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E66B2"/>
                </a:solidFill>
                <a:latin typeface="+mj-lt"/>
              </a:rPr>
              <a:t>You - The Staff</a:t>
            </a:r>
            <a:endParaRPr lang="en-US" dirty="0">
              <a:solidFill>
                <a:srgbClr val="4E66B2"/>
              </a:solidFill>
              <a:latin typeface="+mj-lt"/>
            </a:endParaRPr>
          </a:p>
        </p:txBody>
      </p:sp>
      <p:sp>
        <p:nvSpPr>
          <p:cNvPr id="3" name="Content Placeholder 2"/>
          <p:cNvSpPr>
            <a:spLocks noGrp="1"/>
          </p:cNvSpPr>
          <p:nvPr>
            <p:ph idx="1"/>
          </p:nvPr>
        </p:nvSpPr>
        <p:spPr/>
        <p:txBody>
          <a:bodyPr/>
          <a:lstStyle/>
          <a:p>
            <a:pPr marL="0" indent="0">
              <a:buNone/>
            </a:pPr>
            <a:endParaRPr lang="en-US" dirty="0">
              <a:solidFill>
                <a:srgbClr val="4E66B2"/>
              </a:solidFill>
            </a:endParaRPr>
          </a:p>
          <a:p>
            <a:r>
              <a:rPr lang="en-US" dirty="0" smtClean="0">
                <a:solidFill>
                  <a:srgbClr val="4E66B2"/>
                </a:solidFill>
              </a:rPr>
              <a:t>You - the staff - are </a:t>
            </a:r>
            <a:r>
              <a:rPr lang="en-US" dirty="0">
                <a:solidFill>
                  <a:srgbClr val="4E66B2"/>
                </a:solidFill>
              </a:rPr>
              <a:t>chartered with the highest expectation for customer service because you are on the front line.  You are the first impression the customer has of the company, and based on that impression, the customer will presume what kind of service he/she will receive.</a:t>
            </a:r>
          </a:p>
          <a:p>
            <a:endParaRPr lang="en-US" dirty="0"/>
          </a:p>
        </p:txBody>
      </p:sp>
    </p:spTree>
    <p:extLst>
      <p:ext uri="{BB962C8B-B14F-4D97-AF65-F5344CB8AC3E}">
        <p14:creationId xmlns:p14="http://schemas.microsoft.com/office/powerpoint/2010/main" val="2073780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E66B2"/>
                </a:solidFill>
                <a:latin typeface="+mj-lt"/>
              </a:rPr>
              <a:t>Definitions</a:t>
            </a:r>
            <a:endParaRPr lang="en-US" dirty="0">
              <a:solidFill>
                <a:srgbClr val="4E66B2"/>
              </a:solidFill>
              <a:latin typeface="+mj-lt"/>
            </a:endParaRPr>
          </a:p>
        </p:txBody>
      </p:sp>
      <p:sp>
        <p:nvSpPr>
          <p:cNvPr id="3" name="Content Placeholder 2"/>
          <p:cNvSpPr>
            <a:spLocks noGrp="1"/>
          </p:cNvSpPr>
          <p:nvPr>
            <p:ph idx="1"/>
          </p:nvPr>
        </p:nvSpPr>
        <p:spPr>
          <a:xfrm>
            <a:off x="792162" y="1993574"/>
            <a:ext cx="7570787" cy="4289611"/>
          </a:xfrm>
        </p:spPr>
        <p:txBody>
          <a:bodyPr>
            <a:normAutofit/>
          </a:bodyPr>
          <a:lstStyle/>
          <a:p>
            <a:pPr>
              <a:spcBef>
                <a:spcPts val="4800"/>
              </a:spcBef>
            </a:pPr>
            <a:r>
              <a:rPr lang="en-US" b="1" dirty="0">
                <a:solidFill>
                  <a:srgbClr val="4E66B2"/>
                </a:solidFill>
              </a:rPr>
              <a:t>Customer </a:t>
            </a:r>
            <a:r>
              <a:rPr lang="en-US" b="1" dirty="0" smtClean="0">
                <a:solidFill>
                  <a:srgbClr val="4E66B2"/>
                </a:solidFill>
              </a:rPr>
              <a:t>Service </a:t>
            </a:r>
            <a:r>
              <a:rPr lang="en-US" dirty="0">
                <a:solidFill>
                  <a:srgbClr val="4E66B2"/>
                </a:solidFill>
              </a:rPr>
              <a:t>is the sum of actions performed to provide a service or product</a:t>
            </a:r>
            <a:r>
              <a:rPr lang="en-US" dirty="0" smtClean="0">
                <a:solidFill>
                  <a:srgbClr val="4E66B2"/>
                </a:solidFill>
              </a:rPr>
              <a:t>.</a:t>
            </a:r>
            <a:endParaRPr lang="en-US" dirty="0">
              <a:solidFill>
                <a:srgbClr val="4E66B2"/>
              </a:solidFill>
            </a:endParaRPr>
          </a:p>
          <a:p>
            <a:pPr>
              <a:spcBef>
                <a:spcPts val="4800"/>
              </a:spcBef>
            </a:pPr>
            <a:r>
              <a:rPr lang="en-US" b="1" dirty="0">
                <a:solidFill>
                  <a:srgbClr val="4E66B2"/>
                </a:solidFill>
              </a:rPr>
              <a:t>Customer </a:t>
            </a:r>
            <a:r>
              <a:rPr lang="en-US" b="1" dirty="0" smtClean="0">
                <a:solidFill>
                  <a:srgbClr val="4E66B2"/>
                </a:solidFill>
              </a:rPr>
              <a:t>Experience </a:t>
            </a:r>
            <a:r>
              <a:rPr lang="en-US" dirty="0">
                <a:solidFill>
                  <a:srgbClr val="4E66B2"/>
                </a:solidFill>
              </a:rPr>
              <a:t>is a long term feeling based on customer service</a:t>
            </a:r>
            <a:r>
              <a:rPr lang="en-US" dirty="0" smtClean="0">
                <a:solidFill>
                  <a:srgbClr val="4E66B2"/>
                </a:solidFill>
              </a:rPr>
              <a:t>.</a:t>
            </a:r>
            <a:endParaRPr lang="en-US" dirty="0">
              <a:solidFill>
                <a:srgbClr val="4E66B2"/>
              </a:solidFill>
            </a:endParaRPr>
          </a:p>
          <a:p>
            <a:pPr>
              <a:spcBef>
                <a:spcPts val="4800"/>
              </a:spcBef>
            </a:pPr>
            <a:r>
              <a:rPr lang="en-US" b="1" dirty="0">
                <a:solidFill>
                  <a:srgbClr val="4E66B2"/>
                </a:solidFill>
              </a:rPr>
              <a:t>Customer </a:t>
            </a:r>
            <a:r>
              <a:rPr lang="en-US" b="1" dirty="0" smtClean="0">
                <a:solidFill>
                  <a:srgbClr val="4E66B2"/>
                </a:solidFill>
              </a:rPr>
              <a:t>Satisfaction </a:t>
            </a:r>
            <a:r>
              <a:rPr lang="en-US" dirty="0">
                <a:solidFill>
                  <a:srgbClr val="4E66B2"/>
                </a:solidFill>
              </a:rPr>
              <a:t>is the final evaluation of the service and experience.  </a:t>
            </a:r>
          </a:p>
          <a:p>
            <a:endParaRPr lang="en-US" dirty="0"/>
          </a:p>
        </p:txBody>
      </p:sp>
    </p:spTree>
    <p:extLst>
      <p:ext uri="{BB962C8B-B14F-4D97-AF65-F5344CB8AC3E}">
        <p14:creationId xmlns:p14="http://schemas.microsoft.com/office/powerpoint/2010/main" val="927212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E66B2"/>
                </a:solidFill>
                <a:latin typeface="+mj-lt"/>
              </a:rPr>
              <a:t>Ensuring Customer Satisfaction</a:t>
            </a:r>
            <a:endParaRPr lang="en-US" dirty="0">
              <a:solidFill>
                <a:srgbClr val="4E66B2"/>
              </a:solidFill>
              <a:latin typeface="+mj-lt"/>
            </a:endParaRPr>
          </a:p>
        </p:txBody>
      </p:sp>
      <p:sp>
        <p:nvSpPr>
          <p:cNvPr id="3" name="Content Placeholder 2"/>
          <p:cNvSpPr>
            <a:spLocks noGrp="1"/>
          </p:cNvSpPr>
          <p:nvPr>
            <p:ph idx="1"/>
          </p:nvPr>
        </p:nvSpPr>
        <p:spPr>
          <a:xfrm>
            <a:off x="207610" y="1624062"/>
            <a:ext cx="8682984" cy="5067563"/>
          </a:xfrm>
        </p:spPr>
        <p:txBody>
          <a:bodyPr>
            <a:noAutofit/>
          </a:bodyPr>
          <a:lstStyle/>
          <a:p>
            <a:pPr lvl="0">
              <a:spcBef>
                <a:spcPts val="1200"/>
              </a:spcBef>
            </a:pPr>
            <a:r>
              <a:rPr lang="en-US" sz="1600" dirty="0">
                <a:solidFill>
                  <a:schemeClr val="accent5"/>
                </a:solidFill>
              </a:rPr>
              <a:t>A positive attitude</a:t>
            </a:r>
          </a:p>
          <a:p>
            <a:pPr lvl="0">
              <a:spcBef>
                <a:spcPts val="1200"/>
              </a:spcBef>
            </a:pPr>
            <a:r>
              <a:rPr lang="en-US" sz="1600" dirty="0">
                <a:solidFill>
                  <a:schemeClr val="accent5"/>
                </a:solidFill>
              </a:rPr>
              <a:t>Genuine interest, not acting bothered to have to help</a:t>
            </a:r>
          </a:p>
          <a:p>
            <a:pPr lvl="0">
              <a:spcBef>
                <a:spcPts val="1200"/>
              </a:spcBef>
            </a:pPr>
            <a:r>
              <a:rPr lang="en-US" sz="1600" dirty="0">
                <a:solidFill>
                  <a:schemeClr val="accent5"/>
                </a:solidFill>
              </a:rPr>
              <a:t>Have the right knowledge of the product or service</a:t>
            </a:r>
          </a:p>
          <a:p>
            <a:pPr lvl="0">
              <a:spcBef>
                <a:spcPts val="1200"/>
              </a:spcBef>
            </a:pPr>
            <a:r>
              <a:rPr lang="en-US" sz="1600" dirty="0">
                <a:solidFill>
                  <a:schemeClr val="accent5"/>
                </a:solidFill>
              </a:rPr>
              <a:t>Know the job (If you're constantly asking someone what to do, that person would just as soon be serviced by the person you are asking, rather than dealing with you.)</a:t>
            </a:r>
          </a:p>
          <a:p>
            <a:pPr lvl="0">
              <a:spcBef>
                <a:spcPts val="1200"/>
              </a:spcBef>
            </a:pPr>
            <a:r>
              <a:rPr lang="en-US" sz="1600" dirty="0">
                <a:solidFill>
                  <a:schemeClr val="accent5"/>
                </a:solidFill>
              </a:rPr>
              <a:t>Know the process for purchase</a:t>
            </a:r>
          </a:p>
          <a:p>
            <a:pPr lvl="0">
              <a:spcBef>
                <a:spcPts val="1200"/>
              </a:spcBef>
            </a:pPr>
            <a:r>
              <a:rPr lang="en-US" sz="1600" dirty="0">
                <a:solidFill>
                  <a:schemeClr val="accent5"/>
                </a:solidFill>
              </a:rPr>
              <a:t>Respond promptly to questions, concerns, and complaints.</a:t>
            </a:r>
          </a:p>
          <a:p>
            <a:pPr lvl="0">
              <a:spcBef>
                <a:spcPts val="1200"/>
              </a:spcBef>
            </a:pPr>
            <a:r>
              <a:rPr lang="en-US" sz="1600" dirty="0">
                <a:solidFill>
                  <a:schemeClr val="accent5"/>
                </a:solidFill>
              </a:rPr>
              <a:t>Follow through – if you say you’ll be right back, then be right back.  If you say you’ll find out, then find out.  </a:t>
            </a:r>
            <a:r>
              <a:rPr lang="en-US" sz="1600" dirty="0" smtClean="0">
                <a:solidFill>
                  <a:schemeClr val="accent5"/>
                </a:solidFill>
              </a:rPr>
              <a:t>If </a:t>
            </a:r>
            <a:r>
              <a:rPr lang="en-US" sz="1600" dirty="0">
                <a:solidFill>
                  <a:schemeClr val="accent5"/>
                </a:solidFill>
              </a:rPr>
              <a:t>you can’t find out, then report that anyway.  Never leave the customer wondering where you are or what’s happening.</a:t>
            </a:r>
          </a:p>
          <a:p>
            <a:pPr lvl="0">
              <a:spcBef>
                <a:spcPts val="1200"/>
              </a:spcBef>
            </a:pPr>
            <a:r>
              <a:rPr lang="en-US" sz="1600" dirty="0">
                <a:solidFill>
                  <a:schemeClr val="accent5"/>
                </a:solidFill>
              </a:rPr>
              <a:t>Be proactive</a:t>
            </a:r>
          </a:p>
          <a:p>
            <a:pPr lvl="0">
              <a:spcBef>
                <a:spcPts val="1200"/>
              </a:spcBef>
            </a:pPr>
            <a:r>
              <a:rPr lang="en-US" sz="1600" dirty="0">
                <a:solidFill>
                  <a:schemeClr val="accent5"/>
                </a:solidFill>
              </a:rPr>
              <a:t>Behave appropriately – you’ll behave differently to a 75y/o woman than to a 12y/o girl.</a:t>
            </a:r>
          </a:p>
          <a:p>
            <a:pPr lvl="0">
              <a:spcBef>
                <a:spcPts val="1200"/>
              </a:spcBef>
            </a:pPr>
            <a:r>
              <a:rPr lang="en-US" sz="1600" dirty="0">
                <a:solidFill>
                  <a:schemeClr val="accent5"/>
                </a:solidFill>
              </a:rPr>
              <a:t>Say please and thank you.</a:t>
            </a:r>
          </a:p>
          <a:p>
            <a:pPr lvl="0">
              <a:spcBef>
                <a:spcPts val="1200"/>
              </a:spcBef>
            </a:pPr>
            <a:r>
              <a:rPr lang="en-US" sz="1600" dirty="0">
                <a:solidFill>
                  <a:schemeClr val="accent5"/>
                </a:solidFill>
              </a:rPr>
              <a:t>Ask if there is anything else they need or want</a:t>
            </a:r>
            <a:r>
              <a:rPr lang="en-US" sz="1600" dirty="0" smtClean="0">
                <a:solidFill>
                  <a:schemeClr val="accent5"/>
                </a:solidFill>
              </a:rPr>
              <a:t>.</a:t>
            </a:r>
            <a:endParaRPr lang="en-US" sz="1600" dirty="0">
              <a:solidFill>
                <a:schemeClr val="accent5"/>
              </a:solidFill>
            </a:endParaRPr>
          </a:p>
        </p:txBody>
      </p:sp>
    </p:spTree>
    <p:extLst>
      <p:ext uri="{BB962C8B-B14F-4D97-AF65-F5344CB8AC3E}">
        <p14:creationId xmlns:p14="http://schemas.microsoft.com/office/powerpoint/2010/main" val="3453357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rgbClr val="4E66B2"/>
              </a:solidFill>
            </a:endParaRPr>
          </a:p>
        </p:txBody>
      </p:sp>
      <p:sp>
        <p:nvSpPr>
          <p:cNvPr id="3" name="Content Placeholder 2"/>
          <p:cNvSpPr>
            <a:spLocks noGrp="1"/>
          </p:cNvSpPr>
          <p:nvPr>
            <p:ph idx="1"/>
          </p:nvPr>
        </p:nvSpPr>
        <p:spPr>
          <a:xfrm>
            <a:off x="792162" y="1871464"/>
            <a:ext cx="7570787" cy="4289611"/>
          </a:xfrm>
        </p:spPr>
        <p:txBody>
          <a:bodyPr>
            <a:normAutofit/>
          </a:bodyPr>
          <a:lstStyle/>
          <a:p>
            <a:r>
              <a:rPr lang="en-US" dirty="0" smtClean="0">
                <a:solidFill>
                  <a:srgbClr val="4E66B2"/>
                </a:solidFill>
              </a:rPr>
              <a:t>Surveys show </a:t>
            </a:r>
            <a:r>
              <a:rPr lang="en-US" dirty="0">
                <a:solidFill>
                  <a:srgbClr val="4E66B2"/>
                </a:solidFill>
              </a:rPr>
              <a:t>that customers place importance on the following:</a:t>
            </a:r>
          </a:p>
          <a:p>
            <a:pPr lvl="1"/>
            <a:r>
              <a:rPr lang="en-US" dirty="0">
                <a:solidFill>
                  <a:srgbClr val="4E66B2"/>
                </a:solidFill>
              </a:rPr>
              <a:t>Performance</a:t>
            </a:r>
          </a:p>
          <a:p>
            <a:pPr lvl="1"/>
            <a:r>
              <a:rPr lang="en-US" dirty="0">
                <a:solidFill>
                  <a:srgbClr val="4E66B2"/>
                </a:solidFill>
              </a:rPr>
              <a:t>Features</a:t>
            </a:r>
          </a:p>
          <a:p>
            <a:pPr lvl="1"/>
            <a:r>
              <a:rPr lang="en-US" dirty="0">
                <a:solidFill>
                  <a:srgbClr val="4E66B2"/>
                </a:solidFill>
              </a:rPr>
              <a:t>Service</a:t>
            </a:r>
          </a:p>
          <a:p>
            <a:pPr lvl="1"/>
            <a:r>
              <a:rPr lang="en-US" dirty="0">
                <a:solidFill>
                  <a:srgbClr val="4E66B2"/>
                </a:solidFill>
              </a:rPr>
              <a:t>Warranty</a:t>
            </a:r>
          </a:p>
          <a:p>
            <a:pPr lvl="1"/>
            <a:r>
              <a:rPr lang="en-US" dirty="0">
                <a:solidFill>
                  <a:srgbClr val="4E66B2"/>
                </a:solidFill>
              </a:rPr>
              <a:t>Price</a:t>
            </a:r>
          </a:p>
          <a:p>
            <a:pPr lvl="1"/>
            <a:r>
              <a:rPr lang="en-US" dirty="0" smtClean="0">
                <a:solidFill>
                  <a:srgbClr val="4E66B2"/>
                </a:solidFill>
              </a:rPr>
              <a:t>Reputation</a:t>
            </a:r>
            <a:endParaRPr lang="en-US" dirty="0">
              <a:solidFill>
                <a:srgbClr val="4E66B2"/>
              </a:solidFill>
            </a:endParaRPr>
          </a:p>
        </p:txBody>
      </p:sp>
    </p:spTree>
    <p:extLst>
      <p:ext uri="{BB962C8B-B14F-4D97-AF65-F5344CB8AC3E}">
        <p14:creationId xmlns:p14="http://schemas.microsoft.com/office/powerpoint/2010/main" val="297543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E66B2"/>
                </a:solidFill>
                <a:latin typeface="+mj-lt"/>
              </a:rPr>
              <a:t>What Customers Want</a:t>
            </a:r>
            <a:endParaRPr lang="en-US" dirty="0">
              <a:solidFill>
                <a:srgbClr val="4E66B2"/>
              </a:solidFill>
              <a:latin typeface="+mj-lt"/>
            </a:endParaRPr>
          </a:p>
        </p:txBody>
      </p:sp>
      <p:sp>
        <p:nvSpPr>
          <p:cNvPr id="3" name="Content Placeholder 2"/>
          <p:cNvSpPr>
            <a:spLocks noGrp="1"/>
          </p:cNvSpPr>
          <p:nvPr>
            <p:ph idx="1"/>
          </p:nvPr>
        </p:nvSpPr>
        <p:spPr>
          <a:xfrm>
            <a:off x="792162" y="2042418"/>
            <a:ext cx="7570787" cy="4289611"/>
          </a:xfrm>
        </p:spPr>
        <p:txBody>
          <a:bodyPr/>
          <a:lstStyle/>
          <a:p>
            <a:r>
              <a:rPr lang="en-US" dirty="0">
                <a:solidFill>
                  <a:srgbClr val="4E66B2"/>
                </a:solidFill>
              </a:rPr>
              <a:t>We should not assume you know what our customers want.  Instead, it is important to understand the needs of the customer.  Using tools such as customer surveys, focus groups, and polling we can gain insights as to what our customers want and better tailor our services or products to meet or exceed their expectations</a:t>
            </a:r>
            <a:r>
              <a:rPr lang="en-US" dirty="0" smtClean="0">
                <a:solidFill>
                  <a:srgbClr val="4E66B2"/>
                </a:solidFill>
              </a:rPr>
              <a:t>.</a:t>
            </a:r>
            <a:endParaRPr lang="en-US" dirty="0">
              <a:solidFill>
                <a:srgbClr val="4E66B2"/>
              </a:solidFill>
            </a:endParaRPr>
          </a:p>
        </p:txBody>
      </p:sp>
    </p:spTree>
    <p:extLst>
      <p:ext uri="{BB962C8B-B14F-4D97-AF65-F5344CB8AC3E}">
        <p14:creationId xmlns:p14="http://schemas.microsoft.com/office/powerpoint/2010/main" val="2867973155"/>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Sketchbook">
      <a:dk1>
        <a:sysClr val="windowText" lastClr="000000"/>
      </a:dk1>
      <a:lt1>
        <a:sysClr val="window" lastClr="FFFFFF"/>
      </a:lt1>
      <a:dk2>
        <a:srgbClr val="4C1304"/>
      </a:dk2>
      <a:lt2>
        <a:srgbClr val="FFFEE6"/>
      </a:lt2>
      <a:accent1>
        <a:srgbClr val="A63212"/>
      </a:accent1>
      <a:accent2>
        <a:srgbClr val="E68230"/>
      </a:accent2>
      <a:accent3>
        <a:srgbClr val="9BB05E"/>
      </a:accent3>
      <a:accent4>
        <a:srgbClr val="6B9BC7"/>
      </a:accent4>
      <a:accent5>
        <a:srgbClr val="4E66B2"/>
      </a:accent5>
      <a:accent6>
        <a:srgbClr val="8976AC"/>
      </a:accent6>
      <a:hlink>
        <a:srgbClr val="942408"/>
      </a:hlink>
      <a:folHlink>
        <a:srgbClr val="B34F17"/>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29</TotalTime>
  <Words>571</Words>
  <Application>Microsoft Macintosh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Infusion</vt:lpstr>
      <vt:lpstr>New Employee Orientation</vt:lpstr>
      <vt:lpstr>Customer Satisfaction</vt:lpstr>
      <vt:lpstr>Customer Satisfaction</vt:lpstr>
      <vt:lpstr>Our Customers</vt:lpstr>
      <vt:lpstr>You - The Staff</vt:lpstr>
      <vt:lpstr>Definitions</vt:lpstr>
      <vt:lpstr>Ensuring Customer Satisfaction</vt:lpstr>
      <vt:lpstr>PowerPoint Presentation</vt:lpstr>
      <vt:lpstr>What Customers Want</vt:lpstr>
      <vt:lpstr>Customer Feedback</vt:lpstr>
      <vt:lpstr>Customer Comments</vt:lpstr>
      <vt:lpstr>The Value of Employee Feedback</vt:lpstr>
      <vt:lpstr>Satisfaction</vt:lpstr>
    </vt:vector>
  </TitlesOfParts>
  <Company>Another Way Holdings,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David Memmoli</dc:creator>
  <cp:lastModifiedBy>David Memmoli</cp:lastModifiedBy>
  <cp:revision>5</cp:revision>
  <dcterms:created xsi:type="dcterms:W3CDTF">2020-08-16T18:05:34Z</dcterms:created>
  <dcterms:modified xsi:type="dcterms:W3CDTF">2020-08-16T18:40:11Z</dcterms:modified>
</cp:coreProperties>
</file>