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3" r:id="rId16"/>
    <p:sldId id="280" r:id="rId17"/>
    <p:sldId id="272" r:id="rId18"/>
    <p:sldId id="274"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130" autoAdjust="0"/>
  </p:normalViewPr>
  <p:slideViewPr>
    <p:cSldViewPr snapToGrid="0" snapToObjects="1">
      <p:cViewPr varScale="1">
        <p:scale>
          <a:sx n="94" d="100"/>
          <a:sy n="94" d="100"/>
        </p:scale>
        <p:origin x="-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8/19/20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chemeClr val="accent6"/>
                </a:solidFill>
                <a:latin typeface="Arial Black"/>
                <a:cs typeface="Arial Black"/>
              </a:rPr>
              <a:t>New Employee Orientation</a:t>
            </a:r>
            <a:endParaRPr lang="en-US" sz="4800" dirty="0">
              <a:solidFill>
                <a:schemeClr val="accent6"/>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506E94"/>
                </a:solidFill>
              </a:rPr>
              <a:t>[</a:t>
            </a:r>
            <a:r>
              <a:rPr lang="en-US" i="1" dirty="0" smtClean="0">
                <a:solidFill>
                  <a:srgbClr val="506E94"/>
                </a:solidFill>
              </a:rPr>
              <a:t>Your Company Name</a:t>
            </a:r>
            <a:r>
              <a:rPr lang="en-US" dirty="0" smtClean="0">
                <a:solidFill>
                  <a:srgbClr val="506E94"/>
                </a:solidFill>
              </a:rPr>
              <a:t>]</a:t>
            </a:r>
          </a:p>
          <a:p>
            <a:r>
              <a:rPr lang="en-US" dirty="0" smtClean="0">
                <a:solidFill>
                  <a:srgbClr val="506E94"/>
                </a:solidFill>
              </a:rPr>
              <a:t>[</a:t>
            </a:r>
            <a:r>
              <a:rPr lang="en-US" i="1" dirty="0" smtClean="0">
                <a:solidFill>
                  <a:srgbClr val="506E94"/>
                </a:solidFill>
              </a:rPr>
              <a:t>Year</a:t>
            </a:r>
            <a:r>
              <a:rPr lang="en-US" dirty="0" smtClean="0">
                <a:solidFill>
                  <a:srgbClr val="506E94"/>
                </a:solidFill>
              </a:rPr>
              <a:t>]</a:t>
            </a:r>
            <a:endParaRPr lang="en-US" dirty="0">
              <a:solidFill>
                <a:srgbClr val="506E94"/>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506E94"/>
                </a:solidFill>
              </a:rPr>
              <a:t>[</a:t>
            </a:r>
            <a:r>
              <a:rPr lang="en-US" sz="3200" i="1" dirty="0" smtClean="0">
                <a:solidFill>
                  <a:srgbClr val="506E94"/>
                </a:solidFill>
              </a:rPr>
              <a:t>Company Logo</a:t>
            </a:r>
            <a:r>
              <a:rPr lang="en-US" sz="3200" dirty="0" smtClean="0">
                <a:solidFill>
                  <a:srgbClr val="506E94"/>
                </a:solidFill>
              </a:rPr>
              <a:t>]</a:t>
            </a:r>
            <a:endParaRPr lang="en-US" sz="3200" dirty="0">
              <a:solidFill>
                <a:srgbClr val="506E94"/>
              </a:solidFill>
            </a:endParaRPr>
          </a:p>
        </p:txBody>
      </p:sp>
    </p:spTree>
    <p:extLst>
      <p:ext uri="{BB962C8B-B14F-4D97-AF65-F5344CB8AC3E}">
        <p14:creationId xmlns:p14="http://schemas.microsoft.com/office/powerpoint/2010/main" val="122827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Types of Harassment</a:t>
            </a:r>
            <a:endParaRPr lang="en-US" dirty="0">
              <a:solidFill>
                <a:srgbClr val="506E94"/>
              </a:solidFill>
              <a:latin typeface="+mj-lt"/>
            </a:endParaRPr>
          </a:p>
        </p:txBody>
      </p:sp>
      <p:sp>
        <p:nvSpPr>
          <p:cNvPr id="3" name="Content Placeholder 2"/>
          <p:cNvSpPr>
            <a:spLocks noGrp="1"/>
          </p:cNvSpPr>
          <p:nvPr>
            <p:ph sz="half" idx="1"/>
          </p:nvPr>
        </p:nvSpPr>
        <p:spPr/>
        <p:txBody>
          <a:bodyPr>
            <a:normAutofit lnSpcReduction="10000"/>
          </a:bodyPr>
          <a:lstStyle/>
          <a:p>
            <a:pPr lvl="0"/>
            <a:endParaRPr lang="en-US" dirty="0" smtClean="0"/>
          </a:p>
          <a:p>
            <a:pPr lvl="0"/>
            <a:r>
              <a:rPr lang="en-US" dirty="0" smtClean="0"/>
              <a:t>Discriminatory</a:t>
            </a:r>
            <a:endParaRPr lang="en-US" dirty="0"/>
          </a:p>
          <a:p>
            <a:pPr lvl="0"/>
            <a:r>
              <a:rPr lang="en-US" dirty="0"/>
              <a:t>Personal</a:t>
            </a:r>
          </a:p>
          <a:p>
            <a:pPr lvl="0"/>
            <a:r>
              <a:rPr lang="en-US" dirty="0"/>
              <a:t>Physical </a:t>
            </a:r>
          </a:p>
          <a:p>
            <a:pPr lvl="0"/>
            <a:r>
              <a:rPr lang="en-US" dirty="0"/>
              <a:t>Power</a:t>
            </a:r>
          </a:p>
          <a:p>
            <a:pPr lvl="0"/>
            <a:r>
              <a:rPr lang="en-US" dirty="0"/>
              <a:t>Psychological</a:t>
            </a:r>
          </a:p>
          <a:p>
            <a:pPr lvl="0"/>
            <a:r>
              <a:rPr lang="en-US" dirty="0" smtClean="0"/>
              <a:t>Online</a:t>
            </a:r>
            <a:endParaRPr lang="en-US" dirty="0"/>
          </a:p>
        </p:txBody>
      </p:sp>
      <p:sp>
        <p:nvSpPr>
          <p:cNvPr id="4" name="Content Placeholder 3"/>
          <p:cNvSpPr>
            <a:spLocks noGrp="1"/>
          </p:cNvSpPr>
          <p:nvPr>
            <p:ph sz="half" idx="2"/>
          </p:nvPr>
        </p:nvSpPr>
        <p:spPr/>
        <p:txBody>
          <a:bodyPr>
            <a:normAutofit lnSpcReduction="10000"/>
          </a:bodyPr>
          <a:lstStyle/>
          <a:p>
            <a:pPr lvl="0"/>
            <a:endParaRPr lang="en-US" dirty="0" smtClean="0"/>
          </a:p>
          <a:p>
            <a:pPr lvl="0"/>
            <a:r>
              <a:rPr lang="en-US" dirty="0" smtClean="0"/>
              <a:t>Retaliatory</a:t>
            </a:r>
            <a:endParaRPr lang="en-US" dirty="0"/>
          </a:p>
          <a:p>
            <a:pPr lvl="0"/>
            <a:r>
              <a:rPr lang="en-US" dirty="0"/>
              <a:t>Sexual</a:t>
            </a:r>
          </a:p>
          <a:p>
            <a:pPr lvl="0"/>
            <a:r>
              <a:rPr lang="en-US" dirty="0"/>
              <a:t>Quid Pro Quo</a:t>
            </a:r>
          </a:p>
          <a:p>
            <a:pPr lvl="0"/>
            <a:r>
              <a:rPr lang="en-US" dirty="0"/>
              <a:t>Third Party</a:t>
            </a:r>
          </a:p>
          <a:p>
            <a:pPr lvl="0"/>
            <a:r>
              <a:rPr lang="en-US" dirty="0"/>
              <a:t>Verbal</a:t>
            </a:r>
          </a:p>
          <a:p>
            <a:pPr lvl="0"/>
            <a:r>
              <a:rPr lang="en-US" dirty="0" smtClean="0"/>
              <a:t>Hazing</a:t>
            </a:r>
            <a:endParaRPr lang="en-US" dirty="0"/>
          </a:p>
        </p:txBody>
      </p:sp>
    </p:spTree>
    <p:extLst>
      <p:ext uri="{BB962C8B-B14F-4D97-AF65-F5344CB8AC3E}">
        <p14:creationId xmlns:p14="http://schemas.microsoft.com/office/powerpoint/2010/main" val="82610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Main Forms of Harassment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751227"/>
          </a:xfrm>
        </p:spPr>
        <p:txBody>
          <a:bodyPr>
            <a:normAutofit/>
          </a:bodyPr>
          <a:lstStyle/>
          <a:p>
            <a:r>
              <a:rPr lang="en-US" dirty="0" smtClean="0"/>
              <a:t>The two </a:t>
            </a:r>
            <a:r>
              <a:rPr lang="en-US" dirty="0"/>
              <a:t>main </a:t>
            </a:r>
            <a:r>
              <a:rPr lang="en-US" dirty="0" smtClean="0"/>
              <a:t>forms </a:t>
            </a:r>
            <a:r>
              <a:rPr lang="en-US" dirty="0"/>
              <a:t>of </a:t>
            </a:r>
            <a:r>
              <a:rPr lang="en-US" dirty="0" smtClean="0"/>
              <a:t>harassment are:</a:t>
            </a:r>
            <a:endParaRPr lang="en-US" dirty="0"/>
          </a:p>
          <a:p>
            <a:pPr marL="857250" lvl="1" indent="-514350">
              <a:spcBef>
                <a:spcPts val="2400"/>
              </a:spcBef>
              <a:buFont typeface="+mj-lt"/>
              <a:buAutoNum type="arabicPeriod"/>
            </a:pPr>
            <a:r>
              <a:rPr lang="en-US" dirty="0"/>
              <a:t>Quid Pro Quo: “This for That” or “Something for Something” Occurs when an employment decision or condition is based upon whether an employee is willing to grant favors. Usually from a superior but can be any staff member.</a:t>
            </a:r>
          </a:p>
          <a:p>
            <a:pPr marL="857250" lvl="1" indent="-514350">
              <a:spcBef>
                <a:spcPts val="2400"/>
              </a:spcBef>
              <a:buFont typeface="+mj-lt"/>
              <a:buAutoNum type="arabicPeriod"/>
            </a:pPr>
            <a:r>
              <a:rPr lang="en-US" dirty="0"/>
              <a:t>Hostile Work Environment: Unwelcome conduct and severe enough to create an intimidating, offensive, abusive or disruptive work </a:t>
            </a:r>
            <a:r>
              <a:rPr lang="en-US" dirty="0" smtClean="0"/>
              <a:t>environment.</a:t>
            </a:r>
            <a:endParaRPr lang="en-US" dirty="0"/>
          </a:p>
          <a:p>
            <a:endParaRPr lang="en-US" dirty="0"/>
          </a:p>
        </p:txBody>
      </p:sp>
    </p:spTree>
    <p:extLst>
      <p:ext uri="{BB962C8B-B14F-4D97-AF65-F5344CB8AC3E}">
        <p14:creationId xmlns:p14="http://schemas.microsoft.com/office/powerpoint/2010/main" val="73207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Bullying</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Bullying </a:t>
            </a:r>
            <a:r>
              <a:rPr lang="en-US" dirty="0"/>
              <a:t>may occur when an employee is exposed repeatedly and over time to negative actions on the part of one or more other employees. Bullying behavior is meant to hurt another person and is carried out by someone who is seeking power or control over another person. </a:t>
            </a:r>
            <a:r>
              <a:rPr lang="en-US" dirty="0"/>
              <a:t> </a:t>
            </a:r>
          </a:p>
        </p:txBody>
      </p:sp>
    </p:spTree>
    <p:extLst>
      <p:ext uri="{BB962C8B-B14F-4D97-AF65-F5344CB8AC3E}">
        <p14:creationId xmlns:p14="http://schemas.microsoft.com/office/powerpoint/2010/main" val="3790197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Intimidation</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Intimidation </a:t>
            </a:r>
            <a:r>
              <a:rPr lang="en-US" dirty="0"/>
              <a:t>is intentional behavior by an employee or group of employees that places another employee or group of employees in fear of harm from person or property. Intimidation can be manifested emotionally or physically, either directly or indirectly, and by use of social media.</a:t>
            </a:r>
          </a:p>
          <a:p>
            <a:endParaRPr lang="en-US" dirty="0"/>
          </a:p>
        </p:txBody>
      </p:sp>
    </p:spTree>
    <p:extLst>
      <p:ext uri="{BB962C8B-B14F-4D97-AF65-F5344CB8AC3E}">
        <p14:creationId xmlns:p14="http://schemas.microsoft.com/office/powerpoint/2010/main" val="146410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Harassment</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Harassment </a:t>
            </a:r>
            <a:r>
              <a:rPr lang="en-US" dirty="0"/>
              <a:t>is the intentional behavior by an employee or group of employees that is disturbing or threatening to another employee or group of employees. </a:t>
            </a:r>
          </a:p>
        </p:txBody>
      </p:sp>
    </p:spTree>
    <p:extLst>
      <p:ext uri="{BB962C8B-B14F-4D97-AF65-F5344CB8AC3E}">
        <p14:creationId xmlns:p14="http://schemas.microsoft.com/office/powerpoint/2010/main" val="168026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Harassment Terms</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a:t>Bullying – trying to feel powerful</a:t>
            </a:r>
          </a:p>
          <a:p>
            <a:r>
              <a:rPr lang="en-US" dirty="0"/>
              <a:t>Intimidation – attempt to dissuade certain behavior or actions</a:t>
            </a:r>
          </a:p>
          <a:p>
            <a:r>
              <a:rPr lang="en-US" dirty="0"/>
              <a:t>Harassment – threatening behavior or actions</a:t>
            </a:r>
          </a:p>
          <a:p>
            <a:endParaRPr lang="en-US" dirty="0"/>
          </a:p>
        </p:txBody>
      </p:sp>
    </p:spTree>
    <p:extLst>
      <p:ext uri="{BB962C8B-B14F-4D97-AF65-F5344CB8AC3E}">
        <p14:creationId xmlns:p14="http://schemas.microsoft.com/office/powerpoint/2010/main" val="2788095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Personality Traits</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55672"/>
          </a:xfrm>
        </p:spPr>
        <p:txBody>
          <a:bodyPr>
            <a:normAutofit fontScale="77500" lnSpcReduction="20000"/>
          </a:bodyPr>
          <a:lstStyle/>
          <a:p>
            <a:pPr>
              <a:spcBef>
                <a:spcPts val="600"/>
              </a:spcBef>
            </a:pPr>
            <a:r>
              <a:rPr lang="en-US" dirty="0" smtClean="0"/>
              <a:t>Race</a:t>
            </a:r>
          </a:p>
          <a:p>
            <a:pPr>
              <a:spcBef>
                <a:spcPts val="600"/>
              </a:spcBef>
            </a:pPr>
            <a:r>
              <a:rPr lang="en-US" dirty="0" smtClean="0"/>
              <a:t>Gender</a:t>
            </a:r>
          </a:p>
          <a:p>
            <a:pPr>
              <a:spcBef>
                <a:spcPts val="600"/>
              </a:spcBef>
            </a:pPr>
            <a:r>
              <a:rPr lang="en-US" dirty="0" smtClean="0"/>
              <a:t>Age</a:t>
            </a:r>
          </a:p>
          <a:p>
            <a:pPr>
              <a:spcBef>
                <a:spcPts val="600"/>
              </a:spcBef>
            </a:pPr>
            <a:r>
              <a:rPr lang="en-US" dirty="0" smtClean="0"/>
              <a:t>Ethnicity</a:t>
            </a:r>
          </a:p>
          <a:p>
            <a:pPr>
              <a:spcBef>
                <a:spcPts val="600"/>
              </a:spcBef>
            </a:pPr>
            <a:r>
              <a:rPr lang="en-US" dirty="0"/>
              <a:t>M</a:t>
            </a:r>
            <a:r>
              <a:rPr lang="en-US" dirty="0" smtClean="0"/>
              <a:t>arital status</a:t>
            </a:r>
            <a:endParaRPr lang="en-US" dirty="0"/>
          </a:p>
          <a:p>
            <a:pPr>
              <a:spcBef>
                <a:spcPts val="600"/>
              </a:spcBef>
            </a:pPr>
            <a:r>
              <a:rPr lang="en-US" dirty="0" smtClean="0"/>
              <a:t>Religious affiliation</a:t>
            </a:r>
          </a:p>
          <a:p>
            <a:pPr>
              <a:spcBef>
                <a:spcPts val="600"/>
              </a:spcBef>
            </a:pPr>
            <a:r>
              <a:rPr lang="en-US" dirty="0" smtClean="0"/>
              <a:t>Cultural Affiliation</a:t>
            </a:r>
            <a:endParaRPr lang="en-US" dirty="0"/>
          </a:p>
          <a:p>
            <a:pPr>
              <a:spcBef>
                <a:spcPts val="600"/>
              </a:spcBef>
            </a:pPr>
            <a:r>
              <a:rPr lang="en-US" dirty="0" smtClean="0"/>
              <a:t>Veteran status</a:t>
            </a:r>
            <a:endParaRPr lang="en-US" dirty="0"/>
          </a:p>
          <a:p>
            <a:pPr>
              <a:spcBef>
                <a:spcPts val="600"/>
              </a:spcBef>
            </a:pPr>
            <a:r>
              <a:rPr lang="en-US" dirty="0" smtClean="0"/>
              <a:t>Disability</a:t>
            </a:r>
          </a:p>
          <a:p>
            <a:pPr>
              <a:spcBef>
                <a:spcPts val="600"/>
              </a:spcBef>
            </a:pPr>
            <a:r>
              <a:rPr lang="en-US" dirty="0"/>
              <a:t>P</a:t>
            </a:r>
            <a:r>
              <a:rPr lang="en-US" dirty="0" smtClean="0"/>
              <a:t>arental status</a:t>
            </a:r>
            <a:endParaRPr lang="en-US" dirty="0"/>
          </a:p>
          <a:p>
            <a:pPr>
              <a:spcBef>
                <a:spcPts val="600"/>
              </a:spcBef>
            </a:pPr>
            <a:r>
              <a:rPr lang="en-US" dirty="0" smtClean="0"/>
              <a:t>Political affiliation</a:t>
            </a:r>
            <a:endParaRPr lang="en-US" dirty="0"/>
          </a:p>
          <a:p>
            <a:pPr>
              <a:spcBef>
                <a:spcPts val="600"/>
              </a:spcBef>
            </a:pPr>
            <a:r>
              <a:rPr lang="en-US" dirty="0" smtClean="0"/>
              <a:t>Sexual orientation</a:t>
            </a:r>
          </a:p>
          <a:p>
            <a:pPr>
              <a:spcBef>
                <a:spcPts val="600"/>
              </a:spcBef>
            </a:pPr>
            <a:r>
              <a:rPr lang="en-US" dirty="0" smtClean="0"/>
              <a:t>Gender Identity</a:t>
            </a:r>
            <a:endParaRPr lang="en-US" dirty="0"/>
          </a:p>
        </p:txBody>
      </p:sp>
    </p:spTree>
    <p:extLst>
      <p:ext uri="{BB962C8B-B14F-4D97-AF65-F5344CB8AC3E}">
        <p14:creationId xmlns:p14="http://schemas.microsoft.com/office/powerpoint/2010/main" val="104972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Harassing Behaviors</a:t>
            </a:r>
            <a:endParaRPr lang="en-US" dirty="0">
              <a:solidFill>
                <a:srgbClr val="506E94"/>
              </a:solidFill>
              <a:latin typeface="+mj-lt"/>
            </a:endParaRPr>
          </a:p>
        </p:txBody>
      </p:sp>
      <p:sp>
        <p:nvSpPr>
          <p:cNvPr id="3" name="Content Placeholder 2"/>
          <p:cNvSpPr>
            <a:spLocks noGrp="1"/>
          </p:cNvSpPr>
          <p:nvPr>
            <p:ph idx="1"/>
          </p:nvPr>
        </p:nvSpPr>
        <p:spPr>
          <a:xfrm>
            <a:off x="792162" y="1835405"/>
            <a:ext cx="7570787" cy="4559240"/>
          </a:xfrm>
        </p:spPr>
        <p:txBody>
          <a:bodyPr>
            <a:normAutofit fontScale="92500" lnSpcReduction="10000"/>
          </a:bodyPr>
          <a:lstStyle/>
          <a:p>
            <a:r>
              <a:rPr lang="en-US" dirty="0" smtClean="0"/>
              <a:t>Stalking</a:t>
            </a:r>
          </a:p>
          <a:p>
            <a:r>
              <a:rPr lang="en-US" dirty="0" smtClean="0"/>
              <a:t>Hazing</a:t>
            </a:r>
          </a:p>
          <a:p>
            <a:r>
              <a:rPr lang="en-US" dirty="0"/>
              <a:t>S</a:t>
            </a:r>
            <a:r>
              <a:rPr lang="en-US" dirty="0" smtClean="0"/>
              <a:t>ocial exclusion</a:t>
            </a:r>
            <a:endParaRPr lang="en-US" dirty="0"/>
          </a:p>
          <a:p>
            <a:r>
              <a:rPr lang="en-US" dirty="0" smtClean="0"/>
              <a:t>Name calling</a:t>
            </a:r>
            <a:endParaRPr lang="en-US" dirty="0"/>
          </a:p>
          <a:p>
            <a:r>
              <a:rPr lang="en-US" dirty="0" smtClean="0"/>
              <a:t>Unwanted </a:t>
            </a:r>
            <a:r>
              <a:rPr lang="en-US" dirty="0"/>
              <a:t>physical </a:t>
            </a:r>
            <a:r>
              <a:rPr lang="en-US" dirty="0" smtClean="0"/>
              <a:t>contact</a:t>
            </a:r>
          </a:p>
          <a:p>
            <a:r>
              <a:rPr lang="en-US" dirty="0"/>
              <a:t>U</a:t>
            </a:r>
            <a:r>
              <a:rPr lang="en-US" dirty="0" smtClean="0"/>
              <a:t>nwelcome </a:t>
            </a:r>
            <a:r>
              <a:rPr lang="en-US" dirty="0"/>
              <a:t>verbal or written </a:t>
            </a:r>
            <a:r>
              <a:rPr lang="en-US" dirty="0" smtClean="0"/>
              <a:t>comment</a:t>
            </a:r>
          </a:p>
          <a:p>
            <a:r>
              <a:rPr lang="en-US" dirty="0" smtClean="0"/>
              <a:t>Unwelcome </a:t>
            </a:r>
            <a:r>
              <a:rPr lang="en-US" dirty="0"/>
              <a:t>p</a:t>
            </a:r>
            <a:r>
              <a:rPr lang="en-US" dirty="0" smtClean="0"/>
              <a:t>hotographs </a:t>
            </a:r>
            <a:r>
              <a:rPr lang="en-US" dirty="0"/>
              <a:t>and </a:t>
            </a:r>
            <a:r>
              <a:rPr lang="en-US" dirty="0" smtClean="0"/>
              <a:t>graphics</a:t>
            </a:r>
            <a:endParaRPr lang="en-US" dirty="0"/>
          </a:p>
          <a:p>
            <a:endParaRPr lang="en-US" dirty="0"/>
          </a:p>
        </p:txBody>
      </p:sp>
    </p:spTree>
    <p:extLst>
      <p:ext uri="{BB962C8B-B14F-4D97-AF65-F5344CB8AC3E}">
        <p14:creationId xmlns:p14="http://schemas.microsoft.com/office/powerpoint/2010/main" val="325809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Who Can Harass?</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780764"/>
          </a:xfrm>
        </p:spPr>
        <p:txBody>
          <a:bodyPr>
            <a:normAutofit/>
          </a:bodyPr>
          <a:lstStyle/>
          <a:p>
            <a:pPr>
              <a:spcBef>
                <a:spcPts val="1200"/>
              </a:spcBef>
            </a:pPr>
            <a:r>
              <a:rPr lang="en-US" dirty="0"/>
              <a:t>Workplace harassment can be committed by:</a:t>
            </a:r>
          </a:p>
          <a:p>
            <a:pPr lvl="1">
              <a:spcBef>
                <a:spcPts val="1200"/>
              </a:spcBef>
            </a:pPr>
            <a:r>
              <a:rPr lang="en-US" dirty="0"/>
              <a:t>A new policy</a:t>
            </a:r>
          </a:p>
          <a:p>
            <a:pPr lvl="1">
              <a:spcBef>
                <a:spcPts val="1200"/>
              </a:spcBef>
            </a:pPr>
            <a:r>
              <a:rPr lang="en-US" dirty="0"/>
              <a:t>A manager or supervisor</a:t>
            </a:r>
          </a:p>
          <a:p>
            <a:pPr lvl="1">
              <a:spcBef>
                <a:spcPts val="1200"/>
              </a:spcBef>
            </a:pPr>
            <a:r>
              <a:rPr lang="en-US" dirty="0"/>
              <a:t>A coworker</a:t>
            </a:r>
          </a:p>
          <a:p>
            <a:pPr lvl="1">
              <a:spcBef>
                <a:spcPts val="1200"/>
              </a:spcBef>
            </a:pPr>
            <a:r>
              <a:rPr lang="en-US" dirty="0"/>
              <a:t>A group of managers</a:t>
            </a:r>
          </a:p>
          <a:p>
            <a:pPr lvl="1">
              <a:spcBef>
                <a:spcPts val="1200"/>
              </a:spcBef>
            </a:pPr>
            <a:r>
              <a:rPr lang="en-US" dirty="0"/>
              <a:t>A group of coworkers</a:t>
            </a:r>
          </a:p>
          <a:p>
            <a:pPr lvl="1">
              <a:spcBef>
                <a:spcPts val="1200"/>
              </a:spcBef>
            </a:pPr>
            <a:r>
              <a:rPr lang="en-US" dirty="0"/>
              <a:t>A customer</a:t>
            </a:r>
          </a:p>
          <a:p>
            <a:pPr lvl="1">
              <a:spcBef>
                <a:spcPts val="1200"/>
              </a:spcBef>
            </a:pPr>
            <a:r>
              <a:rPr lang="en-US" dirty="0"/>
              <a:t>A member of the public commenting on social media</a:t>
            </a:r>
          </a:p>
          <a:p>
            <a:endParaRPr lang="en-US" dirty="0"/>
          </a:p>
        </p:txBody>
      </p:sp>
    </p:spTree>
    <p:extLst>
      <p:ext uri="{BB962C8B-B14F-4D97-AF65-F5344CB8AC3E}">
        <p14:creationId xmlns:p14="http://schemas.microsoft.com/office/powerpoint/2010/main" val="3124709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Is A Hostile Work Environment?</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A </a:t>
            </a:r>
            <a:r>
              <a:rPr lang="en-US" dirty="0"/>
              <a:t>hostile work environment is one where an employee’s job is made impossible because of the discriminatory words and actions of a supervisor, manager or coworker. </a:t>
            </a:r>
            <a:endParaRPr lang="en-US" dirty="0" smtClean="0"/>
          </a:p>
          <a:p>
            <a:r>
              <a:rPr lang="en-US" dirty="0" smtClean="0"/>
              <a:t>Employees </a:t>
            </a:r>
            <a:r>
              <a:rPr lang="en-US" dirty="0"/>
              <a:t>at all levels can be responsible for creating a hostile work environment. </a:t>
            </a:r>
          </a:p>
        </p:txBody>
      </p:sp>
    </p:spTree>
    <p:extLst>
      <p:ext uri="{BB962C8B-B14F-4D97-AF65-F5344CB8AC3E}">
        <p14:creationId xmlns:p14="http://schemas.microsoft.com/office/powerpoint/2010/main" val="67781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8968" y="4479388"/>
            <a:ext cx="5446713" cy="1367430"/>
          </a:xfrm>
        </p:spPr>
        <p:txBody>
          <a:bodyPr/>
          <a:lstStyle/>
          <a:p>
            <a:r>
              <a:rPr lang="en-US" sz="5400" dirty="0" smtClean="0">
                <a:solidFill>
                  <a:srgbClr val="506E94"/>
                </a:solidFill>
                <a:cs typeface="Arial Black"/>
              </a:rPr>
              <a:t>Harassment In</a:t>
            </a:r>
            <a:br>
              <a:rPr lang="en-US" sz="5400" dirty="0" smtClean="0">
                <a:solidFill>
                  <a:srgbClr val="506E94"/>
                </a:solidFill>
                <a:cs typeface="Arial Black"/>
              </a:rPr>
            </a:br>
            <a:r>
              <a:rPr lang="en-US" sz="5400" dirty="0" smtClean="0">
                <a:solidFill>
                  <a:srgbClr val="506E94"/>
                </a:solidFill>
                <a:cs typeface="Arial Black"/>
              </a:rPr>
              <a:t>The Workplace</a:t>
            </a:r>
            <a:endParaRPr lang="en-US" sz="5400" dirty="0">
              <a:solidFill>
                <a:srgbClr val="506E94"/>
              </a:solidFill>
              <a:cs typeface="Arial Black"/>
            </a:endParaRPr>
          </a:p>
        </p:txBody>
      </p:sp>
      <p:sp>
        <p:nvSpPr>
          <p:cNvPr id="3" name="Subtitle 2"/>
          <p:cNvSpPr>
            <a:spLocks noGrp="1"/>
          </p:cNvSpPr>
          <p:nvPr>
            <p:ph type="subTitle" idx="1"/>
          </p:nvPr>
        </p:nvSpPr>
        <p:spPr>
          <a:xfrm>
            <a:off x="1854200" y="5957884"/>
            <a:ext cx="5446713" cy="851647"/>
          </a:xfrm>
        </p:spPr>
        <p:txBody>
          <a:bodyPr/>
          <a:lstStyle/>
          <a:p>
            <a:r>
              <a:rPr lang="en-US" dirty="0" smtClean="0">
                <a:solidFill>
                  <a:srgbClr val="506E94"/>
                </a:solidFill>
              </a:rPr>
              <a:t>[</a:t>
            </a:r>
            <a:r>
              <a:rPr lang="en-US" i="1" dirty="0" smtClean="0">
                <a:solidFill>
                  <a:srgbClr val="506E94"/>
                </a:solidFill>
              </a:rPr>
              <a:t>Your Company Name</a:t>
            </a:r>
            <a:r>
              <a:rPr lang="en-US" dirty="0" smtClean="0">
                <a:solidFill>
                  <a:srgbClr val="506E94"/>
                </a:solidFill>
              </a:rPr>
              <a:t>]</a:t>
            </a:r>
          </a:p>
          <a:p>
            <a:r>
              <a:rPr lang="en-US" dirty="0" smtClean="0">
                <a:solidFill>
                  <a:srgbClr val="506E94"/>
                </a:solidFill>
              </a:rPr>
              <a:t>[</a:t>
            </a:r>
            <a:r>
              <a:rPr lang="en-US" i="1" dirty="0" smtClean="0">
                <a:solidFill>
                  <a:srgbClr val="506E94"/>
                </a:solidFill>
              </a:rPr>
              <a:t>Year</a:t>
            </a:r>
            <a:r>
              <a:rPr lang="en-US" dirty="0" smtClean="0">
                <a:solidFill>
                  <a:srgbClr val="506E94"/>
                </a:solidFill>
              </a:rPr>
              <a:t>]</a:t>
            </a:r>
            <a:endParaRPr lang="en-US" dirty="0">
              <a:solidFill>
                <a:srgbClr val="506E94"/>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506E94"/>
                </a:solidFill>
              </a:rPr>
              <a:t>[</a:t>
            </a:r>
            <a:r>
              <a:rPr lang="en-US" sz="3200" i="1" dirty="0" smtClean="0">
                <a:solidFill>
                  <a:srgbClr val="506E94"/>
                </a:solidFill>
              </a:rPr>
              <a:t>Company Logo</a:t>
            </a:r>
            <a:r>
              <a:rPr lang="en-US" sz="3200" dirty="0" smtClean="0">
                <a:solidFill>
                  <a:srgbClr val="506E94"/>
                </a:solidFill>
              </a:rPr>
              <a:t>]</a:t>
            </a:r>
            <a:endParaRPr lang="en-US" sz="3200" dirty="0">
              <a:solidFill>
                <a:srgbClr val="506E94"/>
              </a:solidFill>
            </a:endParaRPr>
          </a:p>
        </p:txBody>
      </p:sp>
    </p:spTree>
    <p:extLst>
      <p:ext uri="{BB962C8B-B14F-4D97-AF65-F5344CB8AC3E}">
        <p14:creationId xmlns:p14="http://schemas.microsoft.com/office/powerpoint/2010/main" val="1251250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Toxic Environment Examples</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18313"/>
          </a:xfrm>
        </p:spPr>
        <p:txBody>
          <a:bodyPr>
            <a:normAutofit fontScale="70000" lnSpcReduction="20000"/>
          </a:bodyPr>
          <a:lstStyle/>
          <a:p>
            <a:pPr>
              <a:spcBef>
                <a:spcPts val="1200"/>
              </a:spcBef>
            </a:pPr>
            <a:r>
              <a:rPr lang="en-US" dirty="0"/>
              <a:t>Leaving negative comments about a coworker on social media where that person can see them.</a:t>
            </a:r>
          </a:p>
          <a:p>
            <a:pPr>
              <a:spcBef>
                <a:spcPts val="1200"/>
              </a:spcBef>
            </a:pPr>
            <a:r>
              <a:rPr lang="en-US" dirty="0"/>
              <a:t>Leaving negative comments about a coworker on company social media</a:t>
            </a:r>
          </a:p>
          <a:p>
            <a:pPr>
              <a:spcBef>
                <a:spcPts val="1200"/>
              </a:spcBef>
            </a:pPr>
            <a:r>
              <a:rPr lang="en-US" dirty="0"/>
              <a:t>Leaving papers or pamphlets in breakrooms or on people’s desks with negative or offensive statements about a worker.</a:t>
            </a:r>
          </a:p>
          <a:p>
            <a:pPr>
              <a:spcBef>
                <a:spcPts val="1200"/>
              </a:spcBef>
            </a:pPr>
            <a:r>
              <a:rPr lang="en-US" dirty="0"/>
              <a:t>Leaving offensive messages on phone messages.</a:t>
            </a:r>
          </a:p>
          <a:p>
            <a:pPr>
              <a:spcBef>
                <a:spcPts val="1200"/>
              </a:spcBef>
            </a:pPr>
            <a:r>
              <a:rPr lang="en-US" dirty="0"/>
              <a:t>Sending offensive comments or content through emails.</a:t>
            </a:r>
          </a:p>
          <a:p>
            <a:pPr>
              <a:spcBef>
                <a:spcPts val="1200"/>
              </a:spcBef>
            </a:pPr>
            <a:r>
              <a:rPr lang="en-US" dirty="0"/>
              <a:t>Talking behind a person’s back.</a:t>
            </a:r>
          </a:p>
          <a:p>
            <a:pPr>
              <a:spcBef>
                <a:spcPts val="1200"/>
              </a:spcBef>
            </a:pPr>
            <a:r>
              <a:rPr lang="en-US" dirty="0"/>
              <a:t>Verbally attacking a person</a:t>
            </a:r>
          </a:p>
          <a:p>
            <a:pPr>
              <a:spcBef>
                <a:spcPts val="1200"/>
              </a:spcBef>
            </a:pPr>
            <a:r>
              <a:rPr lang="en-US" dirty="0"/>
              <a:t>Throwing something at a person</a:t>
            </a:r>
          </a:p>
          <a:p>
            <a:pPr>
              <a:spcBef>
                <a:spcPts val="1200"/>
              </a:spcBef>
            </a:pPr>
            <a:r>
              <a:rPr lang="en-US" dirty="0"/>
              <a:t>Physically assaulting a person</a:t>
            </a:r>
          </a:p>
        </p:txBody>
      </p:sp>
    </p:spTree>
    <p:extLst>
      <p:ext uri="{BB962C8B-B14F-4D97-AF65-F5344CB8AC3E}">
        <p14:creationId xmlns:p14="http://schemas.microsoft.com/office/powerpoint/2010/main" val="347619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06E94"/>
                </a:solidFill>
                <a:latin typeface="+mj-lt"/>
              </a:rPr>
              <a:t>Toxic Environment Examples</a:t>
            </a:r>
            <a:endParaRPr lang="en-US" dirty="0">
              <a:latin typeface="+mj-lt"/>
            </a:endParaRPr>
          </a:p>
        </p:txBody>
      </p:sp>
      <p:sp>
        <p:nvSpPr>
          <p:cNvPr id="3" name="Content Placeholder 2"/>
          <p:cNvSpPr>
            <a:spLocks noGrp="1"/>
          </p:cNvSpPr>
          <p:nvPr>
            <p:ph idx="1"/>
          </p:nvPr>
        </p:nvSpPr>
        <p:spPr>
          <a:xfrm>
            <a:off x="792162" y="1761565"/>
            <a:ext cx="7570787" cy="4682692"/>
          </a:xfrm>
        </p:spPr>
        <p:txBody>
          <a:bodyPr>
            <a:normAutofit fontScale="62500" lnSpcReduction="20000"/>
          </a:bodyPr>
          <a:lstStyle/>
          <a:p>
            <a:pPr>
              <a:spcBef>
                <a:spcPts val="1200"/>
              </a:spcBef>
            </a:pPr>
            <a:r>
              <a:rPr lang="en-US" dirty="0"/>
              <a:t>Threatening a person with more work, termination or other work action.</a:t>
            </a:r>
          </a:p>
          <a:p>
            <a:pPr>
              <a:spcBef>
                <a:spcPts val="1200"/>
              </a:spcBef>
            </a:pPr>
            <a:r>
              <a:rPr lang="en-US" dirty="0"/>
              <a:t>Sabotaging someone’s work</a:t>
            </a:r>
          </a:p>
          <a:p>
            <a:pPr>
              <a:spcBef>
                <a:spcPts val="1200"/>
              </a:spcBef>
            </a:pPr>
            <a:r>
              <a:rPr lang="en-US" dirty="0"/>
              <a:t>Excluding coworkers from activities or social discussions</a:t>
            </a:r>
          </a:p>
          <a:p>
            <a:pPr>
              <a:spcBef>
                <a:spcPts val="1200"/>
              </a:spcBef>
            </a:pPr>
            <a:r>
              <a:rPr lang="en-US" dirty="0"/>
              <a:t>Persistent criticisms, particularly about petty issues that are insignificant</a:t>
            </a:r>
          </a:p>
          <a:p>
            <a:pPr>
              <a:spcBef>
                <a:spcPts val="1200"/>
              </a:spcBef>
            </a:pPr>
            <a:r>
              <a:rPr lang="en-US" dirty="0"/>
              <a:t>Performing gestures toward a person</a:t>
            </a:r>
          </a:p>
          <a:p>
            <a:pPr>
              <a:spcBef>
                <a:spcPts val="1200"/>
              </a:spcBef>
            </a:pPr>
            <a:r>
              <a:rPr lang="en-US" dirty="0"/>
              <a:t>Vulgar language</a:t>
            </a:r>
          </a:p>
          <a:p>
            <a:pPr>
              <a:spcBef>
                <a:spcPts val="1200"/>
              </a:spcBef>
            </a:pPr>
            <a:r>
              <a:rPr lang="en-US" dirty="0"/>
              <a:t>Racial or cultural humor</a:t>
            </a:r>
          </a:p>
          <a:p>
            <a:pPr>
              <a:spcBef>
                <a:spcPts val="1200"/>
              </a:spcBef>
            </a:pPr>
            <a:r>
              <a:rPr lang="en-US" dirty="0"/>
              <a:t>Gossiping, spreading false rumors</a:t>
            </a:r>
          </a:p>
          <a:p>
            <a:pPr>
              <a:spcBef>
                <a:spcPts val="1200"/>
              </a:spcBef>
            </a:pPr>
            <a:r>
              <a:rPr lang="en-US" dirty="0"/>
              <a:t>Uninvited and unwanted touching</a:t>
            </a:r>
          </a:p>
          <a:p>
            <a:pPr>
              <a:spcBef>
                <a:spcPts val="1200"/>
              </a:spcBef>
            </a:pPr>
            <a:r>
              <a:rPr lang="en-US" dirty="0"/>
              <a:t>Physical acts such as slapping, punching, kicking</a:t>
            </a:r>
          </a:p>
          <a:p>
            <a:pPr>
              <a:spcBef>
                <a:spcPts val="1200"/>
              </a:spcBef>
            </a:pPr>
            <a:r>
              <a:rPr lang="en-US" dirty="0"/>
              <a:t>Verbal, written, or physical threats</a:t>
            </a:r>
          </a:p>
          <a:p>
            <a:pPr>
              <a:spcBef>
                <a:spcPts val="1200"/>
              </a:spcBef>
            </a:pPr>
            <a:r>
              <a:rPr lang="en-US" dirty="0"/>
              <a:t>Destroying </a:t>
            </a:r>
            <a:r>
              <a:rPr lang="en-US" dirty="0" smtClean="0"/>
              <a:t>property</a:t>
            </a:r>
            <a:endParaRPr lang="en-US" dirty="0"/>
          </a:p>
        </p:txBody>
      </p:sp>
    </p:spTree>
    <p:extLst>
      <p:ext uri="{BB962C8B-B14F-4D97-AF65-F5344CB8AC3E}">
        <p14:creationId xmlns:p14="http://schemas.microsoft.com/office/powerpoint/2010/main" val="2509857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06E94"/>
                </a:solidFill>
                <a:latin typeface="+mj-lt"/>
              </a:rPr>
              <a:t>Toxic Environment Examples</a:t>
            </a:r>
            <a:endParaRPr lang="en-US" dirty="0">
              <a:latin typeface="+mj-lt"/>
            </a:endParaRPr>
          </a:p>
        </p:txBody>
      </p:sp>
      <p:sp>
        <p:nvSpPr>
          <p:cNvPr id="3" name="Content Placeholder 2"/>
          <p:cNvSpPr>
            <a:spLocks noGrp="1"/>
          </p:cNvSpPr>
          <p:nvPr>
            <p:ph idx="1"/>
          </p:nvPr>
        </p:nvSpPr>
        <p:spPr>
          <a:xfrm>
            <a:off x="792162" y="1883155"/>
            <a:ext cx="7570787" cy="4520572"/>
          </a:xfrm>
        </p:spPr>
        <p:txBody>
          <a:bodyPr>
            <a:normAutofit fontScale="92500" lnSpcReduction="10000"/>
          </a:bodyPr>
          <a:lstStyle/>
          <a:p>
            <a:pPr>
              <a:spcBef>
                <a:spcPts val="1200"/>
              </a:spcBef>
            </a:pPr>
            <a:r>
              <a:rPr lang="en-US" dirty="0"/>
              <a:t>Vandalizing property</a:t>
            </a:r>
          </a:p>
          <a:p>
            <a:pPr>
              <a:spcBef>
                <a:spcPts val="1200"/>
              </a:spcBef>
            </a:pPr>
            <a:r>
              <a:rPr lang="en-US" dirty="0"/>
              <a:t>Name calling</a:t>
            </a:r>
          </a:p>
          <a:p>
            <a:pPr>
              <a:spcBef>
                <a:spcPts val="1200"/>
              </a:spcBef>
            </a:pPr>
            <a:r>
              <a:rPr lang="en-US" dirty="0"/>
              <a:t>Cyber-bullying</a:t>
            </a:r>
          </a:p>
          <a:p>
            <a:pPr>
              <a:spcBef>
                <a:spcPts val="1200"/>
              </a:spcBef>
            </a:pPr>
            <a:r>
              <a:rPr lang="en-US" dirty="0"/>
              <a:t>Using weapons</a:t>
            </a:r>
          </a:p>
          <a:p>
            <a:pPr>
              <a:spcBef>
                <a:spcPts val="1200"/>
              </a:spcBef>
            </a:pPr>
            <a:r>
              <a:rPr lang="en-US" dirty="0"/>
              <a:t>Theft</a:t>
            </a:r>
          </a:p>
          <a:p>
            <a:pPr>
              <a:spcBef>
                <a:spcPts val="1200"/>
              </a:spcBef>
            </a:pPr>
            <a:r>
              <a:rPr lang="en-US" dirty="0"/>
              <a:t>Robbery</a:t>
            </a:r>
          </a:p>
          <a:p>
            <a:pPr>
              <a:spcBef>
                <a:spcPts val="1200"/>
              </a:spcBef>
            </a:pPr>
            <a:r>
              <a:rPr lang="en-US" dirty="0"/>
              <a:t>Stalking</a:t>
            </a:r>
          </a:p>
          <a:p>
            <a:pPr>
              <a:spcBef>
                <a:spcPts val="1200"/>
              </a:spcBef>
            </a:pPr>
            <a:r>
              <a:rPr lang="en-US" dirty="0"/>
              <a:t>Unsolicited Advances</a:t>
            </a:r>
          </a:p>
          <a:p>
            <a:pPr>
              <a:spcBef>
                <a:spcPts val="1200"/>
              </a:spcBef>
            </a:pPr>
            <a:r>
              <a:rPr lang="en-US" dirty="0"/>
              <a:t>Unsolicited </a:t>
            </a:r>
            <a:r>
              <a:rPr lang="en-US" dirty="0" smtClean="0"/>
              <a:t>Statements</a:t>
            </a:r>
            <a:endParaRPr lang="en-US" dirty="0"/>
          </a:p>
        </p:txBody>
      </p:sp>
    </p:spTree>
    <p:extLst>
      <p:ext uri="{BB962C8B-B14F-4D97-AF65-F5344CB8AC3E}">
        <p14:creationId xmlns:p14="http://schemas.microsoft.com/office/powerpoint/2010/main" val="206867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How Do You Know It’s Harassment</a:t>
            </a:r>
            <a:endParaRPr lang="en-US" dirty="0">
              <a:solidFill>
                <a:srgbClr val="506E94"/>
              </a:solidFill>
              <a:latin typeface="+mj-lt"/>
            </a:endParaRPr>
          </a:p>
        </p:txBody>
      </p:sp>
      <p:sp>
        <p:nvSpPr>
          <p:cNvPr id="3" name="Content Placeholder 2"/>
          <p:cNvSpPr>
            <a:spLocks noGrp="1"/>
          </p:cNvSpPr>
          <p:nvPr>
            <p:ph idx="1"/>
          </p:nvPr>
        </p:nvSpPr>
        <p:spPr>
          <a:xfrm>
            <a:off x="792162" y="1937195"/>
            <a:ext cx="7570787" cy="4574612"/>
          </a:xfrm>
        </p:spPr>
        <p:txBody>
          <a:bodyPr>
            <a:normAutofit fontScale="92500" lnSpcReduction="20000"/>
          </a:bodyPr>
          <a:lstStyle/>
          <a:p>
            <a:pPr>
              <a:spcBef>
                <a:spcPts val="1200"/>
              </a:spcBef>
            </a:pPr>
            <a:r>
              <a:rPr lang="en-US" dirty="0"/>
              <a:t>Are you offended?</a:t>
            </a:r>
          </a:p>
          <a:p>
            <a:pPr>
              <a:spcBef>
                <a:spcPts val="1200"/>
              </a:spcBef>
            </a:pPr>
            <a:r>
              <a:rPr lang="en-US" dirty="0"/>
              <a:t>Do you feel uncomfortable?</a:t>
            </a:r>
          </a:p>
          <a:p>
            <a:pPr>
              <a:spcBef>
                <a:spcPts val="1200"/>
              </a:spcBef>
            </a:pPr>
            <a:r>
              <a:rPr lang="en-US" dirty="0"/>
              <a:t>Do you feel threatened?</a:t>
            </a:r>
          </a:p>
          <a:p>
            <a:pPr>
              <a:spcBef>
                <a:spcPts val="1200"/>
              </a:spcBef>
            </a:pPr>
            <a:r>
              <a:rPr lang="en-US" dirty="0"/>
              <a:t>Are you humiliated?</a:t>
            </a:r>
          </a:p>
          <a:p>
            <a:pPr lvl="0">
              <a:spcBef>
                <a:spcPts val="1200"/>
              </a:spcBef>
            </a:pPr>
            <a:r>
              <a:rPr lang="en-US" dirty="0"/>
              <a:t>Was the behavior </a:t>
            </a:r>
            <a:r>
              <a:rPr lang="en-US" dirty="0" smtClean="0"/>
              <a:t>unwelcome</a:t>
            </a:r>
            <a:r>
              <a:rPr lang="en-US" dirty="0"/>
              <a:t>?</a:t>
            </a:r>
            <a:endParaRPr lang="en-US" dirty="0"/>
          </a:p>
          <a:p>
            <a:pPr lvl="0">
              <a:spcBef>
                <a:spcPts val="1200"/>
              </a:spcBef>
            </a:pPr>
            <a:r>
              <a:rPr lang="en-US" dirty="0"/>
              <a:t>Did the incidents occur multiple times over a time period?</a:t>
            </a:r>
            <a:endParaRPr lang="en-US" dirty="0"/>
          </a:p>
          <a:p>
            <a:pPr lvl="0">
              <a:spcBef>
                <a:spcPts val="1200"/>
              </a:spcBef>
            </a:pPr>
            <a:r>
              <a:rPr lang="en-US" dirty="0"/>
              <a:t>Did the incidents occur against someone whose class is protected?</a:t>
            </a:r>
            <a:endParaRPr lang="en-US" dirty="0"/>
          </a:p>
          <a:p>
            <a:pPr lvl="0">
              <a:spcBef>
                <a:spcPts val="1200"/>
              </a:spcBef>
            </a:pPr>
            <a:r>
              <a:rPr lang="en-US" dirty="0"/>
              <a:t>Was the incident a hostile one</a:t>
            </a:r>
            <a:r>
              <a:rPr lang="en-US" dirty="0" smtClean="0"/>
              <a:t>?</a:t>
            </a:r>
            <a:endParaRPr lang="en-US" dirty="0"/>
          </a:p>
        </p:txBody>
      </p:sp>
    </p:spTree>
    <p:extLst>
      <p:ext uri="{BB962C8B-B14F-4D97-AF65-F5344CB8AC3E}">
        <p14:creationId xmlns:p14="http://schemas.microsoft.com/office/powerpoint/2010/main" val="3418135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So Is It Harassment?</a:t>
            </a:r>
            <a:endParaRPr lang="en-US" dirty="0">
              <a:solidFill>
                <a:srgbClr val="506E94"/>
              </a:solidFill>
              <a:latin typeface="+mj-lt"/>
            </a:endParaRPr>
          </a:p>
        </p:txBody>
      </p:sp>
      <p:sp>
        <p:nvSpPr>
          <p:cNvPr id="3" name="Content Placeholder 2"/>
          <p:cNvSpPr>
            <a:spLocks noGrp="1"/>
          </p:cNvSpPr>
          <p:nvPr>
            <p:ph idx="1"/>
          </p:nvPr>
        </p:nvSpPr>
        <p:spPr>
          <a:xfrm>
            <a:off x="792162" y="1937195"/>
            <a:ext cx="7570787" cy="4289611"/>
          </a:xfrm>
        </p:spPr>
        <p:txBody>
          <a:bodyPr>
            <a:normAutofit/>
          </a:bodyPr>
          <a:lstStyle/>
          <a:p>
            <a:pPr lvl="0"/>
            <a:r>
              <a:rPr lang="en-US" dirty="0"/>
              <a:t>Would a </a:t>
            </a:r>
            <a:r>
              <a:rPr lang="en-US" i="1" dirty="0"/>
              <a:t>reasonable person </a:t>
            </a:r>
            <a:r>
              <a:rPr lang="en-US" dirty="0"/>
              <a:t>perceive this as sexual harassment or a hostile work environment?</a:t>
            </a:r>
          </a:p>
          <a:p>
            <a:pPr lvl="0"/>
            <a:r>
              <a:rPr lang="en-US" dirty="0"/>
              <a:t>This is the standard used by the courts to determine whether or not unlawful conduct as </a:t>
            </a:r>
            <a:r>
              <a:rPr lang="en-US" dirty="0" smtClean="0"/>
              <a:t>occurred</a:t>
            </a:r>
            <a:endParaRPr lang="en-US" dirty="0"/>
          </a:p>
          <a:p>
            <a:r>
              <a:rPr lang="en-US" dirty="0"/>
              <a:t>From the company’s </a:t>
            </a:r>
            <a:r>
              <a:rPr lang="en-US" i="1" dirty="0"/>
              <a:t>standpoint</a:t>
            </a:r>
            <a:r>
              <a:rPr lang="en-US" dirty="0"/>
              <a:t>, it is harassment if you </a:t>
            </a:r>
            <a:r>
              <a:rPr lang="en-US" i="1" dirty="0"/>
              <a:t>feel</a:t>
            </a:r>
            <a:r>
              <a:rPr lang="en-US" dirty="0"/>
              <a:t> it was harassment.</a:t>
            </a:r>
          </a:p>
          <a:p>
            <a:endParaRPr lang="en-US" dirty="0"/>
          </a:p>
        </p:txBody>
      </p:sp>
    </p:spTree>
    <p:extLst>
      <p:ext uri="{BB962C8B-B14F-4D97-AF65-F5344CB8AC3E}">
        <p14:creationId xmlns:p14="http://schemas.microsoft.com/office/powerpoint/2010/main" val="3013331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Liability</a:t>
            </a:r>
            <a:endParaRPr lang="en-US" dirty="0">
              <a:solidFill>
                <a:srgbClr val="506E94"/>
              </a:solidFill>
              <a:latin typeface="+mj-lt"/>
            </a:endParaRPr>
          </a:p>
        </p:txBody>
      </p:sp>
      <p:sp>
        <p:nvSpPr>
          <p:cNvPr id="3" name="Content Placeholder 2"/>
          <p:cNvSpPr>
            <a:spLocks noGrp="1"/>
          </p:cNvSpPr>
          <p:nvPr>
            <p:ph idx="1"/>
          </p:nvPr>
        </p:nvSpPr>
        <p:spPr/>
        <p:txBody>
          <a:bodyPr>
            <a:normAutofit lnSpcReduction="10000"/>
          </a:bodyPr>
          <a:lstStyle/>
          <a:p>
            <a:pPr lvl="0"/>
            <a:r>
              <a:rPr lang="en-US" dirty="0"/>
              <a:t>The Organization/Employer</a:t>
            </a:r>
          </a:p>
          <a:p>
            <a:pPr lvl="1"/>
            <a:r>
              <a:rPr lang="en-US" sz="2800" dirty="0"/>
              <a:t>The organization can be held liable for the conduct of its supervisors even if it does not know that harassment is taking place. The organization is responsible for proving a safe work environment</a:t>
            </a:r>
          </a:p>
          <a:p>
            <a:pPr lvl="1"/>
            <a:r>
              <a:rPr lang="en-US" sz="2800" dirty="0"/>
              <a:t>The organization is also responsible for the conduct of non-supervisors if they know or should have known that the harassment is taking </a:t>
            </a:r>
            <a:r>
              <a:rPr lang="en-US" sz="2800" dirty="0" smtClean="0"/>
              <a:t>place</a:t>
            </a:r>
            <a:endParaRPr lang="en-US" sz="2800" dirty="0"/>
          </a:p>
        </p:txBody>
      </p:sp>
    </p:spTree>
    <p:extLst>
      <p:ext uri="{BB962C8B-B14F-4D97-AF65-F5344CB8AC3E}">
        <p14:creationId xmlns:p14="http://schemas.microsoft.com/office/powerpoint/2010/main" val="1598823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Liability</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69182"/>
          </a:xfrm>
        </p:spPr>
        <p:txBody>
          <a:bodyPr>
            <a:normAutofit fontScale="85000" lnSpcReduction="10000"/>
          </a:bodyPr>
          <a:lstStyle/>
          <a:p>
            <a:pPr lvl="0">
              <a:spcBef>
                <a:spcPts val="600"/>
              </a:spcBef>
            </a:pPr>
            <a:r>
              <a:rPr lang="en-US" dirty="0"/>
              <a:t>Supervisors</a:t>
            </a:r>
          </a:p>
          <a:p>
            <a:pPr lvl="1"/>
            <a:r>
              <a:rPr lang="en-US" sz="2800" dirty="0"/>
              <a:t>The supervisor/manager can be held personally liable for their own harassment of co-workers or employees that they supervise</a:t>
            </a:r>
          </a:p>
          <a:p>
            <a:pPr lvl="0">
              <a:spcBef>
                <a:spcPts val="600"/>
              </a:spcBef>
            </a:pPr>
            <a:r>
              <a:rPr lang="en-US" dirty="0"/>
              <a:t>Employees</a:t>
            </a:r>
          </a:p>
          <a:p>
            <a:pPr lvl="1"/>
            <a:r>
              <a:rPr lang="en-US" sz="2800" dirty="0"/>
              <a:t>The offending employee(s) can be held individually liable for harassing actions towards a co-</a:t>
            </a:r>
            <a:r>
              <a:rPr lang="en-US" sz="2800" dirty="0" smtClean="0"/>
              <a:t>worker</a:t>
            </a:r>
            <a:endParaRPr lang="en-US" dirty="0"/>
          </a:p>
          <a:p>
            <a:pPr lvl="0">
              <a:spcBef>
                <a:spcPts val="600"/>
              </a:spcBef>
            </a:pPr>
            <a:r>
              <a:rPr lang="en-US" dirty="0"/>
              <a:t>Harassing conduct may also result in claims for:</a:t>
            </a:r>
          </a:p>
          <a:p>
            <a:pPr lvl="1"/>
            <a:r>
              <a:rPr lang="en-US" sz="2800" dirty="0"/>
              <a:t>Assault and battery</a:t>
            </a:r>
          </a:p>
          <a:p>
            <a:pPr lvl="1"/>
            <a:r>
              <a:rPr lang="en-US" sz="2800" dirty="0"/>
              <a:t>Intentional infliction of emotional distress</a:t>
            </a:r>
          </a:p>
          <a:p>
            <a:pPr lvl="1"/>
            <a:r>
              <a:rPr lang="en-US" sz="2800" dirty="0"/>
              <a:t>Constructive termination</a:t>
            </a:r>
          </a:p>
          <a:p>
            <a:pPr lvl="1"/>
            <a:r>
              <a:rPr lang="en-US" sz="2800" dirty="0"/>
              <a:t>Defamation</a:t>
            </a:r>
          </a:p>
          <a:p>
            <a:endParaRPr lang="en-US" dirty="0"/>
          </a:p>
        </p:txBody>
      </p:sp>
    </p:spTree>
    <p:extLst>
      <p:ext uri="{BB962C8B-B14F-4D97-AF65-F5344CB8AC3E}">
        <p14:creationId xmlns:p14="http://schemas.microsoft.com/office/powerpoint/2010/main" val="4238839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92162" y="1707525"/>
            <a:ext cx="7570787" cy="4790772"/>
          </a:xfrm>
        </p:spPr>
        <p:txBody>
          <a:bodyPr>
            <a:normAutofit fontScale="77500" lnSpcReduction="20000"/>
          </a:bodyPr>
          <a:lstStyle/>
          <a:p>
            <a:pPr>
              <a:spcBef>
                <a:spcPts val="1800"/>
              </a:spcBef>
            </a:pPr>
            <a:r>
              <a:rPr lang="en-US" dirty="0"/>
              <a:t>The Fair Employment and Housing Act requires that employers take “all reasonable steps necessary to prevent discrimination and harassment from occurring.  An employer is responsible for the harassment in these cases:</a:t>
            </a:r>
            <a:endParaRPr lang="en-US" dirty="0"/>
          </a:p>
          <a:p>
            <a:pPr lvl="1">
              <a:spcBef>
                <a:spcPts val="1800"/>
              </a:spcBef>
            </a:pPr>
            <a:r>
              <a:rPr lang="en-US" dirty="0"/>
              <a:t>Harassment by a supervisor that ends in termination, failure to promote, failure to hire, or loss of wages, the employer is automatically liable</a:t>
            </a:r>
            <a:endParaRPr lang="en-US" dirty="0"/>
          </a:p>
          <a:p>
            <a:pPr lvl="1">
              <a:spcBef>
                <a:spcPts val="1800"/>
              </a:spcBef>
            </a:pPr>
            <a:r>
              <a:rPr lang="en-US" dirty="0"/>
              <a:t>When a supervisor makes requests to the employee for sexual favors in exchange for work benefits, the employer liable. This is because the supervisor acts on behalf of the employer when managing employees</a:t>
            </a:r>
            <a:endParaRPr lang="en-US" dirty="0"/>
          </a:p>
          <a:p>
            <a:pPr lvl="1">
              <a:spcBef>
                <a:spcPts val="1800"/>
              </a:spcBef>
            </a:pPr>
            <a:r>
              <a:rPr lang="en-US" dirty="0"/>
              <a:t>When non-supervisory employees that is under the control of the employer (co-workers, customers, contractors, etc.) are the harassers AND the employer knew (or should have known) of the harassment but did not take any action to stop it from happening </a:t>
            </a:r>
            <a:r>
              <a:rPr lang="en-US" dirty="0" smtClean="0"/>
              <a:t>again</a:t>
            </a:r>
            <a:endParaRPr lang="en-US" dirty="0"/>
          </a:p>
        </p:txBody>
      </p:sp>
    </p:spTree>
    <p:extLst>
      <p:ext uri="{BB962C8B-B14F-4D97-AF65-F5344CB8AC3E}">
        <p14:creationId xmlns:p14="http://schemas.microsoft.com/office/powerpoint/2010/main" val="80138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Liability</a:t>
            </a:r>
            <a:endParaRPr lang="en-US" dirty="0">
              <a:solidFill>
                <a:srgbClr val="506E94"/>
              </a:solidFill>
              <a:latin typeface="+mj-lt"/>
            </a:endParaRPr>
          </a:p>
        </p:txBody>
      </p:sp>
      <p:sp>
        <p:nvSpPr>
          <p:cNvPr id="3" name="Content Placeholder 2"/>
          <p:cNvSpPr>
            <a:spLocks noGrp="1"/>
          </p:cNvSpPr>
          <p:nvPr>
            <p:ph idx="1"/>
          </p:nvPr>
        </p:nvSpPr>
        <p:spPr>
          <a:xfrm>
            <a:off x="792162" y="1964215"/>
            <a:ext cx="7570787" cy="4289611"/>
          </a:xfrm>
        </p:spPr>
        <p:txBody>
          <a:bodyPr/>
          <a:lstStyle/>
          <a:p>
            <a:r>
              <a:rPr lang="en-US" dirty="0"/>
              <a:t>The employer is not liable when:</a:t>
            </a:r>
            <a:endParaRPr lang="en-US" dirty="0"/>
          </a:p>
          <a:p>
            <a:pPr lvl="0"/>
            <a:r>
              <a:rPr lang="en-US" dirty="0"/>
              <a:t>The employer knows about the harassment by a supervisor and can provide proof that 1) it made reasonable efforts to stop the harassment; and 2) the employee made unreasonable choices not to take advantage of preventive or corrective opportunities that the employer has </a:t>
            </a:r>
            <a:r>
              <a:rPr lang="en-US" dirty="0" smtClean="0"/>
              <a:t>provided</a:t>
            </a:r>
          </a:p>
          <a:p>
            <a:pPr lvl="0"/>
            <a:endParaRPr lang="en-US" dirty="0" smtClean="0"/>
          </a:p>
          <a:p>
            <a:endParaRPr lang="en-US" dirty="0"/>
          </a:p>
        </p:txBody>
      </p:sp>
    </p:spTree>
    <p:extLst>
      <p:ext uri="{BB962C8B-B14F-4D97-AF65-F5344CB8AC3E}">
        <p14:creationId xmlns:p14="http://schemas.microsoft.com/office/powerpoint/2010/main" val="688080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When Is It Harassment?</a:t>
            </a:r>
            <a:endParaRPr lang="en-US" dirty="0">
              <a:solidFill>
                <a:srgbClr val="506E94"/>
              </a:solidFill>
              <a:latin typeface="+mj-l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The </a:t>
            </a:r>
            <a:r>
              <a:rPr lang="en-US" dirty="0"/>
              <a:t>company considers any event to be harassment if the subjective party considers it harassment.</a:t>
            </a:r>
          </a:p>
          <a:p>
            <a:endParaRPr lang="en-US" dirty="0"/>
          </a:p>
        </p:txBody>
      </p:sp>
    </p:spTree>
    <p:extLst>
      <p:ext uri="{BB962C8B-B14F-4D97-AF65-F5344CB8AC3E}">
        <p14:creationId xmlns:p14="http://schemas.microsoft.com/office/powerpoint/2010/main" val="255403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We’re All Unique</a:t>
            </a:r>
            <a:endParaRPr lang="en-US" dirty="0">
              <a:solidFill>
                <a:srgbClr val="506E94"/>
              </a:solidFill>
              <a:latin typeface="+mj-lt"/>
            </a:endParaRPr>
          </a:p>
        </p:txBody>
      </p:sp>
      <p:sp>
        <p:nvSpPr>
          <p:cNvPr id="3" name="Content Placeholder 2"/>
          <p:cNvSpPr>
            <a:spLocks noGrp="1"/>
          </p:cNvSpPr>
          <p:nvPr>
            <p:ph idx="1"/>
          </p:nvPr>
        </p:nvSpPr>
        <p:spPr/>
        <p:txBody>
          <a:bodyPr>
            <a:normAutofit fontScale="92500" lnSpcReduction="10000"/>
          </a:bodyPr>
          <a:lstStyle/>
          <a:p>
            <a:pPr lvl="0"/>
            <a:r>
              <a:rPr lang="en-US" dirty="0"/>
              <a:t>Everyone interprets events based upon their own background, experiences, and sense of personal space and privacy.</a:t>
            </a:r>
          </a:p>
          <a:p>
            <a:pPr lvl="0"/>
            <a:r>
              <a:rPr lang="en-US" dirty="0"/>
              <a:t>You cannot be sure that someone will interpret your questionable behavior as innocent. Remember the reasonable person standard – other people will get to decide.</a:t>
            </a:r>
          </a:p>
          <a:p>
            <a:pPr lvl="0"/>
            <a:r>
              <a:rPr lang="en-US" dirty="0"/>
              <a:t>Current events will be interpreted in light of subsequent events – very important for supervisors</a:t>
            </a:r>
            <a:r>
              <a:rPr lang="en-US" dirty="0" smtClean="0"/>
              <a:t>.</a:t>
            </a:r>
            <a:endParaRPr lang="en-US" dirty="0"/>
          </a:p>
        </p:txBody>
      </p:sp>
    </p:spTree>
    <p:extLst>
      <p:ext uri="{BB962C8B-B14F-4D97-AF65-F5344CB8AC3E}">
        <p14:creationId xmlns:p14="http://schemas.microsoft.com/office/powerpoint/2010/main" val="2474978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If You Are Harassed</a:t>
            </a:r>
            <a:endParaRPr lang="en-US" dirty="0">
              <a:solidFill>
                <a:srgbClr val="506E94"/>
              </a:solidFill>
              <a:latin typeface="+mj-lt"/>
            </a:endParaRPr>
          </a:p>
        </p:txBody>
      </p:sp>
      <p:sp>
        <p:nvSpPr>
          <p:cNvPr id="3" name="Content Placeholder 2"/>
          <p:cNvSpPr>
            <a:spLocks noGrp="1"/>
          </p:cNvSpPr>
          <p:nvPr>
            <p:ph idx="1"/>
          </p:nvPr>
        </p:nvSpPr>
        <p:spPr/>
        <p:txBody>
          <a:bodyPr>
            <a:normAutofit lnSpcReduction="10000"/>
          </a:bodyPr>
          <a:lstStyle/>
          <a:p>
            <a:pPr lvl="0"/>
            <a:r>
              <a:rPr lang="en-US" dirty="0"/>
              <a:t>If you are the target of, or witness to, bullying and harassment:</a:t>
            </a:r>
          </a:p>
          <a:p>
            <a:pPr lvl="1"/>
            <a:r>
              <a:rPr lang="en-US" sz="2800" dirty="0"/>
              <a:t>Tell the bully what behavior was inappropriate</a:t>
            </a:r>
          </a:p>
          <a:p>
            <a:pPr lvl="1"/>
            <a:r>
              <a:rPr lang="en-US" sz="2800" dirty="0"/>
              <a:t>Make it clear the behavior is unwanted and unacceptable</a:t>
            </a:r>
          </a:p>
          <a:p>
            <a:pPr lvl="1"/>
            <a:r>
              <a:rPr lang="en-US" sz="2800" dirty="0"/>
              <a:t>Stay calm</a:t>
            </a:r>
          </a:p>
          <a:p>
            <a:pPr lvl="1"/>
            <a:r>
              <a:rPr lang="en-US" sz="2800" dirty="0"/>
              <a:t>Don’t retaliate</a:t>
            </a:r>
          </a:p>
          <a:p>
            <a:pPr lvl="1"/>
            <a:r>
              <a:rPr lang="en-US" sz="2800" dirty="0"/>
              <a:t>Report it</a:t>
            </a:r>
          </a:p>
          <a:p>
            <a:endParaRPr lang="en-US" dirty="0"/>
          </a:p>
        </p:txBody>
      </p:sp>
    </p:spTree>
    <p:extLst>
      <p:ext uri="{BB962C8B-B14F-4D97-AF65-F5344CB8AC3E}">
        <p14:creationId xmlns:p14="http://schemas.microsoft.com/office/powerpoint/2010/main" val="2358160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To Do</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385473"/>
          </a:xfrm>
        </p:spPr>
        <p:txBody>
          <a:bodyPr>
            <a:noAutofit/>
          </a:bodyPr>
          <a:lstStyle/>
          <a:p>
            <a:pPr lvl="0"/>
            <a:r>
              <a:rPr lang="en-US" sz="2000" dirty="0"/>
              <a:t>You are encouraged to tell the individual causing the harassment that his or her behavior is offensive and must stop.</a:t>
            </a:r>
          </a:p>
          <a:p>
            <a:pPr lvl="0"/>
            <a:r>
              <a:rPr lang="en-US" sz="2000" dirty="0"/>
              <a:t>If the behavior does not stop immediately or you are uncomfortable telling the individual to stop, you must </a:t>
            </a:r>
            <a:r>
              <a:rPr lang="en-US" sz="2000" i="1" u="sng" dirty="0"/>
              <a:t>immediately</a:t>
            </a:r>
            <a:r>
              <a:rPr lang="en-US" sz="2000" dirty="0"/>
              <a:t> report the incident to your supervisor, the Human Resources department, or another appropriate supervisor.</a:t>
            </a:r>
          </a:p>
          <a:p>
            <a:pPr lvl="0"/>
            <a:r>
              <a:rPr lang="en-US" sz="2000" dirty="0"/>
              <a:t>The Human Resources department will investigate all reports of harassment. Investigations will be kept confidential, consistent with the organization’s need to investigate.</a:t>
            </a:r>
          </a:p>
          <a:p>
            <a:pPr lvl="0"/>
            <a:r>
              <a:rPr lang="en-US" sz="2000" dirty="0"/>
              <a:t>No retaliation will be tolerated against any employee who makes a good faith complaint of harassment to the company</a:t>
            </a:r>
            <a:r>
              <a:rPr lang="en-US" sz="2000" dirty="0" smtClean="0"/>
              <a:t>.</a:t>
            </a:r>
            <a:endParaRPr lang="en-US" sz="2000" dirty="0"/>
          </a:p>
        </p:txBody>
      </p:sp>
    </p:spTree>
    <p:extLst>
      <p:ext uri="{BB962C8B-B14F-4D97-AF65-F5344CB8AC3E}">
        <p14:creationId xmlns:p14="http://schemas.microsoft.com/office/powerpoint/2010/main" val="2173546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NOT to do</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763752"/>
          </a:xfrm>
        </p:spPr>
        <p:txBody>
          <a:bodyPr>
            <a:noAutofit/>
          </a:bodyPr>
          <a:lstStyle/>
          <a:p>
            <a:pPr lvl="0"/>
            <a:r>
              <a:rPr lang="en-US" sz="2200" dirty="0"/>
              <a:t>Defend the situation: “that’s just the way Charlie is; we just tolerate him.” “perhaps you are overacting to this.”</a:t>
            </a:r>
          </a:p>
          <a:p>
            <a:pPr lvl="0"/>
            <a:r>
              <a:rPr lang="en-US" sz="2200" dirty="0"/>
              <a:t>Why questions: “why didn’t you do something about this before?” why questions are often considered judgmental.</a:t>
            </a:r>
          </a:p>
          <a:p>
            <a:pPr lvl="0"/>
            <a:r>
              <a:rPr lang="en-US" sz="2200" dirty="0"/>
              <a:t>Multiple choice questions: “did she touch you on the arm, the shoulder, or the face?” instead ask “where did the person touch you?” or “can you be more specific?”</a:t>
            </a:r>
          </a:p>
          <a:p>
            <a:pPr lvl="0"/>
            <a:r>
              <a:rPr lang="en-US" sz="2200" dirty="0"/>
              <a:t>Leading questions: “I think we can handle this informally, don’t you?”</a:t>
            </a:r>
          </a:p>
          <a:p>
            <a:pPr lvl="0"/>
            <a:r>
              <a:rPr lang="en-US" sz="2200" dirty="0"/>
              <a:t>Minimize the person’s </a:t>
            </a:r>
            <a:r>
              <a:rPr lang="en-US" sz="2200" dirty="0" smtClean="0"/>
              <a:t>experience</a:t>
            </a:r>
            <a:endParaRPr lang="en-US" sz="2200" dirty="0"/>
          </a:p>
        </p:txBody>
      </p:sp>
    </p:spTree>
    <p:extLst>
      <p:ext uri="{BB962C8B-B14F-4D97-AF65-F5344CB8AC3E}">
        <p14:creationId xmlns:p14="http://schemas.microsoft.com/office/powerpoint/2010/main" val="3674045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Indirect Harassment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28652"/>
          </a:xfrm>
        </p:spPr>
        <p:txBody>
          <a:bodyPr>
            <a:normAutofit fontScale="85000" lnSpcReduction="20000"/>
          </a:bodyPr>
          <a:lstStyle/>
          <a:p>
            <a:pPr>
              <a:spcBef>
                <a:spcPts val="1200"/>
              </a:spcBef>
            </a:pPr>
            <a:r>
              <a:rPr lang="en-US" dirty="0"/>
              <a:t>Indirect forms of workplace harassment that administration should be aware of include:</a:t>
            </a:r>
          </a:p>
          <a:p>
            <a:pPr lvl="1">
              <a:spcBef>
                <a:spcPts val="1200"/>
              </a:spcBef>
            </a:pPr>
            <a:r>
              <a:rPr lang="en-US" dirty="0"/>
              <a:t>Increased absenteeism</a:t>
            </a:r>
          </a:p>
          <a:p>
            <a:pPr lvl="1">
              <a:spcBef>
                <a:spcPts val="1200"/>
              </a:spcBef>
            </a:pPr>
            <a:r>
              <a:rPr lang="en-US" dirty="0"/>
              <a:t>Increased staff turnover</a:t>
            </a:r>
          </a:p>
          <a:p>
            <a:pPr lvl="1">
              <a:spcBef>
                <a:spcPts val="1200"/>
              </a:spcBef>
            </a:pPr>
            <a:r>
              <a:rPr lang="en-US" dirty="0"/>
              <a:t>Poor employee satisfaction surveys</a:t>
            </a:r>
          </a:p>
          <a:p>
            <a:pPr lvl="1">
              <a:spcBef>
                <a:spcPts val="1200"/>
              </a:spcBef>
            </a:pPr>
            <a:r>
              <a:rPr lang="en-US" dirty="0"/>
              <a:t>Low productivity</a:t>
            </a:r>
          </a:p>
          <a:p>
            <a:pPr lvl="1">
              <a:spcBef>
                <a:spcPts val="1200"/>
              </a:spcBef>
            </a:pPr>
            <a:r>
              <a:rPr lang="en-US" dirty="0"/>
              <a:t>Increased customer complaints</a:t>
            </a:r>
          </a:p>
          <a:p>
            <a:pPr lvl="1">
              <a:spcBef>
                <a:spcPts val="1200"/>
              </a:spcBef>
            </a:pPr>
            <a:r>
              <a:rPr lang="en-US" dirty="0"/>
              <a:t>Issues with vendors, loss of vendor contracts</a:t>
            </a:r>
          </a:p>
          <a:p>
            <a:pPr lvl="1">
              <a:spcBef>
                <a:spcPts val="1200"/>
              </a:spcBef>
            </a:pPr>
            <a:r>
              <a:rPr lang="en-US" dirty="0"/>
              <a:t>Low workplace morale</a:t>
            </a:r>
          </a:p>
          <a:p>
            <a:pPr lvl="1">
              <a:spcBef>
                <a:spcPts val="1200"/>
              </a:spcBef>
            </a:pPr>
            <a:r>
              <a:rPr lang="en-US" dirty="0"/>
              <a:t>Staff withdrawn, isolated, not participating in company </a:t>
            </a:r>
            <a:r>
              <a:rPr lang="en-US" dirty="0" smtClean="0"/>
              <a:t>activities</a:t>
            </a:r>
            <a:endParaRPr lang="en-US" dirty="0"/>
          </a:p>
        </p:txBody>
      </p:sp>
    </p:spTree>
    <p:extLst>
      <p:ext uri="{BB962C8B-B14F-4D97-AF65-F5344CB8AC3E}">
        <p14:creationId xmlns:p14="http://schemas.microsoft.com/office/powerpoint/2010/main" val="2876386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Speak Up</a:t>
            </a:r>
            <a:endParaRPr lang="en-US" dirty="0">
              <a:solidFill>
                <a:srgbClr val="506E94"/>
              </a:solidFill>
              <a:latin typeface="+mj-l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3600" dirty="0" smtClean="0"/>
              <a:t>It </a:t>
            </a:r>
            <a:r>
              <a:rPr lang="en-US" sz="3600" dirty="0"/>
              <a:t>won’t stop until you </a:t>
            </a:r>
            <a:endParaRPr lang="en-US" sz="3600" dirty="0" smtClean="0"/>
          </a:p>
          <a:p>
            <a:pPr marL="0" indent="0" algn="ctr">
              <a:buNone/>
            </a:pPr>
            <a:r>
              <a:rPr lang="en-US" sz="3600" dirty="0" smtClean="0"/>
              <a:t>say </a:t>
            </a:r>
            <a:r>
              <a:rPr lang="en-US" sz="3600" dirty="0"/>
              <a:t>something.</a:t>
            </a:r>
          </a:p>
          <a:p>
            <a:pPr marL="0" indent="0">
              <a:buNone/>
            </a:pPr>
            <a:endParaRPr lang="en-US" dirty="0"/>
          </a:p>
        </p:txBody>
      </p:sp>
    </p:spTree>
    <p:extLst>
      <p:ext uri="{BB962C8B-B14F-4D97-AF65-F5344CB8AC3E}">
        <p14:creationId xmlns:p14="http://schemas.microsoft.com/office/powerpoint/2010/main" val="2607117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Reasons People Don’t Report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69182"/>
          </a:xfrm>
        </p:spPr>
        <p:txBody>
          <a:bodyPr>
            <a:normAutofit/>
          </a:bodyPr>
          <a:lstStyle/>
          <a:p>
            <a:pPr>
              <a:spcBef>
                <a:spcPts val="1200"/>
              </a:spcBef>
            </a:pPr>
            <a:r>
              <a:rPr lang="en-US" dirty="0"/>
              <a:t>Reasons people don’t speak out is due to </a:t>
            </a:r>
            <a:r>
              <a:rPr lang="en-US" dirty="0" smtClean="0"/>
              <a:t>fear of:</a:t>
            </a:r>
            <a:endParaRPr lang="en-US" dirty="0"/>
          </a:p>
          <a:p>
            <a:pPr lvl="1">
              <a:spcBef>
                <a:spcPts val="1200"/>
              </a:spcBef>
            </a:pPr>
            <a:r>
              <a:rPr lang="en-US" dirty="0"/>
              <a:t>Being overlooked for advancement</a:t>
            </a:r>
          </a:p>
          <a:p>
            <a:pPr lvl="1">
              <a:spcBef>
                <a:spcPts val="1200"/>
              </a:spcBef>
            </a:pPr>
            <a:r>
              <a:rPr lang="en-US" dirty="0"/>
              <a:t>Becoming part of the Rumor Mill</a:t>
            </a:r>
          </a:p>
          <a:p>
            <a:pPr lvl="1">
              <a:spcBef>
                <a:spcPts val="1200"/>
              </a:spcBef>
            </a:pPr>
            <a:r>
              <a:rPr lang="en-US" dirty="0"/>
              <a:t>Being wrong</a:t>
            </a:r>
          </a:p>
          <a:p>
            <a:pPr lvl="1">
              <a:spcBef>
                <a:spcPts val="1200"/>
              </a:spcBef>
            </a:pPr>
            <a:r>
              <a:rPr lang="en-US" dirty="0"/>
              <a:t>Retaliation</a:t>
            </a:r>
          </a:p>
          <a:p>
            <a:pPr lvl="1">
              <a:spcBef>
                <a:spcPts val="1200"/>
              </a:spcBef>
            </a:pPr>
            <a:r>
              <a:rPr lang="en-US" dirty="0"/>
              <a:t>Not being believed</a:t>
            </a:r>
          </a:p>
          <a:p>
            <a:pPr lvl="1">
              <a:spcBef>
                <a:spcPts val="1200"/>
              </a:spcBef>
            </a:pPr>
            <a:r>
              <a:rPr lang="en-US" dirty="0"/>
              <a:t>Ostracized by coworkers</a:t>
            </a:r>
          </a:p>
          <a:p>
            <a:endParaRPr lang="en-US" dirty="0"/>
          </a:p>
        </p:txBody>
      </p:sp>
    </p:spTree>
    <p:extLst>
      <p:ext uri="{BB962C8B-B14F-4D97-AF65-F5344CB8AC3E}">
        <p14:creationId xmlns:p14="http://schemas.microsoft.com/office/powerpoint/2010/main" val="355737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06E94"/>
                </a:solidFill>
                <a:latin typeface="+mj-lt"/>
              </a:rPr>
              <a:t>Reasons People Don’t Report</a:t>
            </a:r>
            <a:endParaRPr lang="en-US" dirty="0">
              <a:latin typeface="+mj-lt"/>
            </a:endParaRPr>
          </a:p>
        </p:txBody>
      </p:sp>
      <p:sp>
        <p:nvSpPr>
          <p:cNvPr id="3" name="Content Placeholder 2"/>
          <p:cNvSpPr>
            <a:spLocks noGrp="1"/>
          </p:cNvSpPr>
          <p:nvPr>
            <p:ph idx="1"/>
          </p:nvPr>
        </p:nvSpPr>
        <p:spPr>
          <a:xfrm>
            <a:off x="792162" y="2018255"/>
            <a:ext cx="7570787" cy="4289611"/>
          </a:xfrm>
        </p:spPr>
        <p:txBody>
          <a:bodyPr>
            <a:normAutofit/>
          </a:bodyPr>
          <a:lstStyle/>
          <a:p>
            <a:pPr>
              <a:spcBef>
                <a:spcPts val="1200"/>
              </a:spcBef>
            </a:pPr>
            <a:r>
              <a:rPr lang="en-US" dirty="0"/>
              <a:t>Or being labeled:</a:t>
            </a:r>
          </a:p>
          <a:p>
            <a:pPr lvl="1">
              <a:spcBef>
                <a:spcPts val="1200"/>
              </a:spcBef>
            </a:pPr>
            <a:r>
              <a:rPr lang="en-US" dirty="0" smtClean="0"/>
              <a:t>A trouble </a:t>
            </a:r>
            <a:r>
              <a:rPr lang="en-US" dirty="0"/>
              <a:t>maker</a:t>
            </a:r>
          </a:p>
          <a:p>
            <a:pPr lvl="1">
              <a:spcBef>
                <a:spcPts val="1200"/>
              </a:spcBef>
            </a:pPr>
            <a:r>
              <a:rPr lang="en-US" dirty="0" smtClean="0"/>
              <a:t>A feminist</a:t>
            </a:r>
            <a:endParaRPr lang="en-US" dirty="0"/>
          </a:p>
          <a:p>
            <a:pPr lvl="1">
              <a:spcBef>
                <a:spcPts val="1200"/>
              </a:spcBef>
            </a:pPr>
            <a:r>
              <a:rPr lang="en-US" dirty="0"/>
              <a:t>O</a:t>
            </a:r>
            <a:r>
              <a:rPr lang="en-US" dirty="0" smtClean="0"/>
              <a:t>verly </a:t>
            </a:r>
            <a:r>
              <a:rPr lang="en-US" dirty="0"/>
              <a:t>sensitive</a:t>
            </a:r>
          </a:p>
          <a:p>
            <a:pPr lvl="1">
              <a:spcBef>
                <a:spcPts val="1200"/>
              </a:spcBef>
            </a:pPr>
            <a:r>
              <a:rPr lang="en-US" dirty="0"/>
              <a:t>H</a:t>
            </a:r>
            <a:r>
              <a:rPr lang="en-US" dirty="0" smtClean="0"/>
              <a:t>ypersensitive </a:t>
            </a:r>
            <a:r>
              <a:rPr lang="en-US" dirty="0"/>
              <a:t>male</a:t>
            </a:r>
          </a:p>
          <a:p>
            <a:pPr lvl="1">
              <a:spcBef>
                <a:spcPts val="1200"/>
              </a:spcBef>
            </a:pPr>
            <a:r>
              <a:rPr lang="en-US" dirty="0"/>
              <a:t>Effeminate male</a:t>
            </a:r>
          </a:p>
          <a:p>
            <a:pPr lvl="1">
              <a:spcBef>
                <a:spcPts val="1200"/>
              </a:spcBef>
            </a:pPr>
            <a:r>
              <a:rPr lang="en-US" dirty="0"/>
              <a:t>Mentally unstable</a:t>
            </a:r>
          </a:p>
          <a:p>
            <a:endParaRPr lang="en-US" dirty="0"/>
          </a:p>
        </p:txBody>
      </p:sp>
    </p:spTree>
    <p:extLst>
      <p:ext uri="{BB962C8B-B14F-4D97-AF65-F5344CB8AC3E}">
        <p14:creationId xmlns:p14="http://schemas.microsoft.com/office/powerpoint/2010/main" val="3286958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Discrimination</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15142"/>
          </a:xfrm>
        </p:spPr>
        <p:txBody>
          <a:bodyPr>
            <a:normAutofit fontScale="85000" lnSpcReduction="20000"/>
          </a:bodyPr>
          <a:lstStyle/>
          <a:p>
            <a:pPr lvl="0"/>
            <a:r>
              <a:rPr lang="en-US" dirty="0"/>
              <a:t>A supervisor or person in authority making employment decisions related to hiring, firing, transferring, promoting, demoting, benefits, compensation, and other terms and conditions of employment, because of an employee’s protected class status.</a:t>
            </a:r>
          </a:p>
          <a:p>
            <a:pPr lvl="0"/>
            <a:r>
              <a:rPr lang="en-US" dirty="0"/>
              <a:t>An employee who harasses another employee because of their protected class status, or sexually harasses another employee, while away from the workplace and outside of working hours, may be subject to the provisions of this policy if that conduct has a negative impact on the environment at work and/or working relationships and/or the employer’s business.  </a:t>
            </a:r>
          </a:p>
        </p:txBody>
      </p:sp>
    </p:spTree>
    <p:extLst>
      <p:ext uri="{BB962C8B-B14F-4D97-AF65-F5344CB8AC3E}">
        <p14:creationId xmlns:p14="http://schemas.microsoft.com/office/powerpoint/2010/main" val="2577109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Examples</a:t>
            </a:r>
            <a:endParaRPr lang="en-US" dirty="0">
              <a:solidFill>
                <a:srgbClr val="506E94"/>
              </a:solidFill>
              <a:latin typeface="+mj-lt"/>
            </a:endParaRPr>
          </a:p>
        </p:txBody>
      </p:sp>
      <p:sp>
        <p:nvSpPr>
          <p:cNvPr id="3" name="Content Placeholder 2"/>
          <p:cNvSpPr>
            <a:spLocks noGrp="1"/>
          </p:cNvSpPr>
          <p:nvPr>
            <p:ph idx="1"/>
          </p:nvPr>
        </p:nvSpPr>
        <p:spPr/>
        <p:txBody>
          <a:bodyPr/>
          <a:lstStyle/>
          <a:p>
            <a:pPr lvl="0"/>
            <a:endParaRPr lang="en-US" dirty="0"/>
          </a:p>
          <a:p>
            <a:pPr lvl="0"/>
            <a:r>
              <a:rPr lang="en-US" dirty="0" smtClean="0"/>
              <a:t>A </a:t>
            </a:r>
            <a:r>
              <a:rPr lang="en-US" dirty="0"/>
              <a:t>supervisor refusing to hire a well qualified candidate because she is pregnant.</a:t>
            </a:r>
          </a:p>
          <a:p>
            <a:pPr lvl="0"/>
            <a:r>
              <a:rPr lang="en-US" dirty="0"/>
              <a:t>Upon “discovering” an employee’s age, a supervisor transfers a well qualified 45 year old employee from the “teen unit” to the “senior citizen unit.”</a:t>
            </a:r>
          </a:p>
          <a:p>
            <a:pPr marL="0" indent="0">
              <a:buNone/>
            </a:pPr>
            <a:endParaRPr lang="en-US" dirty="0"/>
          </a:p>
        </p:txBody>
      </p:sp>
    </p:spTree>
    <p:extLst>
      <p:ext uri="{BB962C8B-B14F-4D97-AF65-F5344CB8AC3E}">
        <p14:creationId xmlns:p14="http://schemas.microsoft.com/office/powerpoint/2010/main" val="2919691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Reporting</a:t>
            </a:r>
            <a:endParaRPr lang="en-US" dirty="0">
              <a:solidFill>
                <a:srgbClr val="506E94"/>
              </a:solidFill>
              <a:latin typeface="+mj-lt"/>
            </a:endParaRPr>
          </a:p>
        </p:txBody>
      </p:sp>
      <p:sp>
        <p:nvSpPr>
          <p:cNvPr id="3" name="Content Placeholder 2"/>
          <p:cNvSpPr>
            <a:spLocks noGrp="1"/>
          </p:cNvSpPr>
          <p:nvPr>
            <p:ph idx="1"/>
          </p:nvPr>
        </p:nvSpPr>
        <p:spPr>
          <a:xfrm>
            <a:off x="792162" y="1950705"/>
            <a:ext cx="7570787" cy="4289611"/>
          </a:xfrm>
        </p:spPr>
        <p:txBody>
          <a:bodyPr>
            <a:normAutofit/>
          </a:bodyPr>
          <a:lstStyle/>
          <a:p>
            <a:r>
              <a:rPr lang="en-US" dirty="0"/>
              <a:t>The company takes all complaints of discrimination, bullying, intimidation, and harassment extremely seriously</a:t>
            </a:r>
            <a:r>
              <a:rPr lang="en-US" dirty="0" smtClean="0"/>
              <a:t>.</a:t>
            </a:r>
            <a:endParaRPr lang="en-US" dirty="0"/>
          </a:p>
          <a:p>
            <a:r>
              <a:rPr lang="en-US" dirty="0"/>
              <a:t>All employees are encouraged to report any forms to a manager or administration</a:t>
            </a:r>
            <a:r>
              <a:rPr lang="en-US" dirty="0" smtClean="0"/>
              <a:t>.</a:t>
            </a:r>
            <a:endParaRPr lang="en-US" dirty="0"/>
          </a:p>
          <a:p>
            <a:r>
              <a:rPr lang="en-US" dirty="0"/>
              <a:t>Harassment doesn’t have to happen to you – if you see something, say something.</a:t>
            </a:r>
          </a:p>
          <a:p>
            <a:endParaRPr lang="en-US" dirty="0"/>
          </a:p>
        </p:txBody>
      </p:sp>
    </p:spTree>
    <p:extLst>
      <p:ext uri="{BB962C8B-B14F-4D97-AF65-F5344CB8AC3E}">
        <p14:creationId xmlns:p14="http://schemas.microsoft.com/office/powerpoint/2010/main" val="131692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Yet We All Want The Same Thing</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03545"/>
          </a:xfrm>
        </p:spPr>
        <p:txBody>
          <a:bodyPr>
            <a:normAutofit/>
          </a:bodyPr>
          <a:lstStyle/>
          <a:p>
            <a:r>
              <a:rPr lang="en-US" dirty="0"/>
              <a:t>Everyone wants to enjoy his/her job.  </a:t>
            </a:r>
          </a:p>
          <a:p>
            <a:r>
              <a:rPr lang="en-US" dirty="0"/>
              <a:t>Everyone wants a safe and comfortable place to work.</a:t>
            </a:r>
          </a:p>
          <a:p>
            <a:r>
              <a:rPr lang="en-US" dirty="0"/>
              <a:t>Everyone has unique personalities.</a:t>
            </a:r>
          </a:p>
          <a:p>
            <a:r>
              <a:rPr lang="en-US" dirty="0"/>
              <a:t>Everyone likes things done a certain way.</a:t>
            </a:r>
          </a:p>
          <a:p>
            <a:r>
              <a:rPr lang="en-US" dirty="0"/>
              <a:t>Everyone has a different perception of what are appropriate </a:t>
            </a:r>
            <a:r>
              <a:rPr lang="en-US" dirty="0" smtClean="0"/>
              <a:t>boundaries</a:t>
            </a:r>
            <a:endParaRPr lang="en-US" dirty="0"/>
          </a:p>
        </p:txBody>
      </p:sp>
    </p:spTree>
    <p:extLst>
      <p:ext uri="{BB962C8B-B14F-4D97-AF65-F5344CB8AC3E}">
        <p14:creationId xmlns:p14="http://schemas.microsoft.com/office/powerpoint/2010/main" val="1885203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Complicity</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company considers someone witnessing harassment, bullying, intimidation, or discrimination of a coworker and NOT saying or doing anything as complicit with the negative behavior and will be subject to disciplinary action of a level appropriate to the negative behavior witnessed.</a:t>
            </a:r>
          </a:p>
          <a:p>
            <a:pPr marL="0" indent="0">
              <a:buNone/>
            </a:pPr>
            <a:endParaRPr lang="en-US" dirty="0"/>
          </a:p>
        </p:txBody>
      </p:sp>
    </p:spTree>
    <p:extLst>
      <p:ext uri="{BB962C8B-B14F-4D97-AF65-F5344CB8AC3E}">
        <p14:creationId xmlns:p14="http://schemas.microsoft.com/office/powerpoint/2010/main" val="1703350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Harassing Comments</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96202"/>
          </a:xfrm>
        </p:spPr>
        <p:txBody>
          <a:bodyPr>
            <a:normAutofit fontScale="85000" lnSpcReduction="20000"/>
          </a:bodyPr>
          <a:lstStyle/>
          <a:p>
            <a:pPr lvl="0"/>
            <a:r>
              <a:rPr lang="en-US" dirty="0"/>
              <a:t>“How often do you have sex?”</a:t>
            </a:r>
          </a:p>
          <a:p>
            <a:pPr lvl="0"/>
            <a:r>
              <a:rPr lang="en-US" dirty="0"/>
              <a:t>“Why don’t you meet me after work to discuss this problem?”</a:t>
            </a:r>
          </a:p>
          <a:p>
            <a:pPr lvl="0"/>
            <a:r>
              <a:rPr lang="en-US" dirty="0"/>
              <a:t>“Wow, you look great! Did you lose weight?”</a:t>
            </a:r>
          </a:p>
          <a:p>
            <a:pPr lvl="0"/>
            <a:r>
              <a:rPr lang="en-US" dirty="0"/>
              <a:t>“We were just treating her like one of the guys!”</a:t>
            </a:r>
          </a:p>
          <a:p>
            <a:pPr lvl="0"/>
            <a:r>
              <a:rPr lang="en-US" dirty="0"/>
              <a:t>“How about if I call you at home tonight?”</a:t>
            </a:r>
          </a:p>
          <a:p>
            <a:pPr lvl="0"/>
            <a:r>
              <a:rPr lang="en-US" dirty="0"/>
              <a:t>“I usually take all the people who work on my team out for a beer on Friday nights; you should join us.”</a:t>
            </a:r>
          </a:p>
          <a:p>
            <a:pPr lvl="0"/>
            <a:r>
              <a:rPr lang="en-US" dirty="0"/>
              <a:t>“Did you hear the joke about…?</a:t>
            </a:r>
            <a:r>
              <a:rPr lang="en-US" dirty="0" smtClean="0"/>
              <a:t>”</a:t>
            </a:r>
            <a:endParaRPr lang="en-US" dirty="0"/>
          </a:p>
        </p:txBody>
      </p:sp>
    </p:spTree>
    <p:extLst>
      <p:ext uri="{BB962C8B-B14F-4D97-AF65-F5344CB8AC3E}">
        <p14:creationId xmlns:p14="http://schemas.microsoft.com/office/powerpoint/2010/main" val="2753231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Isn’t Harassing?</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561102"/>
          </a:xfrm>
        </p:spPr>
        <p:txBody>
          <a:bodyPr>
            <a:normAutofit fontScale="70000" lnSpcReduction="20000"/>
          </a:bodyPr>
          <a:lstStyle/>
          <a:p>
            <a:pPr lvl="0"/>
            <a:r>
              <a:rPr lang="en-US" dirty="0"/>
              <a:t>Expressing differences of opinion</a:t>
            </a:r>
          </a:p>
          <a:p>
            <a:pPr lvl="0"/>
            <a:r>
              <a:rPr lang="en-US" dirty="0"/>
              <a:t>Offering constructive feedback</a:t>
            </a:r>
          </a:p>
          <a:p>
            <a:pPr lvl="0"/>
            <a:r>
              <a:rPr lang="en-US" dirty="0"/>
              <a:t>Making a legitimate complaint about another worker’s conduct</a:t>
            </a:r>
          </a:p>
          <a:p>
            <a:pPr lvl="0"/>
            <a:r>
              <a:rPr lang="en-US" dirty="0"/>
              <a:t>Reasonable management action, including decisions about:</a:t>
            </a:r>
          </a:p>
          <a:p>
            <a:pPr lvl="1"/>
            <a:r>
              <a:rPr lang="en-US" sz="2800" dirty="0"/>
              <a:t>Job duties and work to be performed</a:t>
            </a:r>
          </a:p>
          <a:p>
            <a:pPr lvl="1"/>
            <a:r>
              <a:rPr lang="en-CA" sz="2800" dirty="0"/>
              <a:t>Workloads and deadlines</a:t>
            </a:r>
            <a:endParaRPr lang="en-US" sz="2800" dirty="0"/>
          </a:p>
          <a:p>
            <a:pPr lvl="1"/>
            <a:r>
              <a:rPr lang="en-CA" sz="2800" dirty="0"/>
              <a:t>Layoffs, transfers, promotions, and reorganizations</a:t>
            </a:r>
            <a:endParaRPr lang="en-US" sz="2800" dirty="0"/>
          </a:p>
          <a:p>
            <a:pPr lvl="1"/>
            <a:r>
              <a:rPr lang="en-CA" sz="2800" dirty="0"/>
              <a:t>Work instruction, supervision, or feedback</a:t>
            </a:r>
            <a:endParaRPr lang="en-US" sz="2800" dirty="0"/>
          </a:p>
          <a:p>
            <a:pPr lvl="1"/>
            <a:r>
              <a:rPr lang="en-CA" sz="2800" dirty="0"/>
              <a:t>Work evaluation</a:t>
            </a:r>
            <a:endParaRPr lang="en-US" sz="2800" dirty="0"/>
          </a:p>
          <a:p>
            <a:pPr lvl="1"/>
            <a:r>
              <a:rPr lang="en-CA" sz="2800" dirty="0"/>
              <a:t>Performance </a:t>
            </a:r>
            <a:r>
              <a:rPr lang="en-CA" sz="2800" dirty="0" smtClean="0"/>
              <a:t>management</a:t>
            </a:r>
            <a:endParaRPr lang="en-US" sz="2800" dirty="0"/>
          </a:p>
          <a:p>
            <a:pPr lvl="1"/>
            <a:r>
              <a:rPr lang="en-CA" dirty="0" smtClean="0"/>
              <a:t>Discipline</a:t>
            </a:r>
            <a:r>
              <a:rPr lang="en-CA" dirty="0"/>
              <a:t>, suspensions, or terminations</a:t>
            </a:r>
            <a:r>
              <a:rPr lang="en-US" dirty="0"/>
              <a:t> </a:t>
            </a:r>
          </a:p>
        </p:txBody>
      </p:sp>
    </p:spTree>
    <p:extLst>
      <p:ext uri="{BB962C8B-B14F-4D97-AF65-F5344CB8AC3E}">
        <p14:creationId xmlns:p14="http://schemas.microsoft.com/office/powerpoint/2010/main" val="2868174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Reporting</a:t>
            </a:r>
            <a:endParaRPr lang="en-US" dirty="0">
              <a:solidFill>
                <a:srgbClr val="506E94"/>
              </a:solidFill>
              <a:latin typeface="+mj-lt"/>
            </a:endParaRPr>
          </a:p>
        </p:txBody>
      </p:sp>
      <p:sp>
        <p:nvSpPr>
          <p:cNvPr id="3" name="Content Placeholder 2"/>
          <p:cNvSpPr>
            <a:spLocks noGrp="1"/>
          </p:cNvSpPr>
          <p:nvPr>
            <p:ph idx="1"/>
          </p:nvPr>
        </p:nvSpPr>
        <p:spPr/>
        <p:txBody>
          <a:bodyPr>
            <a:normAutofit fontScale="85000" lnSpcReduction="10000"/>
          </a:bodyPr>
          <a:lstStyle/>
          <a:p>
            <a:r>
              <a:rPr lang="en-US" dirty="0"/>
              <a:t>How the company encourages employees to </a:t>
            </a:r>
            <a:r>
              <a:rPr lang="en-US" dirty="0" smtClean="0"/>
              <a:t>report:</a:t>
            </a:r>
            <a:endParaRPr lang="en-US" dirty="0"/>
          </a:p>
          <a:p>
            <a:pPr lvl="1"/>
            <a:r>
              <a:rPr lang="en-US" dirty="0"/>
              <a:t>By making it safe for an employee to speak up</a:t>
            </a:r>
          </a:p>
          <a:p>
            <a:pPr lvl="1"/>
            <a:r>
              <a:rPr lang="en-US" dirty="0"/>
              <a:t>By setting an example of how to behave</a:t>
            </a:r>
          </a:p>
          <a:p>
            <a:pPr lvl="1"/>
            <a:r>
              <a:rPr lang="en-US" dirty="0"/>
              <a:t>By being receptive to employee concerns</a:t>
            </a:r>
          </a:p>
          <a:p>
            <a:pPr lvl="1"/>
            <a:r>
              <a:rPr lang="en-US" dirty="0"/>
              <a:t>By reminding employees of policies related to harassment</a:t>
            </a:r>
          </a:p>
          <a:p>
            <a:pPr lvl="1"/>
            <a:r>
              <a:rPr lang="en-US" dirty="0"/>
              <a:t>By reminding employees of the various ways they can raise concerns</a:t>
            </a:r>
          </a:p>
          <a:p>
            <a:pPr lvl="1"/>
            <a:r>
              <a:rPr lang="en-US" dirty="0"/>
              <a:t>By reminding employees of the protections against retaliation</a:t>
            </a:r>
          </a:p>
          <a:p>
            <a:pPr lvl="1"/>
            <a:r>
              <a:rPr lang="en-US" dirty="0"/>
              <a:t>By educating employees about harassment in the workplace as a measure of prevention</a:t>
            </a:r>
          </a:p>
          <a:p>
            <a:endParaRPr lang="en-US" dirty="0"/>
          </a:p>
        </p:txBody>
      </p:sp>
    </p:spTree>
    <p:extLst>
      <p:ext uri="{BB962C8B-B14F-4D97-AF65-F5344CB8AC3E}">
        <p14:creationId xmlns:p14="http://schemas.microsoft.com/office/powerpoint/2010/main" val="42845709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Retaliation</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01632"/>
          </a:xfrm>
        </p:spPr>
        <p:txBody>
          <a:bodyPr>
            <a:normAutofit fontScale="85000" lnSpcReduction="20000"/>
          </a:bodyPr>
          <a:lstStyle/>
          <a:p>
            <a:pPr lvl="0"/>
            <a:r>
              <a:rPr lang="en-US" dirty="0"/>
              <a:t>Just like harassment and discrimination, retaliation in response to a complaint is against state and federal law.</a:t>
            </a:r>
          </a:p>
          <a:p>
            <a:pPr lvl="0"/>
            <a:r>
              <a:rPr lang="en-US" dirty="0"/>
              <a:t>Retaliation is conduct by the </a:t>
            </a:r>
            <a:br>
              <a:rPr lang="en-US" dirty="0"/>
            </a:br>
            <a:r>
              <a:rPr lang="en-US" dirty="0"/>
              <a:t>Employer that would discourage a reasonable person from reporting harassment.</a:t>
            </a:r>
          </a:p>
          <a:p>
            <a:pPr lvl="0"/>
            <a:r>
              <a:rPr lang="en-US" dirty="0"/>
              <a:t>Retaliation against an employee after a complaint or threatening to retaliate if he or she complains or participates in an investigation is </a:t>
            </a:r>
            <a:r>
              <a:rPr lang="en-US" i="1" dirty="0"/>
              <a:t>ILLEGAL.</a:t>
            </a:r>
            <a:endParaRPr lang="en-US" dirty="0"/>
          </a:p>
          <a:p>
            <a:pPr lvl="0"/>
            <a:r>
              <a:rPr lang="en-US" dirty="0"/>
              <a:t>Once a potential harassment situation is raised, all persons who have knowledge are responsible for ensuring an investigation is undertaken</a:t>
            </a:r>
            <a:r>
              <a:rPr lang="en-US" dirty="0" smtClean="0"/>
              <a:t>.</a:t>
            </a:r>
            <a:endParaRPr lang="en-US" dirty="0"/>
          </a:p>
        </p:txBody>
      </p:sp>
    </p:spTree>
    <p:extLst>
      <p:ext uri="{BB962C8B-B14F-4D97-AF65-F5344CB8AC3E}">
        <p14:creationId xmlns:p14="http://schemas.microsoft.com/office/powerpoint/2010/main" val="3029665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Employer Obligations</a:t>
            </a:r>
            <a:endParaRPr lang="en-US" dirty="0">
              <a:solidFill>
                <a:srgbClr val="506E94"/>
              </a:solidFill>
              <a:latin typeface="+mj-lt"/>
            </a:endParaRPr>
          </a:p>
        </p:txBody>
      </p:sp>
      <p:sp>
        <p:nvSpPr>
          <p:cNvPr id="3" name="Content Placeholder 2"/>
          <p:cNvSpPr>
            <a:spLocks noGrp="1"/>
          </p:cNvSpPr>
          <p:nvPr>
            <p:ph idx="1"/>
          </p:nvPr>
        </p:nvSpPr>
        <p:spPr>
          <a:xfrm>
            <a:off x="792162" y="1937195"/>
            <a:ext cx="7570787" cy="4289611"/>
          </a:xfrm>
        </p:spPr>
        <p:txBody>
          <a:bodyPr/>
          <a:lstStyle/>
          <a:p>
            <a:pPr lvl="0"/>
            <a:r>
              <a:rPr lang="en-US" dirty="0"/>
              <a:t>Develop procedures for dealing with / investigating incidents or complaints</a:t>
            </a:r>
          </a:p>
          <a:p>
            <a:pPr lvl="0"/>
            <a:r>
              <a:rPr lang="en-US" dirty="0"/>
              <a:t>Prevent or minimize bullying and harassment</a:t>
            </a:r>
          </a:p>
          <a:p>
            <a:pPr lvl="0"/>
            <a:r>
              <a:rPr lang="en-US" dirty="0"/>
              <a:t>Draft a workplace policy statement</a:t>
            </a:r>
          </a:p>
          <a:p>
            <a:pPr lvl="0"/>
            <a:r>
              <a:rPr lang="en-US" dirty="0"/>
              <a:t>Develop reporting procedures</a:t>
            </a:r>
          </a:p>
          <a:p>
            <a:pPr lvl="0"/>
            <a:r>
              <a:rPr lang="en-US" dirty="0"/>
              <a:t>Train workers and </a:t>
            </a:r>
            <a:r>
              <a:rPr lang="en-US" dirty="0" smtClean="0"/>
              <a:t>supervisors</a:t>
            </a:r>
            <a:endParaRPr lang="en-US" dirty="0"/>
          </a:p>
        </p:txBody>
      </p:sp>
    </p:spTree>
    <p:extLst>
      <p:ext uri="{BB962C8B-B14F-4D97-AF65-F5344CB8AC3E}">
        <p14:creationId xmlns:p14="http://schemas.microsoft.com/office/powerpoint/2010/main" val="34478387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Employee Obligations</a:t>
            </a:r>
            <a:endParaRPr lang="en-US" dirty="0">
              <a:solidFill>
                <a:srgbClr val="506E94"/>
              </a:solidFill>
              <a:latin typeface="+mj-lt"/>
            </a:endParaRPr>
          </a:p>
        </p:txBody>
      </p:sp>
      <p:sp>
        <p:nvSpPr>
          <p:cNvPr id="3" name="Content Placeholder 2"/>
          <p:cNvSpPr>
            <a:spLocks noGrp="1"/>
          </p:cNvSpPr>
          <p:nvPr>
            <p:ph idx="1"/>
          </p:nvPr>
        </p:nvSpPr>
        <p:spPr/>
        <p:txBody>
          <a:bodyPr>
            <a:normAutofit fontScale="85000" lnSpcReduction="10000"/>
          </a:bodyPr>
          <a:lstStyle/>
          <a:p>
            <a:pPr lvl="0"/>
            <a:r>
              <a:rPr lang="en-US" dirty="0"/>
              <a:t>Not reporting will only make things worse</a:t>
            </a:r>
          </a:p>
          <a:p>
            <a:pPr lvl="0"/>
            <a:r>
              <a:rPr lang="en-US" dirty="0"/>
              <a:t>Management can’t do anything if they don’t know anything</a:t>
            </a:r>
          </a:p>
          <a:p>
            <a:pPr lvl="0"/>
            <a:r>
              <a:rPr lang="en-US" dirty="0"/>
              <a:t>Report if you observe or experience bullying or harassment</a:t>
            </a:r>
          </a:p>
          <a:p>
            <a:pPr lvl="0"/>
            <a:r>
              <a:rPr lang="en-US" dirty="0"/>
              <a:t>Do not engage in workplace bullying and harassment</a:t>
            </a:r>
          </a:p>
          <a:p>
            <a:pPr lvl="0"/>
            <a:r>
              <a:rPr lang="en-US" dirty="0"/>
              <a:t>Apply and comply with workplace </a:t>
            </a:r>
            <a:br>
              <a:rPr lang="en-US" dirty="0"/>
            </a:br>
            <a:r>
              <a:rPr lang="en-US" dirty="0"/>
              <a:t>policies and procedures on bullying </a:t>
            </a:r>
            <a:br>
              <a:rPr lang="en-US" dirty="0"/>
            </a:br>
            <a:r>
              <a:rPr lang="en-US" dirty="0"/>
              <a:t>and </a:t>
            </a:r>
            <a:r>
              <a:rPr lang="en-US" dirty="0" smtClean="0"/>
              <a:t>harassment</a:t>
            </a:r>
            <a:endParaRPr lang="en-US" dirty="0"/>
          </a:p>
        </p:txBody>
      </p:sp>
    </p:spTree>
    <p:extLst>
      <p:ext uri="{BB962C8B-B14F-4D97-AF65-F5344CB8AC3E}">
        <p14:creationId xmlns:p14="http://schemas.microsoft.com/office/powerpoint/2010/main" val="2585093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Supervisor Responsibilities</a:t>
            </a:r>
            <a:endParaRPr lang="en-US" dirty="0">
              <a:solidFill>
                <a:srgbClr val="506E94"/>
              </a:solidFill>
              <a:latin typeface="+mj-lt"/>
            </a:endParaRPr>
          </a:p>
        </p:txBody>
      </p:sp>
      <p:sp>
        <p:nvSpPr>
          <p:cNvPr id="3" name="Content Placeholder 2"/>
          <p:cNvSpPr>
            <a:spLocks noGrp="1"/>
          </p:cNvSpPr>
          <p:nvPr>
            <p:ph idx="1"/>
          </p:nvPr>
        </p:nvSpPr>
        <p:spPr/>
        <p:txBody>
          <a:bodyPr>
            <a:normAutofit lnSpcReduction="10000"/>
          </a:bodyPr>
          <a:lstStyle/>
          <a:p>
            <a:r>
              <a:rPr lang="en-US" dirty="0"/>
              <a:t>Your supervisor should</a:t>
            </a:r>
          </a:p>
          <a:p>
            <a:pPr lvl="1"/>
            <a:r>
              <a:rPr lang="en-US" dirty="0"/>
              <a:t>Not engage in bullying, harassment, or retaliation</a:t>
            </a:r>
          </a:p>
          <a:p>
            <a:pPr lvl="1"/>
            <a:r>
              <a:rPr lang="en-US" dirty="0"/>
              <a:t>Apply and comply with workplace policies and procedures on bullying and harassment</a:t>
            </a:r>
          </a:p>
          <a:p>
            <a:pPr lvl="1"/>
            <a:r>
              <a:rPr lang="en-US" dirty="0"/>
              <a:t>Be available to hear complaints</a:t>
            </a:r>
          </a:p>
          <a:p>
            <a:pPr lvl="1"/>
            <a:r>
              <a:rPr lang="en-US" dirty="0"/>
              <a:t>Listen</a:t>
            </a:r>
          </a:p>
          <a:p>
            <a:pPr lvl="1"/>
            <a:r>
              <a:rPr lang="en-US" dirty="0"/>
              <a:t>Resolve complaints</a:t>
            </a:r>
          </a:p>
          <a:p>
            <a:pPr lvl="1"/>
            <a:r>
              <a:rPr lang="en-US" dirty="0"/>
              <a:t>Consider implementation of new policies that might prevent future incidents</a:t>
            </a:r>
          </a:p>
        </p:txBody>
      </p:sp>
    </p:spTree>
    <p:extLst>
      <p:ext uri="{BB962C8B-B14F-4D97-AF65-F5344CB8AC3E}">
        <p14:creationId xmlns:p14="http://schemas.microsoft.com/office/powerpoint/2010/main" val="32828372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Can Be Done?</a:t>
            </a:r>
            <a:endParaRPr lang="en-US" dirty="0">
              <a:solidFill>
                <a:srgbClr val="506E94"/>
              </a:solidFill>
              <a:latin typeface="+mj-lt"/>
            </a:endParaRPr>
          </a:p>
        </p:txBody>
      </p:sp>
      <p:sp>
        <p:nvSpPr>
          <p:cNvPr id="3" name="Content Placeholder 2"/>
          <p:cNvSpPr>
            <a:spLocks noGrp="1"/>
          </p:cNvSpPr>
          <p:nvPr>
            <p:ph idx="1"/>
          </p:nvPr>
        </p:nvSpPr>
        <p:spPr>
          <a:xfrm>
            <a:off x="792162" y="1856135"/>
            <a:ext cx="7570787" cy="4628652"/>
          </a:xfrm>
        </p:spPr>
        <p:txBody>
          <a:bodyPr>
            <a:normAutofit fontScale="92500" lnSpcReduction="10000"/>
          </a:bodyPr>
          <a:lstStyle/>
          <a:p>
            <a:r>
              <a:rPr lang="en-US" dirty="0"/>
              <a:t>What can everyone do?</a:t>
            </a:r>
          </a:p>
          <a:p>
            <a:pPr lvl="1"/>
            <a:r>
              <a:rPr lang="en-US" dirty="0"/>
              <a:t>Document details of what you see to share in an investigation</a:t>
            </a:r>
          </a:p>
          <a:p>
            <a:pPr lvl="2"/>
            <a:r>
              <a:rPr lang="en-US" dirty="0"/>
              <a:t>Dates</a:t>
            </a:r>
          </a:p>
          <a:p>
            <a:pPr lvl="2"/>
            <a:r>
              <a:rPr lang="en-US" dirty="0"/>
              <a:t>Details</a:t>
            </a:r>
          </a:p>
          <a:p>
            <a:pPr lvl="2"/>
            <a:r>
              <a:rPr lang="en-US" dirty="0"/>
              <a:t>Witnesses</a:t>
            </a:r>
          </a:p>
          <a:p>
            <a:pPr lvl="1"/>
            <a:r>
              <a:rPr lang="en-US" dirty="0"/>
              <a:t>Offer support</a:t>
            </a:r>
          </a:p>
          <a:p>
            <a:pPr lvl="1"/>
            <a:r>
              <a:rPr lang="en-US" dirty="0"/>
              <a:t>EAP programs</a:t>
            </a:r>
          </a:p>
          <a:p>
            <a:pPr lvl="1"/>
            <a:r>
              <a:rPr lang="en-US" dirty="0"/>
              <a:t>Don’t Gossip about the incident</a:t>
            </a:r>
          </a:p>
          <a:p>
            <a:pPr lvl="1"/>
            <a:r>
              <a:rPr lang="en-US" dirty="0"/>
              <a:t>Tell the bully to stop</a:t>
            </a:r>
          </a:p>
          <a:p>
            <a:pPr lvl="1"/>
            <a:r>
              <a:rPr lang="en-US" dirty="0"/>
              <a:t>Intervene where </a:t>
            </a:r>
            <a:r>
              <a:rPr lang="en-US" dirty="0" smtClean="0"/>
              <a:t>appropriate</a:t>
            </a:r>
            <a:endParaRPr lang="en-US" dirty="0"/>
          </a:p>
        </p:txBody>
      </p:sp>
    </p:spTree>
    <p:extLst>
      <p:ext uri="{BB962C8B-B14F-4D97-AF65-F5344CB8AC3E}">
        <p14:creationId xmlns:p14="http://schemas.microsoft.com/office/powerpoint/2010/main" val="961968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Reporting</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69182"/>
          </a:xfrm>
        </p:spPr>
        <p:txBody>
          <a:bodyPr>
            <a:normAutofit fontScale="85000" lnSpcReduction="20000"/>
          </a:bodyPr>
          <a:lstStyle/>
          <a:p>
            <a:pPr lvl="0"/>
            <a:r>
              <a:rPr lang="en-US" dirty="0" smtClean="0"/>
              <a:t>If harassment occurs, report the incident to your supervisor</a:t>
            </a:r>
            <a:r>
              <a:rPr lang="en-US" dirty="0"/>
              <a:t>. </a:t>
            </a:r>
          </a:p>
          <a:p>
            <a:pPr lvl="0"/>
            <a:r>
              <a:rPr lang="en-US" dirty="0"/>
              <a:t>If the employer or supervisor is the alleged bully or source of harassment, </a:t>
            </a:r>
            <a:r>
              <a:rPr lang="en-US" dirty="0" smtClean="0"/>
              <a:t>report the matter to administration.</a:t>
            </a:r>
          </a:p>
          <a:p>
            <a:pPr lvl="0"/>
            <a:r>
              <a:rPr lang="en-US" dirty="0" smtClean="0"/>
              <a:t>You can also contact</a:t>
            </a:r>
            <a:r>
              <a:rPr lang="en-US" dirty="0"/>
              <a:t>:</a:t>
            </a:r>
          </a:p>
          <a:p>
            <a:pPr lvl="1"/>
            <a:r>
              <a:rPr lang="en-US" sz="2800" dirty="0"/>
              <a:t>Office of the Labor Commissioner </a:t>
            </a:r>
            <a:br>
              <a:rPr lang="en-US" sz="2800" dirty="0"/>
            </a:br>
            <a:r>
              <a:rPr lang="en-US" sz="2800" dirty="0"/>
              <a:t>555 E. Washington Avenue, Suite 4100 </a:t>
            </a:r>
            <a:br>
              <a:rPr lang="en-US" sz="2800" dirty="0"/>
            </a:br>
            <a:r>
              <a:rPr lang="en-US" sz="2800" dirty="0"/>
              <a:t>Las Vegas, NV 89101 </a:t>
            </a:r>
          </a:p>
          <a:p>
            <a:pPr lvl="1"/>
            <a:r>
              <a:rPr lang="en-US" sz="2800" dirty="0"/>
              <a:t>Phone: (702) 486-2650 </a:t>
            </a:r>
            <a:br>
              <a:rPr lang="en-US" sz="2800" dirty="0"/>
            </a:br>
            <a:r>
              <a:rPr lang="en-US" sz="2800" dirty="0"/>
              <a:t>Fax: (702) 486-2660 </a:t>
            </a:r>
            <a:br>
              <a:rPr lang="en-US" sz="2800" dirty="0"/>
            </a:br>
            <a:r>
              <a:rPr lang="en-US" sz="2800" dirty="0"/>
              <a:t>Email: mail1@LaborCommissioner.com</a:t>
            </a:r>
          </a:p>
          <a:p>
            <a:endParaRPr lang="en-US" dirty="0"/>
          </a:p>
        </p:txBody>
      </p:sp>
    </p:spTree>
    <p:extLst>
      <p:ext uri="{BB962C8B-B14F-4D97-AF65-F5344CB8AC3E}">
        <p14:creationId xmlns:p14="http://schemas.microsoft.com/office/powerpoint/2010/main" val="334631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Arising Conflicts</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When </a:t>
            </a:r>
            <a:r>
              <a:rPr lang="en-US" dirty="0"/>
              <a:t>you mix different personalities with different way of doing things with different ideas of what is acceptable, conflict can arise</a:t>
            </a:r>
            <a:r>
              <a:rPr lang="en-US" dirty="0" smtClean="0"/>
              <a:t>.</a:t>
            </a:r>
            <a:endParaRPr lang="en-US" dirty="0"/>
          </a:p>
          <a:p>
            <a:r>
              <a:rPr lang="en-US" dirty="0"/>
              <a:t>When conflict is not resolved, it can turn into harassment.</a:t>
            </a:r>
          </a:p>
          <a:p>
            <a:endParaRPr lang="en-US" dirty="0"/>
          </a:p>
        </p:txBody>
      </p:sp>
    </p:spTree>
    <p:extLst>
      <p:ext uri="{BB962C8B-B14F-4D97-AF65-F5344CB8AC3E}">
        <p14:creationId xmlns:p14="http://schemas.microsoft.com/office/powerpoint/2010/main" val="14497898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To Summarize </a:t>
            </a:r>
            <a:endParaRPr lang="en-US" dirty="0">
              <a:solidFill>
                <a:srgbClr val="506E94"/>
              </a:solidFill>
              <a:latin typeface="+mj-lt"/>
            </a:endParaRPr>
          </a:p>
        </p:txBody>
      </p:sp>
      <p:sp>
        <p:nvSpPr>
          <p:cNvPr id="3" name="Content Placeholder 2"/>
          <p:cNvSpPr>
            <a:spLocks noGrp="1"/>
          </p:cNvSpPr>
          <p:nvPr>
            <p:ph idx="1"/>
          </p:nvPr>
        </p:nvSpPr>
        <p:spPr>
          <a:xfrm>
            <a:off x="792162" y="2058785"/>
            <a:ext cx="7570787" cy="4289611"/>
          </a:xfrm>
        </p:spPr>
        <p:txBody>
          <a:bodyPr/>
          <a:lstStyle/>
          <a:p>
            <a:r>
              <a:rPr lang="en-US" dirty="0"/>
              <a:t>Everybody wants to enjoy going to their job and feeling fulfilled by a good day’s work.</a:t>
            </a:r>
          </a:p>
          <a:p>
            <a:r>
              <a:rPr lang="en-US" dirty="0"/>
              <a:t>A workplace free of harassment, bullying, intimidation, and discrimination is everyone’s responsibility.  </a:t>
            </a:r>
          </a:p>
          <a:p>
            <a:r>
              <a:rPr lang="en-US" dirty="0"/>
              <a:t>Speak up, and if you see something say something</a:t>
            </a:r>
            <a:r>
              <a:rPr lang="en-US" dirty="0" smtClean="0"/>
              <a:t>.</a:t>
            </a:r>
            <a:endParaRPr lang="en-US" dirty="0"/>
          </a:p>
        </p:txBody>
      </p:sp>
    </p:spTree>
    <p:extLst>
      <p:ext uri="{BB962C8B-B14F-4D97-AF65-F5344CB8AC3E}">
        <p14:creationId xmlns:p14="http://schemas.microsoft.com/office/powerpoint/2010/main" val="69237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Workers Compensation Act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588777"/>
          </a:xfrm>
        </p:spPr>
        <p:txBody>
          <a:bodyPr>
            <a:normAutofit lnSpcReduction="10000"/>
          </a:bodyPr>
          <a:lstStyle/>
          <a:p>
            <a:pPr lvl="0"/>
            <a:r>
              <a:rPr lang="en-US" dirty="0"/>
              <a:t>Statutes which establish liability of employers for injuries to workers while on the job or illness caused by the job, and requirements for insurance to protect workers.</a:t>
            </a:r>
          </a:p>
          <a:p>
            <a:pPr lvl="0"/>
            <a:r>
              <a:rPr lang="en-US" dirty="0"/>
              <a:t>Duties of employers, workers and supervisors:</a:t>
            </a:r>
          </a:p>
          <a:p>
            <a:pPr lvl="1"/>
            <a:r>
              <a:rPr lang="en-US" sz="2800" dirty="0"/>
              <a:t>Ensure or protect health and safety</a:t>
            </a:r>
          </a:p>
          <a:p>
            <a:pPr lvl="1"/>
            <a:r>
              <a:rPr lang="en-US" sz="2800" dirty="0"/>
              <a:t>Includes workplace bullying and harassment</a:t>
            </a:r>
          </a:p>
          <a:p>
            <a:pPr lvl="0"/>
            <a:r>
              <a:rPr lang="en-US" dirty="0"/>
              <a:t>Occupational Health and Safety (OHS) policies on workplace bullying and harassment</a:t>
            </a:r>
            <a:r>
              <a:rPr lang="en-US" dirty="0" smtClean="0"/>
              <a:t>.</a:t>
            </a:r>
            <a:endParaRPr lang="en-US" dirty="0"/>
          </a:p>
        </p:txBody>
      </p:sp>
    </p:spTree>
    <p:extLst>
      <p:ext uri="{BB962C8B-B14F-4D97-AF65-F5344CB8AC3E}">
        <p14:creationId xmlns:p14="http://schemas.microsoft.com/office/powerpoint/2010/main" val="397240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Is Harassment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825069"/>
          </a:xfrm>
        </p:spPr>
        <p:txBody>
          <a:bodyPr>
            <a:normAutofit fontScale="92500" lnSpcReduction="20000"/>
          </a:bodyPr>
          <a:lstStyle/>
          <a:p>
            <a:r>
              <a:rPr lang="en-US" dirty="0"/>
              <a:t>Harassment is a form of discrimination related to one or more legally protected personal characteristics of an </a:t>
            </a:r>
            <a:r>
              <a:rPr lang="en-US" dirty="0" smtClean="0"/>
              <a:t>employee</a:t>
            </a:r>
          </a:p>
          <a:p>
            <a:r>
              <a:rPr lang="en-US" dirty="0" smtClean="0"/>
              <a:t>Harassment is an legal violation of a worker’s rights caused by intimidation, bullying, or discrimination.</a:t>
            </a:r>
            <a:endParaRPr lang="en-US" dirty="0"/>
          </a:p>
          <a:p>
            <a:pPr lvl="0"/>
            <a:r>
              <a:rPr lang="en-US" dirty="0" smtClean="0"/>
              <a:t>Harassment </a:t>
            </a:r>
            <a:r>
              <a:rPr lang="en-US" dirty="0"/>
              <a:t>is usually an issue of one person’s abuse of power over another</a:t>
            </a:r>
          </a:p>
          <a:p>
            <a:pPr lvl="0"/>
            <a:r>
              <a:rPr lang="en-US" dirty="0"/>
              <a:t>An Employer/Supervisor is required to provide a safe and hostile-free work environment in compliance with applicable </a:t>
            </a:r>
            <a:r>
              <a:rPr lang="en-US" dirty="0" smtClean="0"/>
              <a:t>laws</a:t>
            </a:r>
            <a:endParaRPr lang="en-US" dirty="0"/>
          </a:p>
        </p:txBody>
      </p:sp>
    </p:spTree>
    <p:extLst>
      <p:ext uri="{BB962C8B-B14F-4D97-AF65-F5344CB8AC3E}">
        <p14:creationId xmlns:p14="http://schemas.microsoft.com/office/powerpoint/2010/main" val="407299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Bearing Witness</a:t>
            </a:r>
            <a:endParaRPr lang="en-US" dirty="0">
              <a:solidFill>
                <a:srgbClr val="506E94"/>
              </a:solidFill>
              <a:latin typeface="+mj-lt"/>
            </a:endParaRPr>
          </a:p>
        </p:txBody>
      </p:sp>
      <p:sp>
        <p:nvSpPr>
          <p:cNvPr id="3" name="Content Placeholder 2"/>
          <p:cNvSpPr>
            <a:spLocks noGrp="1"/>
          </p:cNvSpPr>
          <p:nvPr>
            <p:ph idx="1"/>
          </p:nvPr>
        </p:nvSpPr>
        <p:spPr/>
        <p:txBody>
          <a:bodyPr>
            <a:normAutofit/>
          </a:bodyPr>
          <a:lstStyle/>
          <a:p>
            <a:r>
              <a:rPr lang="en-US" dirty="0"/>
              <a:t>Victims of harassment in the workplace do not only have to be those who are harassed. Rather, anyone who is affected by the inappropriate behavior may claim workplace harassment</a:t>
            </a:r>
            <a:r>
              <a:rPr lang="en-US" dirty="0" smtClean="0"/>
              <a:t>.</a:t>
            </a:r>
            <a:endParaRPr lang="en-US" dirty="0"/>
          </a:p>
          <a:p>
            <a:r>
              <a:rPr lang="en-US" dirty="0"/>
              <a:t>If you witness a coworker being harassed, that can be its own form of harassment in the workplace as that person is made to feel uncomfortable by the harassing event.</a:t>
            </a:r>
          </a:p>
          <a:p>
            <a:endParaRPr lang="en-US" dirty="0"/>
          </a:p>
        </p:txBody>
      </p:sp>
    </p:spTree>
    <p:extLst>
      <p:ext uri="{BB962C8B-B14F-4D97-AF65-F5344CB8AC3E}">
        <p14:creationId xmlns:p14="http://schemas.microsoft.com/office/powerpoint/2010/main" val="294783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Types of Harassment</a:t>
            </a:r>
            <a:endParaRPr lang="en-US" dirty="0">
              <a:solidFill>
                <a:srgbClr val="506E94"/>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Workplace </a:t>
            </a:r>
            <a:r>
              <a:rPr lang="en-US" dirty="0"/>
              <a:t>harassment covers a wide range of behaviors that can be subtle to overt and aggressive</a:t>
            </a:r>
            <a:r>
              <a:rPr lang="en-US" dirty="0" smtClean="0"/>
              <a:t>.</a:t>
            </a:r>
            <a:endParaRPr lang="en-US" dirty="0"/>
          </a:p>
          <a:p>
            <a:r>
              <a:rPr lang="en-US" dirty="0"/>
              <a:t>Harassment comes in many forms from uncomfortable humor to outright bullying. </a:t>
            </a:r>
            <a:endParaRPr lang="en-US" dirty="0"/>
          </a:p>
        </p:txBody>
      </p:sp>
    </p:spTree>
    <p:extLst>
      <p:ext uri="{BB962C8B-B14F-4D97-AF65-F5344CB8AC3E}">
        <p14:creationId xmlns:p14="http://schemas.microsoft.com/office/powerpoint/2010/main" val="408034764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189</TotalTime>
  <Words>2529</Words>
  <Application>Microsoft Macintosh PowerPoint</Application>
  <PresentationFormat>On-screen Show (4:3)</PresentationFormat>
  <Paragraphs>317</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Infusion</vt:lpstr>
      <vt:lpstr>New Employee Orientation</vt:lpstr>
      <vt:lpstr>Harassment In The Workplace</vt:lpstr>
      <vt:lpstr>We’re All Unique</vt:lpstr>
      <vt:lpstr>Yet We All Want The Same Thing</vt:lpstr>
      <vt:lpstr>Arising Conflicts</vt:lpstr>
      <vt:lpstr>Workers Compensation Act</vt:lpstr>
      <vt:lpstr>What Is Harassment</vt:lpstr>
      <vt:lpstr>Bearing Witness</vt:lpstr>
      <vt:lpstr>Types of Harassment</vt:lpstr>
      <vt:lpstr>Types of Harassment</vt:lpstr>
      <vt:lpstr>Main Forms of Harassment</vt:lpstr>
      <vt:lpstr>Bullying</vt:lpstr>
      <vt:lpstr>Intimidation</vt:lpstr>
      <vt:lpstr>Harassment</vt:lpstr>
      <vt:lpstr>Harassment Terms</vt:lpstr>
      <vt:lpstr>Personality Traits</vt:lpstr>
      <vt:lpstr>Harassing Behaviors</vt:lpstr>
      <vt:lpstr>Who Can Harass?</vt:lpstr>
      <vt:lpstr>What Is A Hostile Work Environment?</vt:lpstr>
      <vt:lpstr>Toxic Environment Examples</vt:lpstr>
      <vt:lpstr>Toxic Environment Examples</vt:lpstr>
      <vt:lpstr>Toxic Environment Examples</vt:lpstr>
      <vt:lpstr>How Do You Know It’s Harassment</vt:lpstr>
      <vt:lpstr>So Is It Harassment?</vt:lpstr>
      <vt:lpstr>Liability</vt:lpstr>
      <vt:lpstr>Liability</vt:lpstr>
      <vt:lpstr>PowerPoint Presentation</vt:lpstr>
      <vt:lpstr>Liability</vt:lpstr>
      <vt:lpstr>When Is It Harassment?</vt:lpstr>
      <vt:lpstr>If You Are Harassed</vt:lpstr>
      <vt:lpstr>What To Do</vt:lpstr>
      <vt:lpstr>What NOT to do</vt:lpstr>
      <vt:lpstr>Indirect Harassment</vt:lpstr>
      <vt:lpstr>Speak Up</vt:lpstr>
      <vt:lpstr>Reasons People Don’t Report</vt:lpstr>
      <vt:lpstr>Reasons People Don’t Report</vt:lpstr>
      <vt:lpstr>Discrimination</vt:lpstr>
      <vt:lpstr>Examples</vt:lpstr>
      <vt:lpstr>Reporting</vt:lpstr>
      <vt:lpstr>Complicity</vt:lpstr>
      <vt:lpstr>Harassing Comments</vt:lpstr>
      <vt:lpstr>What Isn’t Harassing?</vt:lpstr>
      <vt:lpstr>Reporting</vt:lpstr>
      <vt:lpstr>Retaliation</vt:lpstr>
      <vt:lpstr>Employer Obligations</vt:lpstr>
      <vt:lpstr>Employee Obligations</vt:lpstr>
      <vt:lpstr>Supervisor Responsibilities</vt:lpstr>
      <vt:lpstr>What Can Be Done?</vt:lpstr>
      <vt:lpstr>Reporting</vt:lpstr>
      <vt:lpstr>To Summarize </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11</cp:revision>
  <dcterms:created xsi:type="dcterms:W3CDTF">2020-08-19T14:45:09Z</dcterms:created>
  <dcterms:modified xsi:type="dcterms:W3CDTF">2020-08-19T17:54:11Z</dcterms:modified>
</cp:coreProperties>
</file>