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7" r:id="rId2"/>
    <p:sldId id="258" r:id="rId3"/>
    <p:sldId id="259" r:id="rId4"/>
    <p:sldId id="260" r:id="rId5"/>
    <p:sldId id="261" r:id="rId6"/>
    <p:sldId id="262" r:id="rId7"/>
    <p:sldId id="263" r:id="rId8"/>
    <p:sldId id="264" r:id="rId9"/>
    <p:sldId id="265" r:id="rId10"/>
    <p:sldId id="273"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3" d="100"/>
          <a:sy n="103" d="100"/>
        </p:scale>
        <p:origin x="-112"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dirty="0"/>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E30E2307-1E40-4E12-8716-25BFDA8E7013}" type="datetime1">
              <a:rPr lang="en-US" smtClean="0"/>
              <a:pPr/>
              <a:t>8/19/20</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Blank.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solidFill>
              <a:schemeClr val="accent1">
                <a:lumMod val="40000"/>
                <a:lumOff val="60000"/>
                <a:alpha val="40000"/>
              </a:schemeClr>
            </a:solidFill>
            <a:miter lim="800000"/>
          </a:ln>
          <a:effectLst>
            <a:innerShdw blurRad="457200">
              <a:schemeClr val="accent1">
                <a:alpha val="80000"/>
              </a:schemeClr>
            </a:innerShdw>
            <a:softEdge rad="3175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8/19/20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4267200" y="0"/>
            <a:ext cx="4876800" cy="6858000"/>
            <a:chOff x="4267200" y="0"/>
            <a:chExt cx="4876800" cy="6858000"/>
          </a:xfrm>
        </p:grpSpPr>
        <p:pic>
          <p:nvPicPr>
            <p:cNvPr id="10" name="Picture 9"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1" name="Picture 10"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noFill/>
            <a:miter lim="800000"/>
          </a:ln>
          <a:effectLst>
            <a:innerShdw blurRad="457200">
              <a:schemeClr val="tx1">
                <a:lumMod val="50000"/>
                <a:lumOff val="50000"/>
                <a:alpha val="80000"/>
              </a:schemeClr>
            </a:innerShdw>
            <a:softEdge rad="1270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9D1D110F-3F4E-48D9-B8AA-5D0E825AFDBA}" type="datetime1">
              <a:rPr lang="en-US" smtClean="0"/>
              <a:pPr/>
              <a:t>8/19/20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E5CFCF5A-EA79-452C-A52C-1A2668C2E7DF}" type="datetime1">
              <a:rPr lang="en-US" smtClean="0"/>
              <a:pPr/>
              <a:t>8/19/20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7696200" cy="6858000"/>
            <a:chOff x="0" y="0"/>
            <a:chExt cx="7696200" cy="6858000"/>
          </a:xfrm>
        </p:grpSpPr>
        <p:pic>
          <p:nvPicPr>
            <p:cNvPr id="8" name="Picture 7" descr="Overlay-Blank.jpg"/>
            <p:cNvPicPr>
              <a:picLocks noChangeAspect="1"/>
            </p:cNvPicPr>
            <p:nvPr userDrawn="1"/>
          </p:nvPicPr>
          <p:blipFill>
            <a:blip r:embed="rId2"/>
            <a:srcRect l="1471" r="16862"/>
            <a:stretch>
              <a:fillRect/>
            </a:stretch>
          </p:blipFill>
          <p:spPr>
            <a:xfrm>
              <a:off x="0" y="0"/>
              <a:ext cx="7467600"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7428309" y="0"/>
              <a:ext cx="267891" cy="6858000"/>
            </a:xfrm>
            <a:prstGeom prst="rect">
              <a:avLst/>
            </a:prstGeom>
          </p:spPr>
        </p:pic>
      </p:grpSp>
      <p:sp>
        <p:nvSpPr>
          <p:cNvPr id="2" name="Vertical Title 1"/>
          <p:cNvSpPr>
            <a:spLocks noGrp="1"/>
          </p:cNvSpPr>
          <p:nvPr>
            <p:ph type="title" orient="vert"/>
          </p:nvPr>
        </p:nvSpPr>
        <p:spPr>
          <a:xfrm>
            <a:off x="7620000" y="381001"/>
            <a:ext cx="1447800" cy="569753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381000" y="381001"/>
            <a:ext cx="6705600" cy="5697537"/>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E5C4C28-BD4B-4892-9A2D-6E19BD753A9A}" type="datetime1">
              <a:rPr lang="en-US" smtClean="0"/>
              <a:pPr/>
              <a:t>8/19/20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1FD9D02-426E-46C9-9EE9-0DE1EF8B2838}" type="datetime1">
              <a:rPr lang="en-US" smtClean="0"/>
              <a:pPr/>
              <a:t>8/19/20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9D1D110F-3F4E-48D9-B8AA-5D0E825AFDBA}" type="datetime1">
              <a:rPr lang="en-US" smtClean="0"/>
              <a:pPr/>
              <a:t>8/19/20</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dirty="0"/>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
        <p:nvSpPr>
          <p:cNvPr id="14" name="Picture Placeholder 13"/>
          <p:cNvSpPr>
            <a:spLocks noGrp="1"/>
          </p:cNvSpPr>
          <p:nvPr>
            <p:ph type="pic" sz="quarter" idx="12"/>
          </p:nvPr>
        </p:nvSpPr>
        <p:spPr>
          <a:xfrm>
            <a:off x="3307977" y="950260"/>
            <a:ext cx="2528046" cy="2528046"/>
          </a:xfrm>
          <a:prstGeom prst="ellipse">
            <a:avLst/>
          </a:prstGeom>
          <a:solidFill>
            <a:schemeClr val="bg1">
              <a:lumMod val="85000"/>
            </a:schemeClr>
          </a:solidFill>
          <a:ln w="101600">
            <a:noFill/>
            <a:miter lim="800000"/>
          </a:ln>
          <a:effectLst>
            <a:innerShdw blurRad="762000">
              <a:schemeClr val="accent1">
                <a:alpha val="80000"/>
              </a:schemeClr>
            </a:innerShdw>
            <a:softEdge rad="317500"/>
          </a:effectLst>
        </p:spPr>
        <p:txBody>
          <a:bodyPr vert="horz" lIns="91440" tIns="45720" rIns="91440" bIns="45720" rtlCol="0">
            <a:normAutofit/>
          </a:bodyPr>
          <a:lstStyle>
            <a:lvl1pPr marL="0" indent="0" algn="ctr" defTabSz="914400" rtl="0" eaLnBrk="1" latinLnBrk="0" hangingPunct="1">
              <a:spcBef>
                <a:spcPts val="2400"/>
              </a:spcBef>
              <a:buClr>
                <a:schemeClr val="accent1">
                  <a:lumMod val="60000"/>
                  <a:lumOff val="40000"/>
                </a:schemeClr>
              </a:buClr>
              <a:buFont typeface="Candara" pitchFamily="34" charset="0"/>
              <a:buNone/>
              <a:defRPr sz="2400" kern="1200">
                <a:solidFill>
                  <a:schemeClr val="tx2"/>
                </a:solidFill>
                <a:latin typeface="+mn-lt"/>
                <a:ea typeface="+mn-ea"/>
                <a:cs typeface="+mn-cs"/>
              </a:defRPr>
            </a:lvl1pPr>
          </a:lstStyle>
          <a:p>
            <a:r>
              <a:rPr lang="en-US" smtClean="0"/>
              <a:t>Drag picture to placeholder or click icon to add</a:t>
            </a:r>
            <a:endParaRPr/>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854200" y="1851212"/>
            <a:ext cx="5446714" cy="1730375"/>
          </a:xfrm>
        </p:spPr>
        <p:txBody>
          <a:bodyPr anchor="b" anchorCtr="0"/>
          <a:lstStyle>
            <a:lvl1pPr algn="ctr">
              <a:lnSpc>
                <a:spcPts val="6800"/>
              </a:lnSpc>
              <a:defRPr sz="6500" b="0" cap="none" baseline="0">
                <a:latin typeface="+mj-lt"/>
              </a:defRPr>
            </a:lvl1pPr>
          </a:lstStyle>
          <a:p>
            <a:r>
              <a:rPr lang="en-US" smtClean="0"/>
              <a:t>Click to edit Master title style</a:t>
            </a:r>
            <a:endParaRPr/>
          </a:p>
        </p:txBody>
      </p:sp>
      <p:sp>
        <p:nvSpPr>
          <p:cNvPr id="3" name="Text Placeholder 2"/>
          <p:cNvSpPr>
            <a:spLocks noGrp="1"/>
          </p:cNvSpPr>
          <p:nvPr>
            <p:ph type="body" idx="1"/>
          </p:nvPr>
        </p:nvSpPr>
        <p:spPr>
          <a:xfrm>
            <a:off x="1854200" y="3576918"/>
            <a:ext cx="5446714" cy="829982"/>
          </a:xfrm>
        </p:spPr>
        <p:txBody>
          <a:bodyPr anchor="t" anchorCtr="0">
            <a:normAutofit/>
          </a:bodyPr>
          <a:lstStyle>
            <a:lvl1pPr marL="0" indent="0" algn="ctr">
              <a:spcBef>
                <a:spcPts val="300"/>
              </a:spcBef>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8/19/20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grpSp>
        <p:nvGrpSpPr>
          <p:cNvPr id="7" name="Group 9"/>
          <p:cNvGrpSpPr/>
          <p:nvPr/>
        </p:nvGrpSpPr>
        <p:grpSpPr>
          <a:xfrm>
            <a:off x="0" y="0"/>
            <a:ext cx="9144000" cy="1191256"/>
            <a:chOff x="0" y="0"/>
            <a:chExt cx="9144000" cy="1191256"/>
          </a:xfrm>
        </p:grpSpPr>
        <p:pic>
          <p:nvPicPr>
            <p:cNvPr id="8" name="Picture 7"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9" name="Picture 8"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grpSp>
        <p:nvGrpSpPr>
          <p:cNvPr id="10" name="Group 10"/>
          <p:cNvGrpSpPr/>
          <p:nvPr/>
        </p:nvGrpSpPr>
        <p:grpSpPr>
          <a:xfrm flipV="1">
            <a:off x="0" y="5666744"/>
            <a:ext cx="9144000" cy="1191256"/>
            <a:chOff x="0" y="0"/>
            <a:chExt cx="9144000" cy="1191256"/>
          </a:xfrm>
        </p:grpSpPr>
        <p:pic>
          <p:nvPicPr>
            <p:cNvPr id="12" name="Picture 11"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13" name="Picture 12"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pic>
        <p:nvPicPr>
          <p:cNvPr id="14" name="Picture 13" descr="HR-Color.png"/>
          <p:cNvPicPr>
            <a:picLocks noChangeAspect="1"/>
          </p:cNvPicPr>
          <p:nvPr/>
        </p:nvPicPr>
        <p:blipFill>
          <a:blip r:embed="rId4"/>
          <a:stretch>
            <a:fillRect/>
          </a:stretch>
        </p:blipFill>
        <p:spPr>
          <a:xfrm>
            <a:off x="1554480" y="3258805"/>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p:cNvGrpSpPr/>
          <p:nvPr/>
        </p:nvGrpSpPr>
        <p:grpSpPr>
          <a:xfrm>
            <a:off x="0" y="1372650"/>
            <a:ext cx="9144000" cy="5485350"/>
            <a:chOff x="0" y="1372650"/>
            <a:chExt cx="9144000" cy="5485350"/>
          </a:xfrm>
        </p:grpSpPr>
        <p:pic>
          <p:nvPicPr>
            <p:cNvPr id="9" name="Picture 8"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0" name="Picture 9"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92162"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66534"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E1FAA6B6-10E5-4810-BC9F-DA72D8452E73}" type="datetime1">
              <a:rPr lang="en-US" smtClean="0"/>
              <a:pPr/>
              <a:t>8/19/20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372650"/>
            <a:ext cx="9144000" cy="5485350"/>
            <a:chOff x="0" y="1372650"/>
            <a:chExt cx="9144000" cy="5485350"/>
          </a:xfrm>
        </p:grpSpPr>
        <p:pic>
          <p:nvPicPr>
            <p:cNvPr id="11" name="Picture 10"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2" name="Picture 11"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7240"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7240"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66048"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66048"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D18D072-EF12-4AA2-BD71-ABC68B06D0E2}" type="datetime1">
              <a:rPr lang="en-US" smtClean="0"/>
              <a:pPr/>
              <a:t>8/19/20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pic>
        <p:nvPicPr>
          <p:cNvPr id="14" name="Picture 13" descr="Overlay-HorizontalBridge.jpg"/>
          <p:cNvPicPr>
            <a:picLocks noChangeAspect="1"/>
          </p:cNvPicPr>
          <p:nvPr/>
        </p:nvPicPr>
        <p:blipFill>
          <a:blip r:embed="rId3"/>
          <a:srcRect t="23425" r="61031" b="39764"/>
          <a:stretch>
            <a:fillRect/>
          </a:stretch>
        </p:blipFill>
        <p:spPr>
          <a:xfrm>
            <a:off x="4766048" y="2460812"/>
            <a:ext cx="3563348" cy="98613"/>
          </a:xfrm>
          <a:prstGeom prst="rect">
            <a:avLst/>
          </a:prstGeom>
          <a:solidFill>
            <a:schemeClr val="bg2">
              <a:lumMod val="40000"/>
              <a:lumOff val="60000"/>
            </a:schemeClr>
          </a:solidFill>
        </p:spPr>
      </p:pic>
      <p:pic>
        <p:nvPicPr>
          <p:cNvPr id="15" name="Picture 14" descr="Overlay-HorizontalBridge.jpg"/>
          <p:cNvPicPr>
            <a:picLocks noChangeAspect="1"/>
          </p:cNvPicPr>
          <p:nvPr/>
        </p:nvPicPr>
        <p:blipFill>
          <a:blip r:embed="rId3"/>
          <a:srcRect t="23425" r="61031" b="39764"/>
          <a:stretch>
            <a:fillRect/>
          </a:stretch>
        </p:blipFill>
        <p:spPr>
          <a:xfrm>
            <a:off x="780052" y="2460812"/>
            <a:ext cx="3563348" cy="98613"/>
          </a:xfrm>
          <a:prstGeom prst="rect">
            <a:avLst/>
          </a:prstGeom>
          <a:solidFill>
            <a:schemeClr val="bg2">
              <a:lumMod val="40000"/>
              <a:lumOff val="60000"/>
            </a:schemeClr>
          </a:solid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p:cNvGrpSpPr/>
          <p:nvPr/>
        </p:nvGrpSpPr>
        <p:grpSpPr>
          <a:xfrm>
            <a:off x="0" y="1372650"/>
            <a:ext cx="9144000" cy="5485350"/>
            <a:chOff x="0" y="1372650"/>
            <a:chExt cx="9144000" cy="5485350"/>
          </a:xfrm>
        </p:grpSpPr>
        <p:pic>
          <p:nvPicPr>
            <p:cNvPr id="7" name="Picture 6"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8" name="Picture 7"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8CDBF60-6CC3-4B74-A60D-3486985E4346}" type="datetime1">
              <a:rPr lang="en-US" smtClean="0"/>
              <a:pPr/>
              <a:t>8/19/20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Blank.jpg"/>
          <p:cNvPicPr>
            <a:picLocks noChangeAspect="1"/>
          </p:cNvPicPr>
          <p:nvPr/>
        </p:nvPicPr>
        <p:blipFill>
          <a:blip r:embed="rId2"/>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22714818-984F-4759-BF72-A33BDC1963BD}" type="datetime1">
              <a:rPr lang="en-US" smtClean="0"/>
              <a:pPr/>
              <a:t>8/19/20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11"/>
          <p:cNvGrpSpPr/>
          <p:nvPr/>
        </p:nvGrpSpPr>
        <p:grpSpPr>
          <a:xfrm>
            <a:off x="4267200" y="0"/>
            <a:ext cx="4876800" cy="6858000"/>
            <a:chOff x="4267200" y="0"/>
            <a:chExt cx="4876800" cy="6858000"/>
          </a:xfrm>
        </p:grpSpPr>
        <p:pic>
          <p:nvPicPr>
            <p:cNvPr id="9" name="Picture 8"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776" cy="1537447"/>
          </a:xfrm>
        </p:spPr>
        <p:txBody>
          <a:bodyPr anchor="b"/>
          <a:lstStyle>
            <a:lvl1pPr algn="ctr">
              <a:lnSpc>
                <a:spcPct val="100000"/>
              </a:lnSpc>
              <a:defRPr sz="3600" b="0"/>
            </a:lvl1pPr>
          </a:lstStyle>
          <a:p>
            <a:r>
              <a:rPr lang="en-US" smtClean="0"/>
              <a:t>Click to edit Master title style</a:t>
            </a:r>
            <a:endParaRPr/>
          </a:p>
        </p:txBody>
      </p:sp>
      <p:sp>
        <p:nvSpPr>
          <p:cNvPr id="3" name="Content Placeholder 2"/>
          <p:cNvSpPr>
            <a:spLocks noGrp="1"/>
          </p:cNvSpPr>
          <p:nvPr>
            <p:ph idx="1"/>
          </p:nvPr>
        </p:nvSpPr>
        <p:spPr>
          <a:xfrm>
            <a:off x="4885859" y="381001"/>
            <a:ext cx="3813174" cy="5697537"/>
          </a:xfrm>
        </p:spPr>
        <p:txBody>
          <a:bodyPr>
            <a:normAutofit/>
          </a:bodyPr>
          <a:lstStyle>
            <a:lvl1pPr>
              <a:defRPr sz="2400" b="0"/>
            </a:lvl1pPr>
            <a:lvl2pPr>
              <a:defRPr sz="2200" b="0"/>
            </a:lvl2pPr>
            <a:lvl3pPr>
              <a:defRPr sz="2000" b="0"/>
            </a:lvl3pPr>
            <a:lvl4pPr>
              <a:defRPr sz="1800" b="0"/>
            </a:lvl4pPr>
            <a:lvl5pPr>
              <a:defRPr sz="1800" b="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00" y="2209801"/>
            <a:ext cx="3612776" cy="3200400"/>
          </a:xfrm>
        </p:spPr>
        <p:txBody>
          <a:bodyPr>
            <a:normAutofit/>
          </a:bodyPr>
          <a:lstStyle>
            <a:lvl1pPr marL="0" indent="0" algn="ctr">
              <a:spcBef>
                <a:spcPts val="600"/>
              </a:spcBef>
              <a:buNone/>
              <a:defRPr sz="18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A7E191-5F94-4FC1-B823-BD7CABF7FA06}" type="datetime1">
              <a:rPr lang="en-US" smtClean="0"/>
              <a:pPr/>
              <a:t>8/19/20</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4267200" y="6356350"/>
            <a:ext cx="609600" cy="365125"/>
          </a:xfrm>
        </p:spPr>
        <p:txBody>
          <a:bodyPr/>
          <a:lstStyle>
            <a:lvl1pPr algn="ctr">
              <a:defRPr>
                <a:solidFill>
                  <a:schemeClr val="tx2">
                    <a:lumMod val="40000"/>
                    <a:lumOff val="60000"/>
                  </a:schemeClr>
                </a:solidFill>
              </a:defRPr>
            </a:lvl1pPr>
          </a:lstStyle>
          <a:p>
            <a:fld id="{687D7A59-36E2-48B9-B146-C1E59501F63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2162" y="40341"/>
            <a:ext cx="7570787" cy="1411941"/>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92162" y="1761565"/>
            <a:ext cx="7570787" cy="428961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51812" y="6356350"/>
            <a:ext cx="2133600" cy="365125"/>
          </a:xfrm>
          <a:prstGeom prst="rect">
            <a:avLst/>
          </a:prstGeom>
        </p:spPr>
        <p:txBody>
          <a:bodyPr vert="horz" lIns="91440" tIns="45720" rIns="91440" bIns="45720" rtlCol="0" anchor="ctr"/>
          <a:lstStyle>
            <a:lvl1pPr algn="r">
              <a:defRPr sz="1200" b="1">
                <a:solidFill>
                  <a:schemeClr val="tx2">
                    <a:lumMod val="40000"/>
                    <a:lumOff val="60000"/>
                  </a:schemeClr>
                </a:solidFill>
              </a:defRPr>
            </a:lvl1pPr>
          </a:lstStyle>
          <a:p>
            <a:fld id="{9D1D110F-3F4E-48D9-B8AA-5D0E825AFDBA}" type="datetime1">
              <a:rPr lang="en-US" smtClean="0"/>
              <a:pPr/>
              <a:t>8/19/20</a:t>
            </a:fld>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b="1">
                <a:solidFill>
                  <a:schemeClr val="tx2">
                    <a:lumMod val="40000"/>
                    <a:lumOff val="60000"/>
                  </a:schemeClr>
                </a:solidFill>
              </a:defRPr>
            </a:lvl1pPr>
          </a:lstStyle>
          <a:p>
            <a:fld id="{687D7A59-36E2-48B9-B146-C1E59501F63F}" type="slidenum">
              <a:rPr lang="en-US" smtClean="0"/>
              <a:pPr/>
              <a:t>‹#›</a:t>
            </a:fld>
            <a:endParaRPr lang="en-US"/>
          </a:p>
        </p:txBody>
      </p:sp>
      <p:sp>
        <p:nvSpPr>
          <p:cNvPr id="5" name="Footer Placeholder 4"/>
          <p:cNvSpPr>
            <a:spLocks noGrp="1"/>
          </p:cNvSpPr>
          <p:nvPr>
            <p:ph type="ftr" sz="quarter" idx="3"/>
          </p:nvPr>
        </p:nvSpPr>
        <p:spPr>
          <a:xfrm>
            <a:off x="372035" y="6356350"/>
            <a:ext cx="2895600" cy="365125"/>
          </a:xfrm>
          <a:prstGeom prst="rect">
            <a:avLst/>
          </a:prstGeom>
        </p:spPr>
        <p:txBody>
          <a:bodyPr vert="horz" lIns="91440" tIns="45720" rIns="91440" bIns="45720" rtlCol="0" anchor="ctr"/>
          <a:lstStyle>
            <a:lvl1pPr algn="l">
              <a:defRPr sz="1200" b="1">
                <a:solidFill>
                  <a:schemeClr val="tx2">
                    <a:lumMod val="40000"/>
                    <a:lumOff val="60000"/>
                  </a:schemeClr>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Lst>
  <p:hf sldNum="0" hdr="0" ftr="0" dt="0"/>
  <p:txStyles>
    <p:titleStyle>
      <a:lvl1pPr algn="ctr" defTabSz="914400" rtl="0" eaLnBrk="1" latinLnBrk="0" hangingPunct="1">
        <a:lnSpc>
          <a:spcPts val="6000"/>
        </a:lnSpc>
        <a:spcBef>
          <a:spcPct val="0"/>
        </a:spcBef>
        <a:buNone/>
        <a:defRPr sz="5400" kern="1200">
          <a:solidFill>
            <a:schemeClr val="tx2"/>
          </a:solidFill>
          <a:latin typeface="+mn-lt"/>
          <a:ea typeface="+mj-ea"/>
          <a:cs typeface="+mj-cs"/>
        </a:defRPr>
      </a:lvl1pPr>
    </p:titleStyle>
    <p:bodyStyle>
      <a:lvl1pPr marL="342900" indent="-342900" algn="l" defTabSz="914400" rtl="0" eaLnBrk="1" latinLnBrk="0" hangingPunct="1">
        <a:spcBef>
          <a:spcPts val="2400"/>
        </a:spcBef>
        <a:buClr>
          <a:schemeClr val="accent1">
            <a:lumMod val="60000"/>
            <a:lumOff val="40000"/>
          </a:schemeClr>
        </a:buClr>
        <a:buFont typeface="Candara" pitchFamily="34" charset="0"/>
        <a:buChar char="•"/>
        <a:defRPr sz="2800" kern="1200">
          <a:solidFill>
            <a:schemeClr val="tx2"/>
          </a:solidFill>
          <a:latin typeface="+mn-lt"/>
          <a:ea typeface="+mn-ea"/>
          <a:cs typeface="+mn-cs"/>
        </a:defRPr>
      </a:lvl1pPr>
      <a:lvl2pPr marL="685800" indent="-336550" algn="l" defTabSz="914400" rtl="0" eaLnBrk="1" latinLnBrk="0" hangingPunct="1">
        <a:spcBef>
          <a:spcPts val="600"/>
        </a:spcBef>
        <a:buClr>
          <a:schemeClr val="tx2"/>
        </a:buClr>
        <a:buFont typeface="Candara" pitchFamily="34" charset="0"/>
        <a:buChar char="•"/>
        <a:defRPr sz="2600" kern="1200">
          <a:solidFill>
            <a:schemeClr val="tx2"/>
          </a:solidFill>
          <a:latin typeface="+mn-lt"/>
          <a:ea typeface="+mn-ea"/>
          <a:cs typeface="+mn-cs"/>
        </a:defRPr>
      </a:lvl2pPr>
      <a:lvl3pPr marL="1035050" indent="-349250" algn="l" defTabSz="914400" rtl="0" eaLnBrk="1" latinLnBrk="0" hangingPunct="1">
        <a:spcBef>
          <a:spcPts val="600"/>
        </a:spcBef>
        <a:buClr>
          <a:schemeClr val="accent1">
            <a:lumMod val="60000"/>
            <a:lumOff val="40000"/>
          </a:schemeClr>
        </a:buClr>
        <a:buFont typeface="Candara" pitchFamily="34" charset="0"/>
        <a:buChar char="•"/>
        <a:defRPr sz="2400" kern="1200">
          <a:solidFill>
            <a:schemeClr val="tx2"/>
          </a:solidFill>
          <a:latin typeface="+mn-lt"/>
          <a:ea typeface="+mn-ea"/>
          <a:cs typeface="+mn-cs"/>
        </a:defRPr>
      </a:lvl3pPr>
      <a:lvl4pPr marL="1371600" indent="-336550" algn="l" defTabSz="914400" rtl="0" eaLnBrk="1" latinLnBrk="0" hangingPunct="1">
        <a:spcBef>
          <a:spcPts val="600"/>
        </a:spcBef>
        <a:buClr>
          <a:schemeClr val="tx2"/>
        </a:buClr>
        <a:buFont typeface="Candara" pitchFamily="34" charset="0"/>
        <a:buChar char="•"/>
        <a:defRPr sz="2200" kern="1200">
          <a:solidFill>
            <a:schemeClr val="tx2"/>
          </a:solidFill>
          <a:latin typeface="+mn-lt"/>
          <a:ea typeface="+mn-ea"/>
          <a:cs typeface="+mn-cs"/>
        </a:defRPr>
      </a:lvl4pPr>
      <a:lvl5pPr marL="1720850" indent="-349250" algn="l" defTabSz="914400" rtl="0" eaLnBrk="1" latinLnBrk="0" hangingPunct="1">
        <a:spcBef>
          <a:spcPts val="600"/>
        </a:spcBef>
        <a:buClr>
          <a:schemeClr val="accent1">
            <a:lumMod val="60000"/>
            <a:lumOff val="40000"/>
          </a:schemeClr>
        </a:buClr>
        <a:buFont typeface="Candara" pitchFamily="34" charset="0"/>
        <a:buChar char="•"/>
        <a:defRPr sz="2000" kern="1200">
          <a:solidFill>
            <a:schemeClr val="tx2"/>
          </a:solidFill>
          <a:latin typeface="+mn-lt"/>
          <a:ea typeface="+mn-ea"/>
          <a:cs typeface="+mn-cs"/>
        </a:defRPr>
      </a:lvl5pPr>
      <a:lvl6pPr marL="2055813"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6pPr>
      <a:lvl7pPr marL="2398713"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7pPr>
      <a:lvl8pPr marL="2743200"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8pPr>
      <a:lvl9pPr marL="3087688"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4200" y="3025015"/>
            <a:ext cx="5446713" cy="2766491"/>
          </a:xfrm>
        </p:spPr>
        <p:txBody>
          <a:bodyPr/>
          <a:lstStyle/>
          <a:p>
            <a:r>
              <a:rPr lang="en-US" sz="4800" dirty="0" smtClean="0">
                <a:solidFill>
                  <a:srgbClr val="2C7C9F"/>
                </a:solidFill>
                <a:latin typeface="Arial Black"/>
                <a:cs typeface="Arial Black"/>
              </a:rPr>
              <a:t>New Employee Orientation</a:t>
            </a:r>
            <a:endParaRPr lang="en-US" sz="4800" dirty="0">
              <a:solidFill>
                <a:srgbClr val="2C7C9F"/>
              </a:solidFill>
              <a:latin typeface="Arial Black"/>
              <a:cs typeface="Arial Black"/>
            </a:endParaRPr>
          </a:p>
        </p:txBody>
      </p:sp>
      <p:sp>
        <p:nvSpPr>
          <p:cNvPr id="3" name="Subtitle 2"/>
          <p:cNvSpPr>
            <a:spLocks noGrp="1"/>
          </p:cNvSpPr>
          <p:nvPr>
            <p:ph type="subTitle" idx="1"/>
          </p:nvPr>
        </p:nvSpPr>
        <p:spPr>
          <a:xfrm>
            <a:off x="1854200" y="5846116"/>
            <a:ext cx="5446713" cy="851647"/>
          </a:xfrm>
        </p:spPr>
        <p:txBody>
          <a:bodyPr/>
          <a:lstStyle/>
          <a:p>
            <a:r>
              <a:rPr lang="en-US" dirty="0" smtClean="0">
                <a:solidFill>
                  <a:srgbClr val="2C7C9F"/>
                </a:solidFill>
              </a:rPr>
              <a:t>[</a:t>
            </a:r>
            <a:r>
              <a:rPr lang="en-US" i="1" dirty="0" smtClean="0">
                <a:solidFill>
                  <a:srgbClr val="2C7C9F"/>
                </a:solidFill>
              </a:rPr>
              <a:t>Your Company Name</a:t>
            </a:r>
            <a:r>
              <a:rPr lang="en-US" dirty="0" smtClean="0">
                <a:solidFill>
                  <a:srgbClr val="2C7C9F"/>
                </a:solidFill>
              </a:rPr>
              <a:t>]</a:t>
            </a:r>
          </a:p>
          <a:p>
            <a:r>
              <a:rPr lang="en-US" dirty="0" smtClean="0">
                <a:solidFill>
                  <a:srgbClr val="2C7C9F"/>
                </a:solidFill>
              </a:rPr>
              <a:t>[</a:t>
            </a:r>
            <a:r>
              <a:rPr lang="en-US" i="1" dirty="0" smtClean="0">
                <a:solidFill>
                  <a:srgbClr val="2C7C9F"/>
                </a:solidFill>
              </a:rPr>
              <a:t>Year</a:t>
            </a:r>
            <a:r>
              <a:rPr lang="en-US" dirty="0" smtClean="0">
                <a:solidFill>
                  <a:srgbClr val="2C7C9F"/>
                </a:solidFill>
              </a:rPr>
              <a:t>]</a:t>
            </a:r>
            <a:endParaRPr lang="en-US" dirty="0">
              <a:solidFill>
                <a:srgbClr val="2C7C9F"/>
              </a:solidFill>
            </a:endParaRPr>
          </a:p>
        </p:txBody>
      </p:sp>
      <p:sp>
        <p:nvSpPr>
          <p:cNvPr id="4" name="TextBox 3"/>
          <p:cNvSpPr txBox="1"/>
          <p:nvPr/>
        </p:nvSpPr>
        <p:spPr>
          <a:xfrm>
            <a:off x="2725718" y="1897767"/>
            <a:ext cx="3767485" cy="584776"/>
          </a:xfrm>
          <a:prstGeom prst="rect">
            <a:avLst/>
          </a:prstGeom>
          <a:noFill/>
        </p:spPr>
        <p:txBody>
          <a:bodyPr wrap="square" rtlCol="0">
            <a:spAutoFit/>
          </a:bodyPr>
          <a:lstStyle/>
          <a:p>
            <a:pPr algn="ctr"/>
            <a:r>
              <a:rPr lang="en-US" sz="3200" dirty="0" smtClean="0">
                <a:solidFill>
                  <a:srgbClr val="2C7C9F"/>
                </a:solidFill>
              </a:rPr>
              <a:t>[</a:t>
            </a:r>
            <a:r>
              <a:rPr lang="en-US" sz="3200" i="1" dirty="0" smtClean="0">
                <a:solidFill>
                  <a:srgbClr val="2C7C9F"/>
                </a:solidFill>
              </a:rPr>
              <a:t>Company Logo</a:t>
            </a:r>
            <a:r>
              <a:rPr lang="en-US" sz="3200" dirty="0" smtClean="0">
                <a:solidFill>
                  <a:srgbClr val="2C7C9F"/>
                </a:solidFill>
              </a:rPr>
              <a:t>]</a:t>
            </a:r>
            <a:endParaRPr lang="en-US" sz="3200" dirty="0">
              <a:solidFill>
                <a:srgbClr val="2C7C9F"/>
              </a:solidFill>
            </a:endParaRPr>
          </a:p>
        </p:txBody>
      </p:sp>
    </p:spTree>
    <p:extLst>
      <p:ext uri="{BB962C8B-B14F-4D97-AF65-F5344CB8AC3E}">
        <p14:creationId xmlns:p14="http://schemas.microsoft.com/office/powerpoint/2010/main" val="2335415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Importance of </a:t>
            </a:r>
            <a:br>
              <a:rPr lang="en-US" dirty="0" smtClean="0">
                <a:latin typeface="+mj-lt"/>
              </a:rPr>
            </a:br>
            <a:r>
              <a:rPr lang="en-US" dirty="0" smtClean="0">
                <a:latin typeface="+mj-lt"/>
              </a:rPr>
              <a:t>Conflict Resolution</a:t>
            </a:r>
            <a:endParaRPr lang="en-US" dirty="0">
              <a:latin typeface="+mj-lt"/>
            </a:endParaRPr>
          </a:p>
        </p:txBody>
      </p:sp>
      <p:sp>
        <p:nvSpPr>
          <p:cNvPr id="3" name="Content Placeholder 2"/>
          <p:cNvSpPr>
            <a:spLocks noGrp="1"/>
          </p:cNvSpPr>
          <p:nvPr>
            <p:ph idx="1"/>
          </p:nvPr>
        </p:nvSpPr>
        <p:spPr>
          <a:xfrm>
            <a:off x="792162" y="1995816"/>
            <a:ext cx="7570787" cy="4289611"/>
          </a:xfrm>
        </p:spPr>
        <p:txBody>
          <a:bodyPr>
            <a:normAutofit lnSpcReduction="10000"/>
          </a:bodyPr>
          <a:lstStyle/>
          <a:p>
            <a:r>
              <a:rPr lang="en-US" dirty="0"/>
              <a:t>Leaving conflict unresolved can cause serious problems to workplace morale, productivity, and company culture. </a:t>
            </a:r>
            <a:endParaRPr lang="en-US" dirty="0" smtClean="0"/>
          </a:p>
          <a:p>
            <a:r>
              <a:rPr lang="en-US" dirty="0" smtClean="0"/>
              <a:t>No </a:t>
            </a:r>
            <a:r>
              <a:rPr lang="en-US" dirty="0"/>
              <a:t>one wants to work in a tense, passive-aggressive environment where they’re constantly uncomfortable. </a:t>
            </a:r>
            <a:endParaRPr lang="en-US" dirty="0" smtClean="0"/>
          </a:p>
          <a:p>
            <a:r>
              <a:rPr lang="en-US" dirty="0" smtClean="0"/>
              <a:t>When </a:t>
            </a:r>
            <a:r>
              <a:rPr lang="en-US" dirty="0"/>
              <a:t>people don’t want to be at work, it </a:t>
            </a:r>
            <a:r>
              <a:rPr lang="en-US" dirty="0" smtClean="0"/>
              <a:t>shows through </a:t>
            </a:r>
            <a:r>
              <a:rPr lang="en-US" dirty="0"/>
              <a:t>higher staff turnover</a:t>
            </a:r>
            <a:r>
              <a:rPr lang="en-US" dirty="0" smtClean="0"/>
              <a:t>, increased sick </a:t>
            </a:r>
            <a:r>
              <a:rPr lang="en-US" dirty="0"/>
              <a:t>days, and poor job performance.</a:t>
            </a:r>
          </a:p>
        </p:txBody>
      </p:sp>
    </p:spTree>
    <p:extLst>
      <p:ext uri="{BB962C8B-B14F-4D97-AF65-F5344CB8AC3E}">
        <p14:creationId xmlns:p14="http://schemas.microsoft.com/office/powerpoint/2010/main" val="787657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Conflict Resolution Example</a:t>
            </a:r>
            <a:endParaRPr lang="en-US" dirty="0">
              <a:latin typeface="+mj-lt"/>
            </a:endParaRPr>
          </a:p>
        </p:txBody>
      </p:sp>
      <p:sp>
        <p:nvSpPr>
          <p:cNvPr id="3" name="Content Placeholder 2"/>
          <p:cNvSpPr>
            <a:spLocks noGrp="1"/>
          </p:cNvSpPr>
          <p:nvPr>
            <p:ph idx="1"/>
          </p:nvPr>
        </p:nvSpPr>
        <p:spPr/>
        <p:txBody>
          <a:bodyPr>
            <a:normAutofit fontScale="92500" lnSpcReduction="10000"/>
          </a:bodyPr>
          <a:lstStyle/>
          <a:p>
            <a:r>
              <a:rPr lang="en-US" dirty="0" smtClean="0"/>
              <a:t>Work load conflicts:</a:t>
            </a:r>
          </a:p>
          <a:p>
            <a:r>
              <a:rPr lang="en-US" dirty="0"/>
              <a:t>These disagreements arise in situations when individuals in an interdependent project network must coordinate their tasks so that everyone can successfully get their part done</a:t>
            </a:r>
            <a:r>
              <a:rPr lang="en-US" dirty="0" smtClean="0"/>
              <a:t>.</a:t>
            </a:r>
          </a:p>
          <a:p>
            <a:r>
              <a:rPr lang="en-US" dirty="0"/>
              <a:t>Delegate tasks </a:t>
            </a:r>
            <a:r>
              <a:rPr lang="en-US" dirty="0" smtClean="0"/>
              <a:t>clearly and evenly. </a:t>
            </a:r>
            <a:r>
              <a:rPr lang="en-US" dirty="0"/>
              <a:t>Communicate with the team the importance of responsibility and accountability. Clarify what everyone should be doing in their role so they’re all on the same page when deadlines approach.</a:t>
            </a:r>
          </a:p>
        </p:txBody>
      </p:sp>
    </p:spTree>
    <p:extLst>
      <p:ext uri="{BB962C8B-B14F-4D97-AF65-F5344CB8AC3E}">
        <p14:creationId xmlns:p14="http://schemas.microsoft.com/office/powerpoint/2010/main" val="2354452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Conflict Resolution Example</a:t>
            </a:r>
            <a:endParaRPr lang="en-US" dirty="0">
              <a:latin typeface="+mj-lt"/>
            </a:endParaRPr>
          </a:p>
        </p:txBody>
      </p:sp>
      <p:sp>
        <p:nvSpPr>
          <p:cNvPr id="3" name="Content Placeholder 2"/>
          <p:cNvSpPr>
            <a:spLocks noGrp="1"/>
          </p:cNvSpPr>
          <p:nvPr>
            <p:ph idx="1"/>
          </p:nvPr>
        </p:nvSpPr>
        <p:spPr>
          <a:xfrm>
            <a:off x="792162" y="1921842"/>
            <a:ext cx="7570787" cy="4304297"/>
          </a:xfrm>
        </p:spPr>
        <p:txBody>
          <a:bodyPr>
            <a:normAutofit fontScale="85000" lnSpcReduction="10000"/>
          </a:bodyPr>
          <a:lstStyle/>
          <a:p>
            <a:r>
              <a:rPr lang="en-US" dirty="0" smtClean="0"/>
              <a:t>Leadership conflicts:</a:t>
            </a:r>
          </a:p>
          <a:p>
            <a:r>
              <a:rPr lang="en-US" dirty="0"/>
              <a:t>Everybody has a different leadership style, and everybody reacts differently to those leadership styles</a:t>
            </a:r>
            <a:r>
              <a:rPr lang="en-US" dirty="0" smtClean="0"/>
              <a:t>.</a:t>
            </a:r>
          </a:p>
          <a:p>
            <a:r>
              <a:rPr lang="en-US" dirty="0"/>
              <a:t>To solve potential conflicts, you should emphasize mutual respect of differences throughout the company. Also, leaders should be aware of their own leaderships styles and how they interact with the work styles and personalities of people on their team. They should be able to adjust and connect with their employees no matter their leadership preferences.</a:t>
            </a:r>
          </a:p>
        </p:txBody>
      </p:sp>
    </p:spTree>
    <p:extLst>
      <p:ext uri="{BB962C8B-B14F-4D97-AF65-F5344CB8AC3E}">
        <p14:creationId xmlns:p14="http://schemas.microsoft.com/office/powerpoint/2010/main" val="954042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Conflict Resolution Example</a:t>
            </a:r>
            <a:endParaRPr lang="en-US" dirty="0">
              <a:latin typeface="+mj-lt"/>
            </a:endParaRPr>
          </a:p>
        </p:txBody>
      </p:sp>
      <p:sp>
        <p:nvSpPr>
          <p:cNvPr id="3" name="Content Placeholder 2"/>
          <p:cNvSpPr>
            <a:spLocks noGrp="1"/>
          </p:cNvSpPr>
          <p:nvPr>
            <p:ph idx="1"/>
          </p:nvPr>
        </p:nvSpPr>
        <p:spPr>
          <a:xfrm>
            <a:off x="792162" y="1761565"/>
            <a:ext cx="7570787" cy="4748141"/>
          </a:xfrm>
        </p:spPr>
        <p:txBody>
          <a:bodyPr>
            <a:normAutofit fontScale="77500" lnSpcReduction="20000"/>
          </a:bodyPr>
          <a:lstStyle/>
          <a:p>
            <a:r>
              <a:rPr lang="en-US" dirty="0" smtClean="0"/>
              <a:t>Work style conflicts:</a:t>
            </a:r>
          </a:p>
          <a:p>
            <a:r>
              <a:rPr lang="en-US" dirty="0"/>
              <a:t>Just as there are different leadership styles, there are different work styles. Some people prefer to work in groups while others do their best work alone. Some people need no extra direction to complete a task, while others like external input and direction every step of the way. Some people get more work done under pressure, and others like to knock their tasks out early</a:t>
            </a:r>
            <a:r>
              <a:rPr lang="en-US" dirty="0" smtClean="0"/>
              <a:t>.</a:t>
            </a:r>
          </a:p>
          <a:p>
            <a:r>
              <a:rPr lang="en-US" dirty="0"/>
              <a:t>The same idea of mutual respect and understanding applies here, as well as throughout all workplace conflicts and any interaction involving other people. We may prefer a particular work style, but sometimes in groups, teams must collaborate to come up with an idea greater than one mind could think up alone – meaning they have to learn to deal with each other’s differences.</a:t>
            </a:r>
          </a:p>
          <a:p>
            <a:endParaRPr lang="en-US" dirty="0"/>
          </a:p>
        </p:txBody>
      </p:sp>
    </p:spTree>
    <p:extLst>
      <p:ext uri="{BB962C8B-B14F-4D97-AF65-F5344CB8AC3E}">
        <p14:creationId xmlns:p14="http://schemas.microsoft.com/office/powerpoint/2010/main" val="6889911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Conflict Resolution Example</a:t>
            </a:r>
            <a:endParaRPr lang="en-US" dirty="0">
              <a:latin typeface="+mj-lt"/>
            </a:endParaRPr>
          </a:p>
        </p:txBody>
      </p:sp>
      <p:sp>
        <p:nvSpPr>
          <p:cNvPr id="3" name="Content Placeholder 2"/>
          <p:cNvSpPr>
            <a:spLocks noGrp="1"/>
          </p:cNvSpPr>
          <p:nvPr>
            <p:ph idx="1"/>
          </p:nvPr>
        </p:nvSpPr>
        <p:spPr>
          <a:xfrm>
            <a:off x="792162" y="1761565"/>
            <a:ext cx="7570787" cy="4748141"/>
          </a:xfrm>
        </p:spPr>
        <p:txBody>
          <a:bodyPr>
            <a:normAutofit fontScale="77500" lnSpcReduction="20000"/>
          </a:bodyPr>
          <a:lstStyle/>
          <a:p>
            <a:r>
              <a:rPr lang="en-US" dirty="0" smtClean="0"/>
              <a:t>Personality conflicts:</a:t>
            </a:r>
          </a:p>
          <a:p>
            <a:r>
              <a:rPr lang="en-US" dirty="0"/>
              <a:t>We are all different. We’re not always going to like everyone we meet, and it’s not easy to work with someone whose personality we find distasteful. It’s helpful to remember that who we perceive someone to be is not necessarily who they actually are. </a:t>
            </a:r>
            <a:r>
              <a:rPr lang="en-US" dirty="0" smtClean="0"/>
              <a:t>This circles back the the concepts of cultural competence.</a:t>
            </a:r>
          </a:p>
          <a:p>
            <a:r>
              <a:rPr lang="en-US" dirty="0" err="1" smtClean="0"/>
              <a:t>ItImagine</a:t>
            </a:r>
            <a:r>
              <a:rPr lang="en-US" dirty="0" smtClean="0"/>
              <a:t> </a:t>
            </a:r>
            <a:r>
              <a:rPr lang="en-US" dirty="0"/>
              <a:t>someone cuts you off on the highway. You’d probably be thinking about how they’re a rude, brainless jerk. Now imagine you’re late for work or you’re taking your sick child to the doctor, or that you have to go to the bathroom </a:t>
            </a:r>
            <a:r>
              <a:rPr lang="en-US" i="1" dirty="0"/>
              <a:t>immediately</a:t>
            </a:r>
            <a:r>
              <a:rPr lang="en-US" dirty="0"/>
              <a:t> and you end up cutting someone off while driving. You know the justification behind your actions, but the person you cut off is sitting there thinking you’re a rude, brainless jerk.</a:t>
            </a:r>
          </a:p>
          <a:p>
            <a:endParaRPr lang="en-US" dirty="0" smtClean="0"/>
          </a:p>
          <a:p>
            <a:endParaRPr lang="en-US" dirty="0"/>
          </a:p>
        </p:txBody>
      </p:sp>
    </p:spTree>
    <p:extLst>
      <p:ext uri="{BB962C8B-B14F-4D97-AF65-F5344CB8AC3E}">
        <p14:creationId xmlns:p14="http://schemas.microsoft.com/office/powerpoint/2010/main" val="36910547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Conflict Resolution Example</a:t>
            </a:r>
            <a:endParaRPr lang="en-US" dirty="0">
              <a:latin typeface="+mj-lt"/>
            </a:endParaRPr>
          </a:p>
        </p:txBody>
      </p:sp>
      <p:sp>
        <p:nvSpPr>
          <p:cNvPr id="3" name="Content Placeholder 2"/>
          <p:cNvSpPr>
            <a:spLocks noGrp="1"/>
          </p:cNvSpPr>
          <p:nvPr>
            <p:ph idx="1"/>
          </p:nvPr>
        </p:nvSpPr>
        <p:spPr/>
        <p:txBody>
          <a:bodyPr/>
          <a:lstStyle/>
          <a:p>
            <a:endParaRPr lang="en-US" dirty="0" smtClean="0"/>
          </a:p>
          <a:p>
            <a:r>
              <a:rPr lang="en-US" dirty="0" smtClean="0"/>
              <a:t>Harassment and discrimination:</a:t>
            </a:r>
          </a:p>
          <a:p>
            <a:r>
              <a:rPr lang="en-US" dirty="0" smtClean="0"/>
              <a:t>If </a:t>
            </a:r>
            <a:r>
              <a:rPr lang="en-US" dirty="0"/>
              <a:t>there’s harassment or discrimination going on due to age, race, ethnicity, gender, or what have you, there’s a serious need for the company to explicitly emphasize open-mindedness, acceptance, and understanding.</a:t>
            </a:r>
          </a:p>
        </p:txBody>
      </p:sp>
    </p:spTree>
    <p:extLst>
      <p:ext uri="{BB962C8B-B14F-4D97-AF65-F5344CB8AC3E}">
        <p14:creationId xmlns:p14="http://schemas.microsoft.com/office/powerpoint/2010/main" val="28719574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Conflict Resolution Example</a:t>
            </a:r>
            <a:endParaRPr lang="en-US" dirty="0">
              <a:latin typeface="+mj-lt"/>
            </a:endParaRPr>
          </a:p>
        </p:txBody>
      </p:sp>
      <p:sp>
        <p:nvSpPr>
          <p:cNvPr id="3" name="Content Placeholder 2"/>
          <p:cNvSpPr>
            <a:spLocks noGrp="1"/>
          </p:cNvSpPr>
          <p:nvPr>
            <p:ph idx="1"/>
          </p:nvPr>
        </p:nvSpPr>
        <p:spPr>
          <a:xfrm>
            <a:off x="792162" y="1761565"/>
            <a:ext cx="7570787" cy="4649509"/>
          </a:xfrm>
        </p:spPr>
        <p:txBody>
          <a:bodyPr>
            <a:normAutofit fontScale="77500" lnSpcReduction="20000"/>
          </a:bodyPr>
          <a:lstStyle/>
          <a:p>
            <a:r>
              <a:rPr lang="en-US" dirty="0" smtClean="0"/>
              <a:t>Creative idea conflict:</a:t>
            </a:r>
          </a:p>
          <a:p>
            <a:r>
              <a:rPr lang="en-US" dirty="0"/>
              <a:t>Conflict when it comes to idea brainstorming is actually an excellent opportunity to make the idea even better. Employees need to recognize the ideas of others, voice their own, and then gather the best pieces together for a stunning solution.</a:t>
            </a:r>
          </a:p>
          <a:p>
            <a:r>
              <a:rPr lang="en-US" dirty="0"/>
              <a:t>If two individuals were disagreeing on a project idea, they could talk to each other and cooperatively decide on one idea or the other. They could also look for compromise so both ideas can shine through while producing an even better outcome spawning from the collaboration. If needed, they could approach another colleague or a higher-up to mediate the discussion or offer their opinion on the final decision</a:t>
            </a:r>
            <a:r>
              <a:rPr lang="en-US" dirty="0" smtClean="0"/>
              <a:t>.</a:t>
            </a:r>
            <a:endParaRPr lang="en-US" dirty="0"/>
          </a:p>
        </p:txBody>
      </p:sp>
    </p:spTree>
    <p:extLst>
      <p:ext uri="{BB962C8B-B14F-4D97-AF65-F5344CB8AC3E}">
        <p14:creationId xmlns:p14="http://schemas.microsoft.com/office/powerpoint/2010/main" val="3825059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4200" y="3523668"/>
            <a:ext cx="5446713" cy="1367430"/>
          </a:xfrm>
        </p:spPr>
        <p:txBody>
          <a:bodyPr>
            <a:noAutofit/>
          </a:bodyPr>
          <a:lstStyle/>
          <a:p>
            <a:r>
              <a:rPr lang="en-US" sz="4800" dirty="0" smtClean="0">
                <a:solidFill>
                  <a:srgbClr val="2C7C9F"/>
                </a:solidFill>
                <a:cs typeface="Arial Black"/>
              </a:rPr>
              <a:t>Conflict Resolution</a:t>
            </a:r>
            <a:endParaRPr lang="en-US" sz="4800" dirty="0">
              <a:solidFill>
                <a:srgbClr val="2C7C9F"/>
              </a:solidFill>
              <a:cs typeface="Arial Black"/>
            </a:endParaRPr>
          </a:p>
        </p:txBody>
      </p:sp>
      <p:sp>
        <p:nvSpPr>
          <p:cNvPr id="3" name="Subtitle 2"/>
          <p:cNvSpPr>
            <a:spLocks noGrp="1"/>
          </p:cNvSpPr>
          <p:nvPr>
            <p:ph type="subTitle" idx="1"/>
          </p:nvPr>
        </p:nvSpPr>
        <p:spPr>
          <a:xfrm>
            <a:off x="1854200" y="5849577"/>
            <a:ext cx="5446713" cy="851647"/>
          </a:xfrm>
        </p:spPr>
        <p:txBody>
          <a:bodyPr/>
          <a:lstStyle/>
          <a:p>
            <a:r>
              <a:rPr lang="en-US" dirty="0" smtClean="0">
                <a:solidFill>
                  <a:srgbClr val="2C7C9F"/>
                </a:solidFill>
              </a:rPr>
              <a:t>[</a:t>
            </a:r>
            <a:r>
              <a:rPr lang="en-US" i="1" dirty="0" smtClean="0">
                <a:solidFill>
                  <a:srgbClr val="2C7C9F"/>
                </a:solidFill>
              </a:rPr>
              <a:t>Your Company Name</a:t>
            </a:r>
            <a:r>
              <a:rPr lang="en-US" dirty="0" smtClean="0">
                <a:solidFill>
                  <a:srgbClr val="2C7C9F"/>
                </a:solidFill>
              </a:rPr>
              <a:t>]</a:t>
            </a:r>
          </a:p>
          <a:p>
            <a:r>
              <a:rPr lang="en-US" dirty="0" smtClean="0">
                <a:solidFill>
                  <a:srgbClr val="2C7C9F"/>
                </a:solidFill>
              </a:rPr>
              <a:t>[</a:t>
            </a:r>
            <a:r>
              <a:rPr lang="en-US" i="1" dirty="0" smtClean="0">
                <a:solidFill>
                  <a:srgbClr val="2C7C9F"/>
                </a:solidFill>
              </a:rPr>
              <a:t>Year</a:t>
            </a:r>
            <a:r>
              <a:rPr lang="en-US" dirty="0" smtClean="0">
                <a:solidFill>
                  <a:srgbClr val="2C7C9F"/>
                </a:solidFill>
              </a:rPr>
              <a:t>]</a:t>
            </a:r>
            <a:endParaRPr lang="en-US" dirty="0">
              <a:solidFill>
                <a:srgbClr val="2C7C9F"/>
              </a:solidFill>
            </a:endParaRPr>
          </a:p>
        </p:txBody>
      </p:sp>
      <p:sp>
        <p:nvSpPr>
          <p:cNvPr id="4" name="TextBox 3"/>
          <p:cNvSpPr txBox="1"/>
          <p:nvPr/>
        </p:nvSpPr>
        <p:spPr>
          <a:xfrm>
            <a:off x="2725718" y="1897767"/>
            <a:ext cx="3767485" cy="584776"/>
          </a:xfrm>
          <a:prstGeom prst="rect">
            <a:avLst/>
          </a:prstGeom>
          <a:noFill/>
        </p:spPr>
        <p:txBody>
          <a:bodyPr wrap="square" rtlCol="0">
            <a:spAutoFit/>
          </a:bodyPr>
          <a:lstStyle/>
          <a:p>
            <a:pPr algn="ctr"/>
            <a:r>
              <a:rPr lang="en-US" sz="3200" dirty="0" smtClean="0">
                <a:solidFill>
                  <a:srgbClr val="2C7C9F"/>
                </a:solidFill>
              </a:rPr>
              <a:t>[</a:t>
            </a:r>
            <a:r>
              <a:rPr lang="en-US" sz="3200" i="1" dirty="0" smtClean="0">
                <a:solidFill>
                  <a:srgbClr val="2C7C9F"/>
                </a:solidFill>
              </a:rPr>
              <a:t>Company Logo</a:t>
            </a:r>
            <a:r>
              <a:rPr lang="en-US" sz="3200" dirty="0" smtClean="0">
                <a:solidFill>
                  <a:srgbClr val="2C7C9F"/>
                </a:solidFill>
              </a:rPr>
              <a:t>]</a:t>
            </a:r>
            <a:endParaRPr lang="en-US" sz="3200" dirty="0">
              <a:solidFill>
                <a:srgbClr val="2C7C9F"/>
              </a:solidFill>
            </a:endParaRPr>
          </a:p>
        </p:txBody>
      </p:sp>
    </p:spTree>
    <p:extLst>
      <p:ext uri="{BB962C8B-B14F-4D97-AF65-F5344CB8AC3E}">
        <p14:creationId xmlns:p14="http://schemas.microsoft.com/office/powerpoint/2010/main" val="3675338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Conflict </a:t>
            </a:r>
            <a:endParaRPr lang="en-US" dirty="0">
              <a:latin typeface="+mj-lt"/>
            </a:endParaRPr>
          </a:p>
        </p:txBody>
      </p:sp>
      <p:sp>
        <p:nvSpPr>
          <p:cNvPr id="3" name="Content Placeholder 2"/>
          <p:cNvSpPr>
            <a:spLocks noGrp="1"/>
          </p:cNvSpPr>
          <p:nvPr>
            <p:ph idx="1"/>
          </p:nvPr>
        </p:nvSpPr>
        <p:spPr/>
        <p:txBody>
          <a:bodyPr/>
          <a:lstStyle/>
          <a:p>
            <a:r>
              <a:rPr lang="en-US" dirty="0"/>
              <a:t>We all face conflict at some point in our day, whether professionally and personally. Conflict at work, while unfortunate, is to be expected. Everyone is different. We do things differently.  We like things done certain ways over doing them another way. All these differences can lead to conflict when individuals cannot agree.</a:t>
            </a:r>
            <a:endParaRPr lang="en-US" dirty="0"/>
          </a:p>
          <a:p>
            <a:endParaRPr lang="en-US" dirty="0"/>
          </a:p>
        </p:txBody>
      </p:sp>
    </p:spTree>
    <p:extLst>
      <p:ext uri="{BB962C8B-B14F-4D97-AF65-F5344CB8AC3E}">
        <p14:creationId xmlns:p14="http://schemas.microsoft.com/office/powerpoint/2010/main" val="1791603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Common Causes of </a:t>
            </a:r>
            <a:br>
              <a:rPr lang="en-US" dirty="0" smtClean="0">
                <a:latin typeface="+mj-lt"/>
              </a:rPr>
            </a:br>
            <a:r>
              <a:rPr lang="en-US" dirty="0" smtClean="0">
                <a:latin typeface="+mj-lt"/>
              </a:rPr>
              <a:t>Workplace Conflict</a:t>
            </a:r>
            <a:endParaRPr lang="en-US" dirty="0">
              <a:latin typeface="+mj-lt"/>
            </a:endParaRPr>
          </a:p>
        </p:txBody>
      </p:sp>
      <p:sp>
        <p:nvSpPr>
          <p:cNvPr id="3" name="Content Placeholder 2"/>
          <p:cNvSpPr>
            <a:spLocks noGrp="1"/>
          </p:cNvSpPr>
          <p:nvPr>
            <p:ph idx="1"/>
          </p:nvPr>
        </p:nvSpPr>
        <p:spPr>
          <a:xfrm>
            <a:off x="792162" y="1761565"/>
            <a:ext cx="7570787" cy="4476903"/>
          </a:xfrm>
        </p:spPr>
        <p:txBody>
          <a:bodyPr>
            <a:normAutofit fontScale="92500" lnSpcReduction="10000"/>
          </a:bodyPr>
          <a:lstStyle/>
          <a:p>
            <a:pPr lvl="0">
              <a:spcBef>
                <a:spcPts val="1200"/>
              </a:spcBef>
            </a:pPr>
            <a:r>
              <a:rPr lang="en-US" dirty="0"/>
              <a:t>Personality differences. </a:t>
            </a:r>
            <a:endParaRPr lang="en-US" dirty="0"/>
          </a:p>
          <a:p>
            <a:pPr lvl="0">
              <a:spcBef>
                <a:spcPts val="1200"/>
              </a:spcBef>
            </a:pPr>
            <a:r>
              <a:rPr lang="en-US" dirty="0"/>
              <a:t>Individual ways of doing things</a:t>
            </a:r>
            <a:endParaRPr lang="en-US" dirty="0"/>
          </a:p>
          <a:p>
            <a:pPr lvl="0">
              <a:spcBef>
                <a:spcPts val="1200"/>
              </a:spcBef>
            </a:pPr>
            <a:r>
              <a:rPr lang="en-US" dirty="0"/>
              <a:t>Workplace behaviors regarded by some co-workers as irritating.</a:t>
            </a:r>
            <a:endParaRPr lang="en-US" dirty="0"/>
          </a:p>
          <a:p>
            <a:pPr lvl="0">
              <a:spcBef>
                <a:spcPts val="1200"/>
              </a:spcBef>
            </a:pPr>
            <a:r>
              <a:rPr lang="en-US" dirty="0"/>
              <a:t>Unmet needs in the workplace.</a:t>
            </a:r>
            <a:endParaRPr lang="en-US" dirty="0"/>
          </a:p>
          <a:p>
            <a:pPr lvl="0">
              <a:spcBef>
                <a:spcPts val="1200"/>
              </a:spcBef>
            </a:pPr>
            <a:r>
              <a:rPr lang="en-US" dirty="0"/>
              <a:t>Perceived inequities of resources.</a:t>
            </a:r>
            <a:endParaRPr lang="en-US" dirty="0"/>
          </a:p>
          <a:p>
            <a:pPr lvl="0">
              <a:spcBef>
                <a:spcPts val="1200"/>
              </a:spcBef>
            </a:pPr>
            <a:r>
              <a:rPr lang="en-US" dirty="0"/>
              <a:t>Unclarified roles in the workplace.</a:t>
            </a:r>
            <a:endParaRPr lang="en-US" dirty="0"/>
          </a:p>
          <a:p>
            <a:pPr lvl="0">
              <a:spcBef>
                <a:spcPts val="1200"/>
              </a:spcBef>
            </a:pPr>
            <a:r>
              <a:rPr lang="en-US" dirty="0"/>
              <a:t>Mismanagement of organizational change and transition. </a:t>
            </a:r>
            <a:endParaRPr lang="en-US" dirty="0"/>
          </a:p>
        </p:txBody>
      </p:sp>
    </p:spTree>
    <p:extLst>
      <p:ext uri="{BB962C8B-B14F-4D97-AF65-F5344CB8AC3E}">
        <p14:creationId xmlns:p14="http://schemas.microsoft.com/office/powerpoint/2010/main" val="1620956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Common Causes of</a:t>
            </a:r>
            <a:br>
              <a:rPr lang="en-US" dirty="0" smtClean="0">
                <a:latin typeface="+mj-lt"/>
              </a:rPr>
            </a:br>
            <a:r>
              <a:rPr lang="en-US" dirty="0" smtClean="0">
                <a:latin typeface="+mj-lt"/>
              </a:rPr>
              <a:t>Workplace Conflict</a:t>
            </a:r>
            <a:endParaRPr lang="en-US" dirty="0">
              <a:latin typeface="+mj-lt"/>
            </a:endParaRPr>
          </a:p>
        </p:txBody>
      </p:sp>
      <p:sp>
        <p:nvSpPr>
          <p:cNvPr id="3" name="Content Placeholder 2"/>
          <p:cNvSpPr>
            <a:spLocks noGrp="1"/>
          </p:cNvSpPr>
          <p:nvPr>
            <p:ph idx="1"/>
          </p:nvPr>
        </p:nvSpPr>
        <p:spPr>
          <a:xfrm>
            <a:off x="792162" y="1897184"/>
            <a:ext cx="7570787" cy="4513890"/>
          </a:xfrm>
        </p:spPr>
        <p:txBody>
          <a:bodyPr>
            <a:normAutofit fontScale="92500" lnSpcReduction="20000"/>
          </a:bodyPr>
          <a:lstStyle/>
          <a:p>
            <a:pPr lvl="0">
              <a:spcBef>
                <a:spcPts val="1200"/>
              </a:spcBef>
            </a:pPr>
            <a:r>
              <a:rPr lang="en-US" dirty="0"/>
              <a:t>Competing job duties or poor implementation of a job description—for example, placing a nonsupervisory employee in an unofficial position of "supervising" another employee. </a:t>
            </a:r>
            <a:endParaRPr lang="en-US" dirty="0"/>
          </a:p>
          <a:p>
            <a:pPr lvl="0">
              <a:spcBef>
                <a:spcPts val="1200"/>
              </a:spcBef>
            </a:pPr>
            <a:r>
              <a:rPr lang="en-US" dirty="0"/>
              <a:t>A systemic circumstance such as a workforce slowdown, a merger or acquisition, or a reduction in force. </a:t>
            </a:r>
            <a:endParaRPr lang="en-US" dirty="0"/>
          </a:p>
          <a:p>
            <a:pPr lvl="0">
              <a:spcBef>
                <a:spcPts val="1200"/>
              </a:spcBef>
            </a:pPr>
            <a:r>
              <a:rPr lang="en-US" dirty="0"/>
              <a:t>Poor communication, including misunderstood remarks and comments taken out of context. </a:t>
            </a:r>
            <a:endParaRPr lang="en-US" dirty="0"/>
          </a:p>
          <a:p>
            <a:pPr lvl="0">
              <a:spcBef>
                <a:spcPts val="1200"/>
              </a:spcBef>
            </a:pPr>
            <a:r>
              <a:rPr lang="en-US" dirty="0"/>
              <a:t>Differences over work methods or goals or differences in perspectives attributable to age, sex or upbringing</a:t>
            </a:r>
            <a:r>
              <a:rPr lang="en-US" dirty="0" smtClean="0"/>
              <a:t>.</a:t>
            </a:r>
            <a:endParaRPr lang="en-US" dirty="0"/>
          </a:p>
        </p:txBody>
      </p:sp>
    </p:spTree>
    <p:extLst>
      <p:ext uri="{BB962C8B-B14F-4D97-AF65-F5344CB8AC3E}">
        <p14:creationId xmlns:p14="http://schemas.microsoft.com/office/powerpoint/2010/main" val="1146031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Avoiding Conflict</a:t>
            </a:r>
            <a:br>
              <a:rPr lang="en-US" dirty="0" smtClean="0">
                <a:latin typeface="+mj-lt"/>
              </a:rPr>
            </a:br>
            <a:r>
              <a:rPr lang="en-US" dirty="0" err="1" smtClean="0">
                <a:latin typeface="+mj-lt"/>
              </a:rPr>
              <a:t>Consstructively</a:t>
            </a:r>
            <a:endParaRPr lang="en-US" dirty="0">
              <a:latin typeface="+mj-lt"/>
            </a:endParaRPr>
          </a:p>
        </p:txBody>
      </p:sp>
      <p:sp>
        <p:nvSpPr>
          <p:cNvPr id="3" name="Content Placeholder 2"/>
          <p:cNvSpPr>
            <a:spLocks noGrp="1"/>
          </p:cNvSpPr>
          <p:nvPr>
            <p:ph idx="1"/>
          </p:nvPr>
        </p:nvSpPr>
        <p:spPr/>
        <p:txBody>
          <a:bodyPr>
            <a:normAutofit lnSpcReduction="10000"/>
          </a:bodyPr>
          <a:lstStyle/>
          <a:p>
            <a:r>
              <a:rPr lang="en-US" dirty="0"/>
              <a:t>T</a:t>
            </a:r>
            <a:r>
              <a:rPr lang="en-US" dirty="0" smtClean="0"/>
              <a:t>o </a:t>
            </a:r>
            <a:r>
              <a:rPr lang="en-US" dirty="0"/>
              <a:t>constructively avoid conflict:</a:t>
            </a:r>
          </a:p>
          <a:p>
            <a:pPr lvl="1"/>
            <a:r>
              <a:rPr lang="en-US" dirty="0"/>
              <a:t>Be culturally competent</a:t>
            </a:r>
          </a:p>
          <a:p>
            <a:pPr lvl="1"/>
            <a:r>
              <a:rPr lang="en-US" dirty="0"/>
              <a:t>Actively listen and mirror what’s been said to you</a:t>
            </a:r>
          </a:p>
          <a:p>
            <a:pPr lvl="1"/>
            <a:r>
              <a:rPr lang="en-US" dirty="0"/>
              <a:t>Consider how you would feel in the other person’s situation</a:t>
            </a:r>
          </a:p>
          <a:p>
            <a:pPr lvl="1"/>
            <a:r>
              <a:rPr lang="en-US" dirty="0"/>
              <a:t>Calmly discuss the different perspectives</a:t>
            </a:r>
          </a:p>
          <a:p>
            <a:pPr lvl="1"/>
            <a:r>
              <a:rPr lang="en-US" dirty="0"/>
              <a:t>Review the facts</a:t>
            </a:r>
          </a:p>
          <a:p>
            <a:pPr lvl="1"/>
            <a:r>
              <a:rPr lang="en-US" dirty="0"/>
              <a:t>If a compromise or resolution cannot be reached, agree to involve a manager</a:t>
            </a:r>
          </a:p>
          <a:p>
            <a:endParaRPr lang="en-US" dirty="0"/>
          </a:p>
        </p:txBody>
      </p:sp>
    </p:spTree>
    <p:extLst>
      <p:ext uri="{BB962C8B-B14F-4D97-AF65-F5344CB8AC3E}">
        <p14:creationId xmlns:p14="http://schemas.microsoft.com/office/powerpoint/2010/main" val="3448128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What To Do</a:t>
            </a:r>
            <a:endParaRPr lang="en-US" dirty="0">
              <a:latin typeface="+mj-lt"/>
            </a:endParaRPr>
          </a:p>
        </p:txBody>
      </p:sp>
      <p:sp>
        <p:nvSpPr>
          <p:cNvPr id="3" name="Content Placeholder 2"/>
          <p:cNvSpPr>
            <a:spLocks noGrp="1"/>
          </p:cNvSpPr>
          <p:nvPr>
            <p:ph idx="1"/>
          </p:nvPr>
        </p:nvSpPr>
        <p:spPr/>
        <p:txBody>
          <a:bodyPr>
            <a:normAutofit fontScale="92500" lnSpcReduction="10000"/>
          </a:bodyPr>
          <a:lstStyle/>
          <a:p>
            <a:r>
              <a:rPr lang="en-US" dirty="0"/>
              <a:t>When conflict arises:</a:t>
            </a:r>
          </a:p>
          <a:p>
            <a:pPr lvl="1"/>
            <a:r>
              <a:rPr lang="en-US" dirty="0"/>
              <a:t>Don’t avoid it – it’s not going to go away</a:t>
            </a:r>
          </a:p>
          <a:p>
            <a:pPr lvl="1"/>
            <a:r>
              <a:rPr lang="en-US" dirty="0"/>
              <a:t>Don’t be conciliatory – that will only breed resentment</a:t>
            </a:r>
          </a:p>
          <a:p>
            <a:pPr lvl="1"/>
            <a:r>
              <a:rPr lang="en-US" dirty="0"/>
              <a:t>Listen carefully – you might change your view if you have more information</a:t>
            </a:r>
          </a:p>
          <a:p>
            <a:pPr lvl="1"/>
            <a:r>
              <a:rPr lang="en-US" dirty="0"/>
              <a:t>Come to an agreement – hopefully it resolves, but if not then compromise</a:t>
            </a:r>
          </a:p>
          <a:p>
            <a:pPr lvl="1"/>
            <a:r>
              <a:rPr lang="en-US" dirty="0"/>
              <a:t>Don’t hold grudges – once there is a solution, move on.  If your holding onto things means the issue was NOT solved</a:t>
            </a:r>
            <a:r>
              <a:rPr lang="en-US" dirty="0" smtClean="0"/>
              <a:t>.</a:t>
            </a:r>
            <a:endParaRPr lang="en-US" dirty="0"/>
          </a:p>
        </p:txBody>
      </p:sp>
    </p:spTree>
    <p:extLst>
      <p:ext uri="{BB962C8B-B14F-4D97-AF65-F5344CB8AC3E}">
        <p14:creationId xmlns:p14="http://schemas.microsoft.com/office/powerpoint/2010/main" val="3887618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Managing Conflict</a:t>
            </a:r>
            <a:endParaRPr lang="en-US" dirty="0">
              <a:latin typeface="+mj-lt"/>
            </a:endParaRPr>
          </a:p>
        </p:txBody>
      </p:sp>
      <p:sp>
        <p:nvSpPr>
          <p:cNvPr id="3" name="Content Placeholder 2"/>
          <p:cNvSpPr>
            <a:spLocks noGrp="1"/>
          </p:cNvSpPr>
          <p:nvPr>
            <p:ph idx="1"/>
          </p:nvPr>
        </p:nvSpPr>
        <p:spPr>
          <a:xfrm>
            <a:off x="792162" y="1761565"/>
            <a:ext cx="7570787" cy="4649509"/>
          </a:xfrm>
        </p:spPr>
        <p:txBody>
          <a:bodyPr>
            <a:normAutofit fontScale="92500" lnSpcReduction="10000"/>
          </a:bodyPr>
          <a:lstStyle/>
          <a:p>
            <a:pPr lvl="0">
              <a:spcBef>
                <a:spcPts val="1200"/>
              </a:spcBef>
            </a:pPr>
            <a:r>
              <a:rPr lang="en-US" dirty="0"/>
              <a:t>Meet in a neutral place where there won’t be interruptions</a:t>
            </a:r>
          </a:p>
          <a:p>
            <a:pPr lvl="0">
              <a:spcBef>
                <a:spcPts val="1200"/>
              </a:spcBef>
            </a:pPr>
            <a:r>
              <a:rPr lang="en-US" dirty="0"/>
              <a:t>Don’t need to be right</a:t>
            </a:r>
          </a:p>
          <a:p>
            <a:pPr lvl="0">
              <a:spcBef>
                <a:spcPts val="1200"/>
              </a:spcBef>
            </a:pPr>
            <a:r>
              <a:rPr lang="en-US" dirty="0"/>
              <a:t>Don’t look to place blame</a:t>
            </a:r>
          </a:p>
          <a:p>
            <a:pPr lvl="0">
              <a:spcBef>
                <a:spcPts val="1200"/>
              </a:spcBef>
            </a:pPr>
            <a:r>
              <a:rPr lang="en-US" dirty="0"/>
              <a:t>Objectively look for a root cause</a:t>
            </a:r>
          </a:p>
          <a:p>
            <a:pPr lvl="0">
              <a:spcBef>
                <a:spcPts val="1200"/>
              </a:spcBef>
            </a:pPr>
            <a:r>
              <a:rPr lang="en-US" dirty="0"/>
              <a:t>Identify your emotional state before you engage with someone about the issue</a:t>
            </a:r>
          </a:p>
          <a:p>
            <a:pPr lvl="0">
              <a:spcBef>
                <a:spcPts val="1200"/>
              </a:spcBef>
            </a:pPr>
            <a:r>
              <a:rPr lang="en-US" dirty="0"/>
              <a:t>Actively listen the other person’s view</a:t>
            </a:r>
          </a:p>
          <a:p>
            <a:pPr lvl="0">
              <a:spcBef>
                <a:spcPts val="1200"/>
              </a:spcBef>
            </a:pPr>
            <a:r>
              <a:rPr lang="en-US" dirty="0"/>
              <a:t>Validate and echo the other person’s feelings as well as their view </a:t>
            </a:r>
            <a:r>
              <a:rPr lang="en-US" dirty="0" smtClean="0"/>
              <a:t>point</a:t>
            </a:r>
            <a:endParaRPr lang="en-US" dirty="0"/>
          </a:p>
        </p:txBody>
      </p:sp>
    </p:spTree>
    <p:extLst>
      <p:ext uri="{BB962C8B-B14F-4D97-AF65-F5344CB8AC3E}">
        <p14:creationId xmlns:p14="http://schemas.microsoft.com/office/powerpoint/2010/main" val="2337895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Managing Conflict</a:t>
            </a:r>
            <a:endParaRPr lang="en-US" dirty="0">
              <a:latin typeface="+mj-lt"/>
            </a:endParaRPr>
          </a:p>
        </p:txBody>
      </p:sp>
      <p:sp>
        <p:nvSpPr>
          <p:cNvPr id="3" name="Content Placeholder 2"/>
          <p:cNvSpPr>
            <a:spLocks noGrp="1"/>
          </p:cNvSpPr>
          <p:nvPr>
            <p:ph idx="1"/>
          </p:nvPr>
        </p:nvSpPr>
        <p:spPr>
          <a:xfrm>
            <a:off x="792162" y="2008145"/>
            <a:ext cx="7570787" cy="4476903"/>
          </a:xfrm>
        </p:spPr>
        <p:txBody>
          <a:bodyPr>
            <a:noAutofit/>
          </a:bodyPr>
          <a:lstStyle/>
          <a:p>
            <a:pPr lvl="0">
              <a:spcBef>
                <a:spcPts val="1200"/>
              </a:spcBef>
            </a:pPr>
            <a:r>
              <a:rPr lang="en-US" sz="2000" dirty="0"/>
              <a:t>Collaborate together on finding a solution</a:t>
            </a:r>
          </a:p>
          <a:p>
            <a:pPr lvl="0">
              <a:spcBef>
                <a:spcPts val="1200"/>
              </a:spcBef>
            </a:pPr>
            <a:r>
              <a:rPr lang="en-US" sz="2000" dirty="0"/>
              <a:t>Keep the conversation goal oriented on solutions, avoid petty points</a:t>
            </a:r>
          </a:p>
          <a:p>
            <a:pPr lvl="0">
              <a:spcBef>
                <a:spcPts val="1200"/>
              </a:spcBef>
            </a:pPr>
            <a:r>
              <a:rPr lang="en-US" sz="2000" dirty="0"/>
              <a:t>Meet in person to solve the issue.  Communication through texts and emails can create misinterpretations</a:t>
            </a:r>
          </a:p>
          <a:p>
            <a:pPr lvl="0">
              <a:spcBef>
                <a:spcPts val="1200"/>
              </a:spcBef>
            </a:pPr>
            <a:r>
              <a:rPr lang="en-US" sz="2000" dirty="0"/>
              <a:t>Admit if you were wrong</a:t>
            </a:r>
          </a:p>
          <a:p>
            <a:pPr lvl="0">
              <a:spcBef>
                <a:spcPts val="1200"/>
              </a:spcBef>
            </a:pPr>
            <a:r>
              <a:rPr lang="en-US" sz="2000" dirty="0"/>
              <a:t>Avoid attacking the other person by telling them what they did, what they said, or how they acted.  Express how you feel and how it affects you, and work to find a solution.</a:t>
            </a:r>
          </a:p>
          <a:p>
            <a:pPr lvl="0">
              <a:spcBef>
                <a:spcPts val="1200"/>
              </a:spcBef>
            </a:pPr>
            <a:r>
              <a:rPr lang="en-US" sz="2000" dirty="0"/>
              <a:t>Focus on the behavior or action, not the personality </a:t>
            </a:r>
            <a:r>
              <a:rPr lang="en-US" sz="2000" dirty="0" smtClean="0"/>
              <a:t>type</a:t>
            </a:r>
            <a:endParaRPr lang="en-US" sz="2000" dirty="0"/>
          </a:p>
        </p:txBody>
      </p:sp>
    </p:spTree>
    <p:extLst>
      <p:ext uri="{BB962C8B-B14F-4D97-AF65-F5344CB8AC3E}">
        <p14:creationId xmlns:p14="http://schemas.microsoft.com/office/powerpoint/2010/main" val="2081157296"/>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fusion">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Infusion">
      <a:majorFont>
        <a:latin typeface="Mistral"/>
        <a:ea typeface=""/>
        <a:cs typeface=""/>
        <a:font script="Jpan" typeface="ＤＦＰ行書体"/>
        <a:font script="Hans" typeface="宋体"/>
        <a:font script="Hant" typeface="新細明體"/>
      </a:majorFont>
      <a:minorFont>
        <a:latin typeface="Candara"/>
        <a:ea typeface=""/>
        <a:cs typeface=""/>
        <a:font script="Jpan" typeface="メイリオ"/>
        <a:font script="Hans" typeface="宋体"/>
        <a:font script="Hant" typeface="新細明體"/>
      </a:minorFont>
    </a:fontScheme>
    <a:fmtScheme name="Infusion">
      <a:fillStyleLst>
        <a:solidFill>
          <a:schemeClr val="phClr"/>
        </a:solidFill>
        <a:blipFill rotWithShape="1">
          <a:blip xmlns:r="http://schemas.openxmlformats.org/officeDocument/2006/relationships" r:embed="rId1">
            <a:duotone>
              <a:schemeClr val="phClr">
                <a:shade val="70000"/>
                <a:satMod val="120000"/>
              </a:schemeClr>
              <a:schemeClr val="phClr">
                <a:tint val="70000"/>
                <a:satMod val="300000"/>
                <a:lumMod val="125000"/>
              </a:schemeClr>
            </a:duotone>
          </a:blip>
          <a:tile tx="0" ty="0" sx="50000" sy="50000" flip="none" algn="tl"/>
        </a:blipFill>
        <a:blipFill rotWithShape="1">
          <a:blip xmlns:r="http://schemas.openxmlformats.org/officeDocument/2006/relationships" r:embed="rId2">
            <a:duotone>
              <a:schemeClr val="phClr">
                <a:shade val="70000"/>
                <a:satMod val="120000"/>
              </a:schemeClr>
              <a:schemeClr val="phClr">
                <a:tint val="70000"/>
                <a:satMod val="135000"/>
              </a:schemeClr>
            </a:duotone>
          </a:blip>
          <a:tile tx="0" ty="0" sx="40000" sy="40000" flip="none" algn="tl"/>
        </a:blipFill>
      </a:fillStyleLst>
      <a:lnStyleLst>
        <a:ln w="38100" cap="flat" cmpd="sng" algn="ctr">
          <a:solidFill>
            <a:schemeClr val="phClr">
              <a:alpha val="70000"/>
              <a:satMod val="105000"/>
            </a:schemeClr>
          </a:solidFill>
          <a:prstDash val="solid"/>
          <a:miter/>
        </a:ln>
        <a:ln w="50800" cap="flat" cmpd="sng" algn="ctr">
          <a:solidFill>
            <a:schemeClr val="phClr">
              <a:alpha val="50000"/>
            </a:schemeClr>
          </a:solidFill>
          <a:prstDash val="solid"/>
          <a:miter/>
        </a:ln>
        <a:ln w="88900" cap="flat" cmpd="sng" algn="ctr">
          <a:solidFill>
            <a:schemeClr val="phClr">
              <a:alpha val="40000"/>
            </a:schemeClr>
          </a:solidFill>
          <a:prstDash val="solid"/>
          <a:miter/>
        </a:ln>
      </a:lnStyleLst>
      <a:effectStyleLst>
        <a:effectStyle>
          <a:effectLst/>
        </a:effectStyle>
        <a:effectStyle>
          <a:effectLst>
            <a:outerShdw blurRad="38100" dist="25400" dir="5400000" rotWithShape="0">
              <a:srgbClr val="000000">
                <a:alpha val="50000"/>
              </a:srgbClr>
            </a:outerShdw>
          </a:effectLst>
        </a:effectStyle>
        <a:effectStyle>
          <a:effectLst>
            <a:innerShdw blurRad="190500" dir="13500000">
              <a:srgbClr val="000000">
                <a:alpha val="50000"/>
              </a:srgbClr>
            </a:innerShdw>
            <a:outerShdw blurRad="38100" dist="25400" dir="5400000" rotWithShape="0">
              <a:srgbClr val="000000">
                <a:alpha val="50000"/>
              </a:srgbClr>
            </a:outerShdw>
          </a:effectLst>
        </a:effectStyle>
      </a:effectStyleLst>
      <a:bgFillStyleLst>
        <a:blipFill rotWithShape="1">
          <a:blip xmlns:r="http://schemas.openxmlformats.org/officeDocument/2006/relationships" r:embed="rId3">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4">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5">
            <a:duotone>
              <a:schemeClr val="phClr">
                <a:shade val="70000"/>
                <a:satMod val="500000"/>
                <a:lumMod val="50000"/>
              </a:schemeClr>
              <a:schemeClr val="phClr">
                <a:satMod val="800000"/>
                <a:lum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Infusion.thmx</Template>
  <TotalTime>26</TotalTime>
  <Words>1134</Words>
  <Application>Microsoft Macintosh PowerPoint</Application>
  <PresentationFormat>On-screen Show (4:3)</PresentationFormat>
  <Paragraphs>81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Infusion</vt:lpstr>
      <vt:lpstr>New Employee Orientation</vt:lpstr>
      <vt:lpstr>Conflict Resolution</vt:lpstr>
      <vt:lpstr>Conflict </vt:lpstr>
      <vt:lpstr>Common Causes of  Workplace Conflict</vt:lpstr>
      <vt:lpstr>Common Causes of Workplace Conflict</vt:lpstr>
      <vt:lpstr>Avoiding Conflict Consstructively</vt:lpstr>
      <vt:lpstr>What To Do</vt:lpstr>
      <vt:lpstr>Managing Conflict</vt:lpstr>
      <vt:lpstr>Managing Conflict</vt:lpstr>
      <vt:lpstr>Importance of  Conflict Resolution</vt:lpstr>
      <vt:lpstr>Conflict Resolution Example</vt:lpstr>
      <vt:lpstr>Conflict Resolution Example</vt:lpstr>
      <vt:lpstr>Conflict Resolution Example</vt:lpstr>
      <vt:lpstr>Conflict Resolution Example</vt:lpstr>
      <vt:lpstr>Conflict Resolution Example</vt:lpstr>
      <vt:lpstr>Conflict Resolution Example</vt:lpstr>
    </vt:vector>
  </TitlesOfParts>
  <Company>Another Way Holdings,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Employee Orientation</dc:title>
  <dc:creator>David Memmoli</dc:creator>
  <cp:lastModifiedBy>David Memmoli</cp:lastModifiedBy>
  <cp:revision>6</cp:revision>
  <dcterms:created xsi:type="dcterms:W3CDTF">2020-08-19T20:55:34Z</dcterms:created>
  <dcterms:modified xsi:type="dcterms:W3CDTF">2020-08-19T21:21:45Z</dcterms:modified>
</cp:coreProperties>
</file>