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59" r:id="rId4"/>
    <p:sldId id="260" r:id="rId5"/>
    <p:sldId id="261" r:id="rId6"/>
    <p:sldId id="262" r:id="rId7"/>
    <p:sldId id="263" r:id="rId8"/>
    <p:sldId id="264" r:id="rId9"/>
    <p:sldId id="265" r:id="rId10"/>
    <p:sldId id="267" r:id="rId11"/>
    <p:sldId id="269" r:id="rId12"/>
    <p:sldId id="270" r:id="rId13"/>
    <p:sldId id="271" r:id="rId14"/>
    <p:sldId id="272"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176" autoAdjust="0"/>
  </p:normalViewPr>
  <p:slideViewPr>
    <p:cSldViewPr snapToGrid="0" snapToObjects="1">
      <p:cViewPr varScale="1">
        <p:scale>
          <a:sx n="104" d="100"/>
          <a:sy n="104" d="100"/>
        </p:scale>
        <p:origin x="-104"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30E2307-1E40-4E12-8716-25BFDA8E7013}" type="datetime1">
              <a:rPr lang="en-US" smtClean="0"/>
              <a:pPr/>
              <a:t>8/19/20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8/19/20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CFCF5A-EA79-452C-A52C-1A2668C2E7DF}" type="datetime1">
              <a:rPr lang="en-US" smtClean="0"/>
              <a:pPr/>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5C4C28-BD4B-4892-9A2D-6E19BD753A9A}" type="datetime1">
              <a:rPr lang="en-US" smtClean="0"/>
              <a:pPr/>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FD9D02-426E-46C9-9EE9-0DE1EF8B2838}" type="datetime1">
              <a:rPr lang="en-US" smtClean="0"/>
              <a:pPr/>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9D1D110F-3F4E-48D9-B8AA-5D0E825AFDBA}" type="datetime1">
              <a:rPr lang="en-US" smtClean="0"/>
              <a:pPr/>
              <a:t>8/19/20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FAA6B6-10E5-4810-BC9F-DA72D8452E73}" type="datetime1">
              <a:rPr lang="en-US" smtClean="0"/>
              <a:pPr/>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D18D072-EF12-4AA2-BD71-ABC68B06D0E2}" type="datetime1">
              <a:rPr lang="en-US" smtClean="0"/>
              <a:pPr/>
              <a:t>8/19/20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CDBF60-6CC3-4B74-A60D-3486985E4346}" type="datetime1">
              <a:rPr lang="en-US" smtClean="0"/>
              <a:pPr/>
              <a:t>8/19/20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2714818-984F-4759-BF72-A33BDC1963BD}" type="datetime1">
              <a:rPr lang="en-US" smtClean="0"/>
              <a:pPr/>
              <a:t>8/19/20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8/19/20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87D7A59-36E2-48B9-B146-C1E59501F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9D1D110F-3F4E-48D9-B8AA-5D0E825AFDBA}" type="datetime1">
              <a:rPr lang="en-US" smtClean="0"/>
              <a:pPr/>
              <a:t>8/19/20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hf sldNum="0" hdr="0" ft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solidFill>
                  <a:srgbClr val="895D1D"/>
                </a:solidFill>
                <a:latin typeface="Arial Black"/>
                <a:cs typeface="Arial Black"/>
              </a:rPr>
              <a:t>New Employee Orientation</a:t>
            </a:r>
            <a:endParaRPr lang="en-US" sz="4800" dirty="0">
              <a:solidFill>
                <a:srgbClr val="895D1D"/>
              </a:solidFill>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solidFill>
                  <a:srgbClr val="895D1D"/>
                </a:solidFill>
              </a:rPr>
              <a:t>[</a:t>
            </a:r>
            <a:r>
              <a:rPr lang="en-US" i="1" dirty="0" smtClean="0">
                <a:solidFill>
                  <a:srgbClr val="895D1D"/>
                </a:solidFill>
              </a:rPr>
              <a:t>Your Company Name</a:t>
            </a:r>
            <a:r>
              <a:rPr lang="en-US" dirty="0" smtClean="0">
                <a:solidFill>
                  <a:srgbClr val="895D1D"/>
                </a:solidFill>
              </a:rPr>
              <a:t>]</a:t>
            </a:r>
          </a:p>
          <a:p>
            <a:r>
              <a:rPr lang="en-US" dirty="0" smtClean="0">
                <a:solidFill>
                  <a:srgbClr val="895D1D"/>
                </a:solidFill>
              </a:rPr>
              <a:t>[</a:t>
            </a:r>
            <a:r>
              <a:rPr lang="en-US" i="1" dirty="0" smtClean="0">
                <a:solidFill>
                  <a:srgbClr val="895D1D"/>
                </a:solidFill>
              </a:rPr>
              <a:t>Year</a:t>
            </a:r>
            <a:r>
              <a:rPr lang="en-US" dirty="0" smtClean="0">
                <a:solidFill>
                  <a:srgbClr val="895D1D"/>
                </a:solidFill>
              </a:rPr>
              <a:t>]</a:t>
            </a:r>
            <a:endParaRPr lang="en-US" dirty="0">
              <a:solidFill>
                <a:srgbClr val="895D1D"/>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chemeClr val="tx2"/>
                </a:solidFill>
              </a:rPr>
              <a:t>[</a:t>
            </a:r>
            <a:r>
              <a:rPr lang="en-US" sz="3200" i="1" dirty="0" smtClean="0">
                <a:solidFill>
                  <a:schemeClr val="tx2"/>
                </a:solidFill>
              </a:rPr>
              <a:t>Company Logo</a:t>
            </a:r>
            <a:r>
              <a:rPr lang="en-US" sz="3200" dirty="0" smtClean="0">
                <a:solidFill>
                  <a:schemeClr val="tx2"/>
                </a:solidFill>
              </a:rPr>
              <a:t>]</a:t>
            </a:r>
            <a:endParaRPr lang="en-US" sz="3200" dirty="0">
              <a:solidFill>
                <a:schemeClr val="tx2"/>
              </a:solidFill>
            </a:endParaRPr>
          </a:p>
        </p:txBody>
      </p:sp>
    </p:spTree>
    <p:extLst>
      <p:ext uri="{BB962C8B-B14F-4D97-AF65-F5344CB8AC3E}">
        <p14:creationId xmlns:p14="http://schemas.microsoft.com/office/powerpoint/2010/main" val="3193689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17857"/>
            <a:ext cx="7556313" cy="1116106"/>
          </a:xfrm>
        </p:spPr>
        <p:txBody>
          <a:bodyPr anchor="ctr" anchorCtr="0"/>
          <a:lstStyle/>
          <a:p>
            <a:pPr algn="ctr"/>
            <a:r>
              <a:rPr lang="en-US" dirty="0" smtClean="0"/>
              <a:t>Characteristics of a Psychopath</a:t>
            </a:r>
            <a:endParaRPr lang="en-US" dirty="0"/>
          </a:p>
        </p:txBody>
      </p:sp>
      <p:sp>
        <p:nvSpPr>
          <p:cNvPr id="3" name="Content Placeholder 2"/>
          <p:cNvSpPr>
            <a:spLocks noGrp="1"/>
          </p:cNvSpPr>
          <p:nvPr>
            <p:ph idx="1"/>
          </p:nvPr>
        </p:nvSpPr>
        <p:spPr>
          <a:xfrm>
            <a:off x="498474" y="1624062"/>
            <a:ext cx="7073185" cy="4978600"/>
          </a:xfrm>
        </p:spPr>
        <p:txBody>
          <a:bodyPr>
            <a:normAutofit fontScale="77500" lnSpcReduction="20000"/>
          </a:bodyPr>
          <a:lstStyle/>
          <a:p>
            <a:r>
              <a:rPr lang="en-US" dirty="0"/>
              <a:t>Robert Hare – Psychopathy Checklist</a:t>
            </a:r>
          </a:p>
          <a:p>
            <a:r>
              <a:rPr lang="en-US" dirty="0" smtClean="0"/>
              <a:t>Some Characteristics:</a:t>
            </a:r>
          </a:p>
          <a:p>
            <a:pPr lvl="1"/>
            <a:r>
              <a:rPr lang="en-US" dirty="0"/>
              <a:t>Excessively complimentary to higher </a:t>
            </a:r>
            <a:r>
              <a:rPr lang="en-US" dirty="0" smtClean="0"/>
              <a:t>ups, flattering</a:t>
            </a:r>
            <a:endParaRPr lang="en-US" dirty="0"/>
          </a:p>
          <a:p>
            <a:pPr lvl="1"/>
            <a:r>
              <a:rPr lang="en-US" dirty="0"/>
              <a:t>Gossips, particularly in an undermining of another who is an obstacle</a:t>
            </a:r>
          </a:p>
          <a:p>
            <a:pPr lvl="1"/>
            <a:r>
              <a:rPr lang="en-US" dirty="0" smtClean="0"/>
              <a:t>Tailors </a:t>
            </a:r>
            <a:r>
              <a:rPr lang="en-US" dirty="0"/>
              <a:t>what is said, how they act based on nonverbal cues</a:t>
            </a:r>
          </a:p>
          <a:p>
            <a:pPr lvl="1"/>
            <a:r>
              <a:rPr lang="en-US" dirty="0"/>
              <a:t>Controlling, assuming authority where none is</a:t>
            </a:r>
          </a:p>
          <a:p>
            <a:pPr lvl="1"/>
            <a:r>
              <a:rPr lang="en-US" dirty="0" smtClean="0"/>
              <a:t>Condescending </a:t>
            </a:r>
            <a:r>
              <a:rPr lang="en-US" dirty="0"/>
              <a:t>to equals or lowers</a:t>
            </a:r>
          </a:p>
          <a:p>
            <a:pPr lvl="1"/>
            <a:r>
              <a:rPr lang="en-US" dirty="0"/>
              <a:t>Charming, engaging, seducing</a:t>
            </a:r>
          </a:p>
          <a:p>
            <a:pPr lvl="1"/>
            <a:r>
              <a:rPr lang="en-US" dirty="0" smtClean="0"/>
              <a:t>Egocentric</a:t>
            </a:r>
            <a:r>
              <a:rPr lang="en-US" dirty="0"/>
              <a:t>, </a:t>
            </a:r>
            <a:r>
              <a:rPr lang="en-US" dirty="0" smtClean="0"/>
              <a:t>Narcissistic</a:t>
            </a:r>
            <a:endParaRPr lang="en-US" dirty="0"/>
          </a:p>
          <a:p>
            <a:pPr lvl="1"/>
            <a:r>
              <a:rPr lang="en-US" dirty="0" smtClean="0"/>
              <a:t>Manipulative</a:t>
            </a:r>
            <a:endParaRPr lang="en-US" dirty="0"/>
          </a:p>
          <a:p>
            <a:pPr marL="228600" lvl="1" indent="0">
              <a:buNone/>
            </a:pPr>
            <a:endParaRPr lang="en-US" dirty="0"/>
          </a:p>
          <a:p>
            <a:pPr marL="228600" lvl="1" indent="0">
              <a:buNone/>
            </a:pPr>
            <a:r>
              <a:rPr lang="en-US" sz="3200" dirty="0" smtClean="0">
                <a:solidFill>
                  <a:schemeClr val="tx1"/>
                </a:solidFill>
              </a:rPr>
              <a:t>		Find </a:t>
            </a:r>
            <a:r>
              <a:rPr lang="en-US" sz="3200" dirty="0" smtClean="0">
                <a:solidFill>
                  <a:schemeClr val="tx1"/>
                </a:solidFill>
              </a:rPr>
              <a:t>the psychopath  </a:t>
            </a:r>
            <a:r>
              <a:rPr lang="en-US" sz="3200" dirty="0" smtClean="0">
                <a:solidFill>
                  <a:schemeClr val="tx1"/>
                </a:solidFill>
                <a:latin typeface="Wingdings"/>
                <a:ea typeface="Wingdings"/>
                <a:cs typeface="Wingdings"/>
                <a:sym typeface="Wingdings"/>
              </a:rPr>
              <a:t></a:t>
            </a:r>
            <a:endParaRPr lang="en-US" sz="3200" dirty="0">
              <a:solidFill>
                <a:schemeClr val="tx1"/>
              </a:solidFill>
            </a:endParaRPr>
          </a:p>
        </p:txBody>
      </p:sp>
      <p:sp>
        <p:nvSpPr>
          <p:cNvPr id="4" name="Slide Number Placeholder 3"/>
          <p:cNvSpPr>
            <a:spLocks noGrp="1"/>
          </p:cNvSpPr>
          <p:nvPr>
            <p:ph type="sldNum" sz="quarter" idx="12"/>
          </p:nvPr>
        </p:nvSpPr>
        <p:spPr/>
        <p:txBody>
          <a:bodyPr/>
          <a:lstStyle/>
          <a:p>
            <a:fld id="{555B31FD-E8C5-7A41-B926-D1385114B3C2}" type="slidenum">
              <a:rPr lang="en-US" smtClean="0"/>
              <a:t>10</a:t>
            </a:fld>
            <a:endParaRPr lang="en-US"/>
          </a:p>
        </p:txBody>
      </p:sp>
      <p:pic>
        <p:nvPicPr>
          <p:cNvPr id="5" name="Picture 4" descr="large-group-of-people-white-background.jpg"/>
          <p:cNvPicPr>
            <a:picLocks noChangeAspect="1"/>
          </p:cNvPicPr>
          <p:nvPr/>
        </p:nvPicPr>
        <p:blipFill rotWithShape="1">
          <a:blip r:embed="rId2">
            <a:extLst>
              <a:ext uri="{28A0092B-C50C-407E-A947-70E740481C1C}">
                <a14:useLocalDpi xmlns:a14="http://schemas.microsoft.com/office/drawing/2010/main" val="0"/>
              </a:ext>
            </a:extLst>
          </a:blip>
          <a:srcRect t="9535"/>
          <a:stretch/>
        </p:blipFill>
        <p:spPr>
          <a:xfrm>
            <a:off x="5628836" y="4288536"/>
            <a:ext cx="3515163" cy="2569464"/>
          </a:xfrm>
          <a:prstGeom prst="rect">
            <a:avLst/>
          </a:prstGeom>
        </p:spPr>
      </p:pic>
    </p:spTree>
    <p:extLst>
      <p:ext uri="{BB962C8B-B14F-4D97-AF65-F5344CB8AC3E}">
        <p14:creationId xmlns:p14="http://schemas.microsoft.com/office/powerpoint/2010/main" val="269021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Psychopathy In The Workplace</a:t>
            </a:r>
            <a:endParaRPr lang="en-US" dirty="0"/>
          </a:p>
        </p:txBody>
      </p:sp>
      <p:sp>
        <p:nvSpPr>
          <p:cNvPr id="3" name="Content Placeholder 2"/>
          <p:cNvSpPr>
            <a:spLocks noGrp="1"/>
          </p:cNvSpPr>
          <p:nvPr>
            <p:ph idx="1"/>
          </p:nvPr>
        </p:nvSpPr>
        <p:spPr>
          <a:xfrm>
            <a:off x="439645" y="1908097"/>
            <a:ext cx="8316613" cy="4289611"/>
          </a:xfrm>
        </p:spPr>
        <p:txBody>
          <a:bodyPr>
            <a:normAutofit fontScale="85000" lnSpcReduction="20000"/>
          </a:bodyPr>
          <a:lstStyle/>
          <a:p>
            <a:r>
              <a:rPr lang="en-US" b="1" dirty="0"/>
              <a:t>Psychopathy in the workplace = Toxicity in the workplace</a:t>
            </a:r>
          </a:p>
          <a:p>
            <a:pPr lvl="1"/>
            <a:endParaRPr lang="en-US" sz="2800" dirty="0" smtClean="0"/>
          </a:p>
          <a:p>
            <a:pPr lvl="1"/>
            <a:r>
              <a:rPr lang="en-US" sz="2800" dirty="0" smtClean="0"/>
              <a:t>Excessively </a:t>
            </a:r>
            <a:r>
              <a:rPr lang="en-US" sz="2800" dirty="0"/>
              <a:t>complimentary to higher ups, flattering</a:t>
            </a:r>
          </a:p>
          <a:p>
            <a:pPr lvl="1"/>
            <a:r>
              <a:rPr lang="en-US" sz="2800" dirty="0"/>
              <a:t>Gossiping, particularly in an undermining of another who is an obstacle</a:t>
            </a:r>
          </a:p>
          <a:p>
            <a:pPr lvl="1"/>
            <a:r>
              <a:rPr lang="en-US" sz="2800" dirty="0"/>
              <a:t>Tailoring what is said, how they act based on nonverbal cues</a:t>
            </a:r>
          </a:p>
          <a:p>
            <a:pPr lvl="1"/>
            <a:r>
              <a:rPr lang="en-US" sz="2800" dirty="0"/>
              <a:t>Controlling, assuming authority where none is</a:t>
            </a:r>
          </a:p>
          <a:p>
            <a:pPr lvl="1"/>
            <a:r>
              <a:rPr lang="en-US" sz="2800" dirty="0"/>
              <a:t>Condescending to equals or lowers</a:t>
            </a:r>
          </a:p>
          <a:p>
            <a:pPr lvl="1"/>
            <a:r>
              <a:rPr lang="en-US" sz="2800" dirty="0"/>
              <a:t>Charming, engaging, seducing</a:t>
            </a:r>
          </a:p>
          <a:p>
            <a:pPr lvl="1"/>
            <a:r>
              <a:rPr lang="en-US" sz="2800" dirty="0"/>
              <a:t>Egocentric, Narcissistic</a:t>
            </a:r>
          </a:p>
          <a:p>
            <a:pPr lvl="1"/>
            <a:r>
              <a:rPr lang="en-US" sz="2800" dirty="0"/>
              <a:t>Manipulative</a:t>
            </a:r>
          </a:p>
          <a:p>
            <a:endParaRPr lang="en-US" dirty="0"/>
          </a:p>
        </p:txBody>
      </p:sp>
    </p:spTree>
    <p:extLst>
      <p:ext uri="{BB962C8B-B14F-4D97-AF65-F5344CB8AC3E}">
        <p14:creationId xmlns:p14="http://schemas.microsoft.com/office/powerpoint/2010/main" val="789384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Toxic Work Environment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A </a:t>
            </a:r>
            <a:r>
              <a:rPr lang="en-US" dirty="0"/>
              <a:t>toxic work environment is one wherein dysfunction and drama reign such that it interferes in customer service, customer care, and general staff morale, among many other things.</a:t>
            </a:r>
          </a:p>
          <a:p>
            <a:endParaRPr lang="en-US" dirty="0"/>
          </a:p>
        </p:txBody>
      </p:sp>
    </p:spTree>
    <p:extLst>
      <p:ext uri="{BB962C8B-B14F-4D97-AF65-F5344CB8AC3E}">
        <p14:creationId xmlns:p14="http://schemas.microsoft.com/office/powerpoint/2010/main" val="814355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a Toxic Work Environment</a:t>
            </a:r>
            <a:endParaRPr lang="en-US" dirty="0"/>
          </a:p>
        </p:txBody>
      </p:sp>
      <p:sp>
        <p:nvSpPr>
          <p:cNvPr id="3" name="Content Placeholder 2"/>
          <p:cNvSpPr>
            <a:spLocks noGrp="1"/>
          </p:cNvSpPr>
          <p:nvPr>
            <p:ph idx="1"/>
          </p:nvPr>
        </p:nvSpPr>
        <p:spPr>
          <a:xfrm>
            <a:off x="792162" y="1663877"/>
            <a:ext cx="7570787" cy="4661418"/>
          </a:xfrm>
        </p:spPr>
        <p:txBody>
          <a:bodyPr>
            <a:noAutofit/>
          </a:bodyPr>
          <a:lstStyle/>
          <a:p>
            <a:pPr lvl="0">
              <a:spcBef>
                <a:spcPts val="600"/>
              </a:spcBef>
            </a:pPr>
            <a:r>
              <a:rPr lang="en-US" sz="1800" dirty="0"/>
              <a:t>You feel anxiety or a pit in your stomach as you enter into the workplace.</a:t>
            </a:r>
          </a:p>
          <a:p>
            <a:pPr lvl="0">
              <a:spcBef>
                <a:spcPts val="600"/>
              </a:spcBef>
            </a:pPr>
            <a:r>
              <a:rPr lang="en-US" sz="1800" dirty="0"/>
              <a:t>You feel stressed at the thought of encountering a certain person and actively do things to avoid having to encounter that person</a:t>
            </a:r>
          </a:p>
          <a:p>
            <a:pPr lvl="0">
              <a:spcBef>
                <a:spcPts val="600"/>
              </a:spcBef>
            </a:pPr>
            <a:r>
              <a:rPr lang="en-US" sz="1800" dirty="0"/>
              <a:t>You feel good, but after being at work you feel bad due to an interaction with a coworker or supervisor.</a:t>
            </a:r>
          </a:p>
          <a:p>
            <a:pPr lvl="0">
              <a:spcBef>
                <a:spcPts val="600"/>
              </a:spcBef>
            </a:pPr>
            <a:r>
              <a:rPr lang="en-US" sz="1800" dirty="0"/>
              <a:t>You’re afraid at work of losing your job, getting in trouble, or other retaliation.</a:t>
            </a:r>
          </a:p>
          <a:p>
            <a:pPr lvl="0">
              <a:spcBef>
                <a:spcPts val="600"/>
              </a:spcBef>
            </a:pPr>
            <a:r>
              <a:rPr lang="en-US" sz="1800" dirty="0"/>
              <a:t>You are being told to do things outside of your job description </a:t>
            </a:r>
          </a:p>
          <a:p>
            <a:pPr lvl="0">
              <a:spcBef>
                <a:spcPts val="600"/>
              </a:spcBef>
            </a:pPr>
            <a:r>
              <a:rPr lang="en-US" sz="1800" dirty="0"/>
              <a:t>You are being told to do things out of your level of training, license, or certification</a:t>
            </a:r>
          </a:p>
          <a:p>
            <a:pPr lvl="0">
              <a:spcBef>
                <a:spcPts val="600"/>
              </a:spcBef>
            </a:pPr>
            <a:r>
              <a:rPr lang="en-US" sz="1800" dirty="0"/>
              <a:t>You are being bullied or harassed </a:t>
            </a:r>
          </a:p>
          <a:p>
            <a:pPr lvl="0">
              <a:spcBef>
                <a:spcPts val="600"/>
              </a:spcBef>
            </a:pPr>
            <a:r>
              <a:rPr lang="en-US" sz="1800" dirty="0"/>
              <a:t>You are subjected to other coworker(s) </a:t>
            </a:r>
          </a:p>
          <a:p>
            <a:pPr lvl="0">
              <a:spcBef>
                <a:spcPts val="600"/>
              </a:spcBef>
            </a:pPr>
            <a:r>
              <a:rPr lang="en-US" sz="1800" dirty="0"/>
              <a:t>Your manager yells and rants</a:t>
            </a:r>
          </a:p>
          <a:p>
            <a:pPr lvl="0">
              <a:spcBef>
                <a:spcPts val="600"/>
              </a:spcBef>
            </a:pPr>
            <a:r>
              <a:rPr lang="en-US" sz="1800" dirty="0"/>
              <a:t>Your manager is degrading, always finds fault with what you are doing with out any constructive means for you to improve</a:t>
            </a:r>
            <a:r>
              <a:rPr lang="en-US" sz="1800" dirty="0" smtClean="0"/>
              <a:t>.</a:t>
            </a:r>
            <a:endParaRPr lang="en-US" sz="1800" dirty="0"/>
          </a:p>
        </p:txBody>
      </p:sp>
    </p:spTree>
    <p:extLst>
      <p:ext uri="{BB962C8B-B14F-4D97-AF65-F5344CB8AC3E}">
        <p14:creationId xmlns:p14="http://schemas.microsoft.com/office/powerpoint/2010/main" val="1492815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Stopping a Toxic Work Environment</a:t>
            </a:r>
            <a:endParaRPr lang="en-US" dirty="0"/>
          </a:p>
        </p:txBody>
      </p:sp>
      <p:sp>
        <p:nvSpPr>
          <p:cNvPr id="3" name="Content Placeholder 2"/>
          <p:cNvSpPr>
            <a:spLocks noGrp="1"/>
          </p:cNvSpPr>
          <p:nvPr>
            <p:ph idx="1"/>
          </p:nvPr>
        </p:nvSpPr>
        <p:spPr>
          <a:xfrm>
            <a:off x="792162" y="1615033"/>
            <a:ext cx="7570787" cy="4289611"/>
          </a:xfrm>
        </p:spPr>
        <p:txBody>
          <a:bodyPr>
            <a:noAutofit/>
          </a:bodyPr>
          <a:lstStyle/>
          <a:p>
            <a:pPr lvl="0">
              <a:spcBef>
                <a:spcPts val="600"/>
              </a:spcBef>
            </a:pPr>
            <a:r>
              <a:rPr lang="en-US" sz="1800" dirty="0"/>
              <a:t>Do not participate in toxic behaviors</a:t>
            </a:r>
          </a:p>
          <a:p>
            <a:pPr lvl="0">
              <a:spcBef>
                <a:spcPts val="600"/>
              </a:spcBef>
            </a:pPr>
            <a:r>
              <a:rPr lang="en-US" sz="1800" dirty="0"/>
              <a:t>Do not tolerate being subjected to toxic behaviors</a:t>
            </a:r>
          </a:p>
          <a:p>
            <a:pPr lvl="0">
              <a:spcBef>
                <a:spcPts val="600"/>
              </a:spcBef>
            </a:pPr>
            <a:r>
              <a:rPr lang="en-US" sz="1800" dirty="0"/>
              <a:t>Speak up – say “This is not acceptable”  “I do not deserve to be treated this way.”  “Please change your tone.”  “Please rephrase the way you are speaking to me.”  “Please tell me how I can improve and correct the issue.”</a:t>
            </a:r>
          </a:p>
          <a:p>
            <a:pPr lvl="0">
              <a:spcBef>
                <a:spcPts val="600"/>
              </a:spcBef>
            </a:pPr>
            <a:r>
              <a:rPr lang="en-US" sz="1800" dirty="0"/>
              <a:t>If direct communication fails, inform your manager.</a:t>
            </a:r>
          </a:p>
          <a:p>
            <a:pPr lvl="0">
              <a:spcBef>
                <a:spcPts val="600"/>
              </a:spcBef>
            </a:pPr>
            <a:r>
              <a:rPr lang="en-US" sz="1800" dirty="0"/>
              <a:t>If your manager is the issue, inform that person’s manager</a:t>
            </a:r>
          </a:p>
          <a:p>
            <a:pPr lvl="0">
              <a:spcBef>
                <a:spcPts val="600"/>
              </a:spcBef>
            </a:pPr>
            <a:r>
              <a:rPr lang="en-US" sz="1800" dirty="0"/>
              <a:t>If it continues, file a formal grievance.</a:t>
            </a:r>
          </a:p>
          <a:p>
            <a:pPr lvl="0">
              <a:spcBef>
                <a:spcPts val="600"/>
              </a:spcBef>
            </a:pPr>
            <a:r>
              <a:rPr lang="en-US" sz="1800" dirty="0"/>
              <a:t>If the grievance does not create a resolution, meet with administration or executives.</a:t>
            </a:r>
          </a:p>
          <a:p>
            <a:pPr lvl="0">
              <a:spcBef>
                <a:spcPts val="600"/>
              </a:spcBef>
            </a:pPr>
            <a:r>
              <a:rPr lang="en-US" sz="1800" dirty="0"/>
              <a:t>Consider getting an attorney.</a:t>
            </a:r>
          </a:p>
          <a:p>
            <a:pPr lvl="0">
              <a:spcBef>
                <a:spcPts val="600"/>
              </a:spcBef>
            </a:pPr>
            <a:r>
              <a:rPr lang="en-US" sz="1800" dirty="0"/>
              <a:t>Report to labor board, OSHA, and to other relevant governing organizations</a:t>
            </a:r>
          </a:p>
          <a:p>
            <a:pPr lvl="0">
              <a:spcBef>
                <a:spcPts val="600"/>
              </a:spcBef>
            </a:pPr>
            <a:r>
              <a:rPr lang="en-US" sz="1800" dirty="0"/>
              <a:t>When all else fails, quit</a:t>
            </a:r>
            <a:r>
              <a:rPr lang="en-US" sz="1800" dirty="0" smtClean="0"/>
              <a:t>.</a:t>
            </a:r>
            <a:endParaRPr lang="en-US" sz="1800" dirty="0"/>
          </a:p>
        </p:txBody>
      </p:sp>
    </p:spTree>
    <p:extLst>
      <p:ext uri="{BB962C8B-B14F-4D97-AF65-F5344CB8AC3E}">
        <p14:creationId xmlns:p14="http://schemas.microsoft.com/office/powerpoint/2010/main" val="591071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Company Prevents Toxicity</a:t>
            </a:r>
            <a:endParaRPr lang="en-US" dirty="0"/>
          </a:p>
        </p:txBody>
      </p:sp>
      <p:sp>
        <p:nvSpPr>
          <p:cNvPr id="3" name="Content Placeholder 2"/>
          <p:cNvSpPr>
            <a:spLocks noGrp="1"/>
          </p:cNvSpPr>
          <p:nvPr>
            <p:ph idx="1"/>
          </p:nvPr>
        </p:nvSpPr>
        <p:spPr>
          <a:xfrm>
            <a:off x="792162" y="1761565"/>
            <a:ext cx="7570787" cy="4698051"/>
          </a:xfrm>
        </p:spPr>
        <p:txBody>
          <a:bodyPr>
            <a:normAutofit fontScale="77500" lnSpcReduction="20000"/>
          </a:bodyPr>
          <a:lstStyle/>
          <a:p>
            <a:pPr lvl="0">
              <a:spcBef>
                <a:spcPts val="1200"/>
              </a:spcBef>
            </a:pPr>
            <a:r>
              <a:rPr lang="en-US" dirty="0"/>
              <a:t>Provide clear expectations at the start of any new hire</a:t>
            </a:r>
          </a:p>
          <a:p>
            <a:pPr lvl="0">
              <a:spcBef>
                <a:spcPts val="1200"/>
              </a:spcBef>
            </a:pPr>
            <a:r>
              <a:rPr lang="en-US" dirty="0"/>
              <a:t>Have clear policies in place for codes of conduct</a:t>
            </a:r>
          </a:p>
          <a:p>
            <a:pPr lvl="0">
              <a:spcBef>
                <a:spcPts val="1200"/>
              </a:spcBef>
            </a:pPr>
            <a:r>
              <a:rPr lang="en-US" dirty="0"/>
              <a:t>Follow through with investigations and discipline</a:t>
            </a:r>
          </a:p>
          <a:p>
            <a:pPr lvl="0">
              <a:spcBef>
                <a:spcPts val="1200"/>
              </a:spcBef>
            </a:pPr>
            <a:r>
              <a:rPr lang="en-US" dirty="0"/>
              <a:t>Address complaints and grievances quickly</a:t>
            </a:r>
          </a:p>
          <a:p>
            <a:pPr lvl="0">
              <a:spcBef>
                <a:spcPts val="1200"/>
              </a:spcBef>
            </a:pPr>
            <a:r>
              <a:rPr lang="en-US" dirty="0"/>
              <a:t>Provide adequate staffing</a:t>
            </a:r>
          </a:p>
          <a:p>
            <a:pPr lvl="0">
              <a:spcBef>
                <a:spcPts val="1200"/>
              </a:spcBef>
            </a:pPr>
            <a:r>
              <a:rPr lang="en-US" dirty="0"/>
              <a:t>Provide breaks at appropriate times to avoid mood changes due to hunger</a:t>
            </a:r>
          </a:p>
          <a:p>
            <a:pPr lvl="0">
              <a:spcBef>
                <a:spcPts val="1200"/>
              </a:spcBef>
            </a:pPr>
            <a:r>
              <a:rPr lang="en-US" dirty="0"/>
              <a:t>Provide functioning equipment and adequate resources for staff to perform jobs to avoid frustration and building of resentment</a:t>
            </a:r>
          </a:p>
          <a:p>
            <a:pPr lvl="0">
              <a:spcBef>
                <a:spcPts val="1200"/>
              </a:spcBef>
            </a:pPr>
            <a:r>
              <a:rPr lang="en-US" dirty="0"/>
              <a:t>Have resources for staff undergoing personal stress events</a:t>
            </a:r>
          </a:p>
          <a:p>
            <a:pPr lvl="0">
              <a:spcBef>
                <a:spcPts val="1200"/>
              </a:spcBef>
            </a:pPr>
            <a:r>
              <a:rPr lang="en-US" dirty="0"/>
              <a:t>Encourage </a:t>
            </a:r>
            <a:r>
              <a:rPr lang="en-US" dirty="0" smtClean="0"/>
              <a:t>communication</a:t>
            </a:r>
            <a:endParaRPr lang="en-US" dirty="0"/>
          </a:p>
        </p:txBody>
      </p:sp>
    </p:spTree>
    <p:extLst>
      <p:ext uri="{BB962C8B-B14F-4D97-AF65-F5344CB8AC3E}">
        <p14:creationId xmlns:p14="http://schemas.microsoft.com/office/powerpoint/2010/main" val="1519252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have been harassed, intimidated, or bullied, or feel a toxic environment in your workplace, you are encouraged to inform your manager or the Human Resources Director:</a:t>
            </a:r>
          </a:p>
          <a:p>
            <a:pPr lvl="1">
              <a:spcBef>
                <a:spcPts val="1200"/>
              </a:spcBef>
            </a:pPr>
            <a:r>
              <a:rPr lang="en-US" dirty="0" smtClean="0"/>
              <a:t>[</a:t>
            </a:r>
            <a:r>
              <a:rPr lang="en-US" i="1" dirty="0"/>
              <a:t>Name of Administrator</a:t>
            </a:r>
            <a:r>
              <a:rPr lang="en-US" dirty="0"/>
              <a:t>]</a:t>
            </a:r>
          </a:p>
          <a:p>
            <a:pPr lvl="1">
              <a:spcBef>
                <a:spcPts val="1200"/>
              </a:spcBef>
            </a:pPr>
            <a:r>
              <a:rPr lang="en-US" dirty="0"/>
              <a:t>Job Title:</a:t>
            </a:r>
          </a:p>
          <a:p>
            <a:pPr lvl="1">
              <a:spcBef>
                <a:spcPts val="1200"/>
              </a:spcBef>
            </a:pPr>
            <a:r>
              <a:rPr lang="en-US" dirty="0"/>
              <a:t>Email:</a:t>
            </a:r>
          </a:p>
          <a:p>
            <a:pPr lvl="1">
              <a:spcBef>
                <a:spcPts val="1200"/>
              </a:spcBef>
            </a:pPr>
            <a:r>
              <a:rPr lang="en-US" dirty="0"/>
              <a:t>Phone:</a:t>
            </a:r>
          </a:p>
          <a:p>
            <a:pPr lvl="1">
              <a:spcBef>
                <a:spcPts val="1200"/>
              </a:spcBef>
            </a:pPr>
            <a:r>
              <a:rPr lang="en-US" dirty="0"/>
              <a:t>Office Location:</a:t>
            </a:r>
          </a:p>
          <a:p>
            <a:endParaRPr lang="en-US" dirty="0"/>
          </a:p>
        </p:txBody>
      </p:sp>
    </p:spTree>
    <p:extLst>
      <p:ext uri="{BB962C8B-B14F-4D97-AF65-F5344CB8AC3E}">
        <p14:creationId xmlns:p14="http://schemas.microsoft.com/office/powerpoint/2010/main" val="2262471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618457"/>
            <a:ext cx="5446713" cy="1367430"/>
          </a:xfrm>
        </p:spPr>
        <p:txBody>
          <a:bodyPr>
            <a:normAutofit fontScale="90000"/>
          </a:bodyPr>
          <a:lstStyle/>
          <a:p>
            <a:r>
              <a:rPr lang="en-US" sz="4800" dirty="0" smtClean="0">
                <a:solidFill>
                  <a:srgbClr val="895D1D"/>
                </a:solidFill>
                <a:cs typeface="Arial Black"/>
              </a:rPr>
              <a:t>Psychopathy In The Workplace</a:t>
            </a:r>
            <a:endParaRPr lang="en-US" sz="4800" dirty="0">
              <a:solidFill>
                <a:srgbClr val="895D1D"/>
              </a:solidFill>
              <a:cs typeface="Arial Black"/>
            </a:endParaRPr>
          </a:p>
        </p:txBody>
      </p:sp>
      <p:sp>
        <p:nvSpPr>
          <p:cNvPr id="3" name="Subtitle 2"/>
          <p:cNvSpPr>
            <a:spLocks noGrp="1"/>
          </p:cNvSpPr>
          <p:nvPr>
            <p:ph type="subTitle" idx="1"/>
          </p:nvPr>
        </p:nvSpPr>
        <p:spPr>
          <a:xfrm>
            <a:off x="1854200" y="5532061"/>
            <a:ext cx="5446713" cy="851647"/>
          </a:xfrm>
        </p:spPr>
        <p:txBody>
          <a:bodyPr/>
          <a:lstStyle/>
          <a:p>
            <a:r>
              <a:rPr lang="en-US" dirty="0" smtClean="0">
                <a:solidFill>
                  <a:srgbClr val="895D1D"/>
                </a:solidFill>
              </a:rPr>
              <a:t>[</a:t>
            </a:r>
            <a:r>
              <a:rPr lang="en-US" i="1" dirty="0" smtClean="0">
                <a:solidFill>
                  <a:srgbClr val="895D1D"/>
                </a:solidFill>
              </a:rPr>
              <a:t>Your Company Name</a:t>
            </a:r>
            <a:r>
              <a:rPr lang="en-US" dirty="0" smtClean="0">
                <a:solidFill>
                  <a:srgbClr val="895D1D"/>
                </a:solidFill>
              </a:rPr>
              <a:t>]</a:t>
            </a:r>
          </a:p>
          <a:p>
            <a:r>
              <a:rPr lang="en-US" dirty="0" smtClean="0">
                <a:solidFill>
                  <a:srgbClr val="895D1D"/>
                </a:solidFill>
              </a:rPr>
              <a:t>[</a:t>
            </a:r>
            <a:r>
              <a:rPr lang="en-US" i="1" dirty="0" smtClean="0">
                <a:solidFill>
                  <a:srgbClr val="895D1D"/>
                </a:solidFill>
              </a:rPr>
              <a:t>Year</a:t>
            </a:r>
            <a:r>
              <a:rPr lang="en-US" dirty="0" smtClean="0">
                <a:solidFill>
                  <a:srgbClr val="895D1D"/>
                </a:solidFill>
              </a:rPr>
              <a:t>]</a:t>
            </a:r>
            <a:endParaRPr lang="en-US" dirty="0">
              <a:solidFill>
                <a:srgbClr val="895D1D"/>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895D1D"/>
                </a:solidFill>
              </a:rPr>
              <a:t>[</a:t>
            </a:r>
            <a:r>
              <a:rPr lang="en-US" sz="3200" i="1" dirty="0" smtClean="0">
                <a:solidFill>
                  <a:srgbClr val="895D1D"/>
                </a:solidFill>
              </a:rPr>
              <a:t>Company Logo</a:t>
            </a:r>
            <a:r>
              <a:rPr lang="en-US" sz="3200" dirty="0" smtClean="0">
                <a:solidFill>
                  <a:srgbClr val="895D1D"/>
                </a:solidFill>
              </a:rPr>
              <a:t>]</a:t>
            </a:r>
            <a:endParaRPr lang="en-US" sz="3200" dirty="0">
              <a:solidFill>
                <a:srgbClr val="895D1D"/>
              </a:solidFill>
            </a:endParaRPr>
          </a:p>
        </p:txBody>
      </p:sp>
    </p:spTree>
    <p:extLst>
      <p:ext uri="{BB962C8B-B14F-4D97-AF65-F5344CB8AC3E}">
        <p14:creationId xmlns:p14="http://schemas.microsoft.com/office/powerpoint/2010/main" val="4060700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a:t>Everyone has a bad day at work now and then.  But there’s a big difference between aggravating incidents and a full-blown toxic work environment</a:t>
            </a:r>
            <a:r>
              <a:rPr lang="en-US" dirty="0" smtClean="0"/>
              <a:t>.</a:t>
            </a:r>
            <a:endParaRPr lang="en-US" dirty="0"/>
          </a:p>
          <a:p>
            <a:r>
              <a:rPr lang="en-US" dirty="0"/>
              <a:t>A toxic work environment is one wherein dysfunction and drama reign, whether it’s the result of a narcissistic boss, vindictive co-workers, or an absence of order, among others</a:t>
            </a:r>
            <a:r>
              <a:rPr lang="en-US" dirty="0" smtClean="0"/>
              <a:t>.</a:t>
            </a:r>
            <a:endParaRPr lang="en-US" dirty="0"/>
          </a:p>
        </p:txBody>
      </p:sp>
    </p:spTree>
    <p:extLst>
      <p:ext uri="{BB962C8B-B14F-4D97-AF65-F5344CB8AC3E}">
        <p14:creationId xmlns:p14="http://schemas.microsoft.com/office/powerpoint/2010/main" val="4191117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Toxic Work Environment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We </a:t>
            </a:r>
            <a:r>
              <a:rPr lang="en-US" dirty="0"/>
              <a:t>all have different personalities and ways we like to do things.  When things don’t go our way, it can cause problems among coworkers</a:t>
            </a:r>
            <a:r>
              <a:rPr lang="en-US" dirty="0" smtClean="0"/>
              <a:t>.</a:t>
            </a:r>
            <a:endParaRPr lang="en-US" dirty="0"/>
          </a:p>
          <a:p>
            <a:r>
              <a:rPr lang="en-US" dirty="0"/>
              <a:t>Additionally, some people have sociopathic tendencies.  This can make for a toxic work environment</a:t>
            </a:r>
            <a:r>
              <a:rPr lang="en-US" dirty="0" smtClean="0"/>
              <a:t>.</a:t>
            </a:r>
            <a:endParaRPr lang="en-US" dirty="0"/>
          </a:p>
        </p:txBody>
      </p:sp>
    </p:spTree>
    <p:extLst>
      <p:ext uri="{BB962C8B-B14F-4D97-AF65-F5344CB8AC3E}">
        <p14:creationId xmlns:p14="http://schemas.microsoft.com/office/powerpoint/2010/main" val="802939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Toxic Work Environment</a:t>
            </a:r>
            <a:endParaRPr lang="en-US" dirty="0"/>
          </a:p>
        </p:txBody>
      </p:sp>
      <p:sp>
        <p:nvSpPr>
          <p:cNvPr id="3" name="Content Placeholder 2"/>
          <p:cNvSpPr>
            <a:spLocks noGrp="1"/>
          </p:cNvSpPr>
          <p:nvPr>
            <p:ph idx="1"/>
          </p:nvPr>
        </p:nvSpPr>
        <p:spPr/>
        <p:txBody>
          <a:bodyPr/>
          <a:lstStyle/>
          <a:p>
            <a:r>
              <a:rPr lang="en-US" dirty="0"/>
              <a:t>Toxic work environments can cause:</a:t>
            </a:r>
          </a:p>
          <a:p>
            <a:pPr lvl="1">
              <a:spcBef>
                <a:spcPts val="2400"/>
              </a:spcBef>
            </a:pPr>
            <a:r>
              <a:rPr lang="en-US" dirty="0"/>
              <a:t>Resentment</a:t>
            </a:r>
          </a:p>
          <a:p>
            <a:pPr lvl="1">
              <a:spcBef>
                <a:spcPts val="2400"/>
              </a:spcBef>
            </a:pPr>
            <a:r>
              <a:rPr lang="en-US" dirty="0"/>
              <a:t>Gossip</a:t>
            </a:r>
          </a:p>
          <a:p>
            <a:pPr lvl="1">
              <a:spcBef>
                <a:spcPts val="2400"/>
              </a:spcBef>
            </a:pPr>
            <a:r>
              <a:rPr lang="en-US" dirty="0"/>
              <a:t>Inter Office Relationships</a:t>
            </a:r>
          </a:p>
          <a:p>
            <a:pPr lvl="1">
              <a:spcBef>
                <a:spcPts val="2400"/>
              </a:spcBef>
            </a:pPr>
            <a:r>
              <a:rPr lang="en-US" dirty="0"/>
              <a:t>Psychopathy </a:t>
            </a:r>
          </a:p>
          <a:p>
            <a:pPr lvl="1">
              <a:spcBef>
                <a:spcPts val="2400"/>
              </a:spcBef>
            </a:pPr>
            <a:r>
              <a:rPr lang="en-US" dirty="0"/>
              <a:t>Toxic Work </a:t>
            </a:r>
            <a:r>
              <a:rPr lang="en-US" dirty="0" smtClean="0"/>
              <a:t>Environment</a:t>
            </a:r>
            <a:endParaRPr lang="en-US" dirty="0"/>
          </a:p>
        </p:txBody>
      </p:sp>
    </p:spTree>
    <p:extLst>
      <p:ext uri="{BB962C8B-B14F-4D97-AF65-F5344CB8AC3E}">
        <p14:creationId xmlns:p14="http://schemas.microsoft.com/office/powerpoint/2010/main" val="2381644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Resentment</a:t>
            </a:r>
            <a:endParaRPr lang="en-US" dirty="0"/>
          </a:p>
        </p:txBody>
      </p:sp>
      <p:sp>
        <p:nvSpPr>
          <p:cNvPr id="3" name="Content Placeholder 2"/>
          <p:cNvSpPr>
            <a:spLocks noGrp="1"/>
          </p:cNvSpPr>
          <p:nvPr>
            <p:ph idx="1"/>
          </p:nvPr>
        </p:nvSpPr>
        <p:spPr/>
        <p:txBody>
          <a:bodyPr/>
          <a:lstStyle/>
          <a:p>
            <a:pPr lvl="0"/>
            <a:endParaRPr lang="en-US" dirty="0" smtClean="0"/>
          </a:p>
          <a:p>
            <a:pPr lvl="0"/>
            <a:r>
              <a:rPr lang="en-US" dirty="0" smtClean="0"/>
              <a:t>Communication </a:t>
            </a:r>
            <a:r>
              <a:rPr lang="en-US" dirty="0"/>
              <a:t>is the key! – no one knows unless you say it</a:t>
            </a:r>
          </a:p>
          <a:p>
            <a:pPr lvl="0"/>
            <a:r>
              <a:rPr lang="en-US" dirty="0"/>
              <a:t>Holding it in only makes things worse</a:t>
            </a:r>
          </a:p>
          <a:p>
            <a:pPr lvl="0"/>
            <a:r>
              <a:rPr lang="en-US" dirty="0"/>
              <a:t>Best way to grow closer to your coworkers is to talk</a:t>
            </a:r>
          </a:p>
          <a:p>
            <a:endParaRPr lang="en-US" dirty="0"/>
          </a:p>
        </p:txBody>
      </p:sp>
    </p:spTree>
    <p:extLst>
      <p:ext uri="{BB962C8B-B14F-4D97-AF65-F5344CB8AC3E}">
        <p14:creationId xmlns:p14="http://schemas.microsoft.com/office/powerpoint/2010/main" val="1155336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Gossip</a:t>
            </a:r>
            <a:endParaRPr lang="en-US" dirty="0"/>
          </a:p>
        </p:txBody>
      </p:sp>
      <p:sp>
        <p:nvSpPr>
          <p:cNvPr id="3" name="Content Placeholder 2"/>
          <p:cNvSpPr>
            <a:spLocks noGrp="1"/>
          </p:cNvSpPr>
          <p:nvPr>
            <p:ph idx="1"/>
          </p:nvPr>
        </p:nvSpPr>
        <p:spPr>
          <a:xfrm>
            <a:off x="792162" y="1969152"/>
            <a:ext cx="7570787" cy="4289611"/>
          </a:xfrm>
        </p:spPr>
        <p:txBody>
          <a:bodyPr/>
          <a:lstStyle/>
          <a:p>
            <a:pPr lvl="0"/>
            <a:r>
              <a:rPr lang="en-US" dirty="0"/>
              <a:t>Toxic work environment</a:t>
            </a:r>
          </a:p>
          <a:p>
            <a:pPr lvl="0"/>
            <a:r>
              <a:rPr lang="en-US" dirty="0"/>
              <a:t>Often untrue or at least distorted truth</a:t>
            </a:r>
          </a:p>
          <a:p>
            <a:pPr lvl="0"/>
            <a:r>
              <a:rPr lang="en-US" dirty="0"/>
              <a:t>Management can fix anything if you just whine and complain </a:t>
            </a:r>
          </a:p>
          <a:p>
            <a:pPr lvl="0"/>
            <a:r>
              <a:rPr lang="en-US" dirty="0"/>
              <a:t>Just plain vulgar</a:t>
            </a:r>
          </a:p>
          <a:p>
            <a:pPr lvl="0"/>
            <a:r>
              <a:rPr lang="en-US" dirty="0"/>
              <a:t>Not what this company is </a:t>
            </a:r>
            <a:r>
              <a:rPr lang="en-US" dirty="0" smtClean="0"/>
              <a:t>about</a:t>
            </a:r>
            <a:endParaRPr lang="en-US" dirty="0"/>
          </a:p>
        </p:txBody>
      </p:sp>
    </p:spTree>
    <p:extLst>
      <p:ext uri="{BB962C8B-B14F-4D97-AF65-F5344CB8AC3E}">
        <p14:creationId xmlns:p14="http://schemas.microsoft.com/office/powerpoint/2010/main" val="2029205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Interoffice Relationships</a:t>
            </a:r>
            <a:endParaRPr lang="en-US" dirty="0"/>
          </a:p>
        </p:txBody>
      </p:sp>
      <p:sp>
        <p:nvSpPr>
          <p:cNvPr id="3" name="Content Placeholder 2"/>
          <p:cNvSpPr>
            <a:spLocks noGrp="1"/>
          </p:cNvSpPr>
          <p:nvPr>
            <p:ph idx="1"/>
          </p:nvPr>
        </p:nvSpPr>
        <p:spPr>
          <a:xfrm>
            <a:off x="792162" y="1981363"/>
            <a:ext cx="7570787" cy="4289611"/>
          </a:xfrm>
        </p:spPr>
        <p:txBody>
          <a:bodyPr>
            <a:normAutofit fontScale="92500" lnSpcReduction="20000"/>
          </a:bodyPr>
          <a:lstStyle/>
          <a:p>
            <a:pPr lvl="0"/>
            <a:r>
              <a:rPr lang="en-US" dirty="0"/>
              <a:t>Not forbidden but must be reported to Office Manager</a:t>
            </a:r>
          </a:p>
          <a:p>
            <a:pPr lvl="0"/>
            <a:r>
              <a:rPr lang="en-US" dirty="0"/>
              <a:t>You’re here to work, not make new friends, not find a spouse, not hook-up.</a:t>
            </a:r>
          </a:p>
          <a:p>
            <a:pPr lvl="0"/>
            <a:r>
              <a:rPr lang="en-US" dirty="0"/>
              <a:t>Complicates office productivity</a:t>
            </a:r>
          </a:p>
          <a:p>
            <a:pPr lvl="0"/>
            <a:r>
              <a:rPr lang="en-US" dirty="0"/>
              <a:t>Can cause harassment issues</a:t>
            </a:r>
          </a:p>
          <a:p>
            <a:pPr lvl="0"/>
            <a:r>
              <a:rPr lang="en-US" dirty="0"/>
              <a:t>Stimulates gossip</a:t>
            </a:r>
          </a:p>
          <a:p>
            <a:pPr lvl="0"/>
            <a:r>
              <a:rPr lang="en-US" dirty="0"/>
              <a:t>Can make others feel </a:t>
            </a:r>
            <a:r>
              <a:rPr lang="en-US" dirty="0" smtClean="0"/>
              <a:t>awkward</a:t>
            </a:r>
            <a:endParaRPr lang="en-US" dirty="0"/>
          </a:p>
        </p:txBody>
      </p:sp>
    </p:spTree>
    <p:extLst>
      <p:ext uri="{BB962C8B-B14F-4D97-AF65-F5344CB8AC3E}">
        <p14:creationId xmlns:p14="http://schemas.microsoft.com/office/powerpoint/2010/main" val="246238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Psychopathy</a:t>
            </a:r>
            <a:endParaRPr lang="en-US" dirty="0"/>
          </a:p>
        </p:txBody>
      </p:sp>
      <p:sp>
        <p:nvSpPr>
          <p:cNvPr id="3" name="Content Placeholder 2"/>
          <p:cNvSpPr>
            <a:spLocks noGrp="1"/>
          </p:cNvSpPr>
          <p:nvPr>
            <p:ph idx="1"/>
          </p:nvPr>
        </p:nvSpPr>
        <p:spPr>
          <a:xfrm>
            <a:off x="792162" y="1761566"/>
            <a:ext cx="7570787" cy="4441620"/>
          </a:xfrm>
        </p:spPr>
        <p:txBody>
          <a:bodyPr>
            <a:normAutofit fontScale="92500" lnSpcReduction="20000"/>
          </a:bodyPr>
          <a:lstStyle/>
          <a:p>
            <a:pPr lvl="0"/>
            <a:r>
              <a:rPr lang="en-US" dirty="0"/>
              <a:t>Psychopath – someone who expresses certain antisocial characteristics, and who is incapable of expressing normal emotional and social traits due to a congenital developmental defect in parts of the brain</a:t>
            </a:r>
          </a:p>
          <a:p>
            <a:pPr lvl="0"/>
            <a:r>
              <a:rPr lang="en-US" dirty="0"/>
              <a:t>Born that way – brain architecture</a:t>
            </a:r>
          </a:p>
          <a:p>
            <a:pPr lvl="1"/>
            <a:r>
              <a:rPr lang="en-US" dirty="0"/>
              <a:t>Small </a:t>
            </a:r>
            <a:r>
              <a:rPr lang="en-US" dirty="0" smtClean="0"/>
              <a:t>amygdala</a:t>
            </a:r>
          </a:p>
          <a:p>
            <a:pPr lvl="1"/>
            <a:r>
              <a:rPr lang="en-US" dirty="0" smtClean="0"/>
              <a:t>Poor connections</a:t>
            </a:r>
            <a:endParaRPr lang="en-US" dirty="0"/>
          </a:p>
          <a:p>
            <a:pPr lvl="0"/>
            <a:r>
              <a:rPr lang="en-US" dirty="0" smtClean="0"/>
              <a:t>Not </a:t>
            </a:r>
            <a:r>
              <a:rPr lang="en-US" dirty="0"/>
              <a:t>caused by abusive childhood</a:t>
            </a:r>
          </a:p>
          <a:p>
            <a:pPr lvl="0"/>
            <a:r>
              <a:rPr lang="en-US" dirty="0"/>
              <a:t>Can be caused by TBI </a:t>
            </a:r>
          </a:p>
        </p:txBody>
      </p:sp>
    </p:spTree>
    <p:extLst>
      <p:ext uri="{BB962C8B-B14F-4D97-AF65-F5344CB8AC3E}">
        <p14:creationId xmlns:p14="http://schemas.microsoft.com/office/powerpoint/2010/main" val="182864169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34</TotalTime>
  <Words>910</Words>
  <Application>Microsoft Macintosh PowerPoint</Application>
  <PresentationFormat>On-screen Show (4:3)</PresentationFormat>
  <Paragraphs>114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Infusion</vt:lpstr>
      <vt:lpstr>New Employee Orientation</vt:lpstr>
      <vt:lpstr>Psychopathy In The Workplace</vt:lpstr>
      <vt:lpstr>Introduction</vt:lpstr>
      <vt:lpstr>Toxic Work Environment</vt:lpstr>
      <vt:lpstr>Toxic Work Environment</vt:lpstr>
      <vt:lpstr>Resentment</vt:lpstr>
      <vt:lpstr>Gossip</vt:lpstr>
      <vt:lpstr>Interoffice Relationships</vt:lpstr>
      <vt:lpstr>Psychopathy</vt:lpstr>
      <vt:lpstr>Characteristics of a Psychopath</vt:lpstr>
      <vt:lpstr>Psychopathy In The Workplace</vt:lpstr>
      <vt:lpstr>Toxic Work Environment</vt:lpstr>
      <vt:lpstr>Signs of a Toxic Work Environment</vt:lpstr>
      <vt:lpstr>Stopping a Toxic Work Environment</vt:lpstr>
      <vt:lpstr>How The Company Prevents Toxicity</vt:lpstr>
      <vt:lpstr>Contact </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5</cp:revision>
  <dcterms:created xsi:type="dcterms:W3CDTF">2020-08-19T18:59:48Z</dcterms:created>
  <dcterms:modified xsi:type="dcterms:W3CDTF">2020-08-19T19:34:03Z</dcterms:modified>
</cp:coreProperties>
</file>