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00" autoAdjust="0"/>
  </p:normalViewPr>
  <p:slideViewPr>
    <p:cSldViewPr snapToGrid="0" snapToObjects="1">
      <p:cViewPr varScale="1">
        <p:scale>
          <a:sx n="90" d="100"/>
          <a:sy n="90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8064A2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8064A2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[</a:t>
            </a:r>
            <a:r>
              <a:rPr lang="en-US" i="1" dirty="0" smtClean="0">
                <a:solidFill>
                  <a:srgbClr val="8064A2"/>
                </a:solidFill>
              </a:rPr>
              <a:t>Your Company Name</a:t>
            </a:r>
            <a:r>
              <a:rPr lang="en-US" dirty="0" smtClean="0">
                <a:solidFill>
                  <a:srgbClr val="8064A2"/>
                </a:solidFill>
              </a:rPr>
              <a:t>]</a:t>
            </a:r>
          </a:p>
          <a:p>
            <a:r>
              <a:rPr lang="en-US" dirty="0" smtClean="0">
                <a:solidFill>
                  <a:srgbClr val="8064A2"/>
                </a:solidFill>
              </a:rPr>
              <a:t>[</a:t>
            </a:r>
            <a:r>
              <a:rPr lang="en-US" i="1" dirty="0" smtClean="0">
                <a:solidFill>
                  <a:srgbClr val="8064A2"/>
                </a:solidFill>
              </a:rPr>
              <a:t>Year</a:t>
            </a:r>
            <a:r>
              <a:rPr lang="en-US" dirty="0" smtClean="0">
                <a:solidFill>
                  <a:srgbClr val="8064A2"/>
                </a:solidFill>
              </a:rPr>
              <a:t>]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64A2"/>
                </a:solidFill>
              </a:rPr>
              <a:t>[</a:t>
            </a:r>
            <a:r>
              <a:rPr lang="en-US" sz="3200" i="1" dirty="0" smtClean="0">
                <a:solidFill>
                  <a:srgbClr val="8064A2"/>
                </a:solidFill>
              </a:rPr>
              <a:t>Company Logo</a:t>
            </a:r>
            <a:r>
              <a:rPr lang="en-US" sz="3200" dirty="0" smtClean="0">
                <a:solidFill>
                  <a:srgbClr val="8064A2"/>
                </a:solidFill>
              </a:rPr>
              <a:t>]</a:t>
            </a:r>
            <a:endParaRPr lang="en-US" sz="32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6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941" y="40341"/>
            <a:ext cx="7857949" cy="1411941"/>
          </a:xfrm>
        </p:spPr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Types of Electrical Injuries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87341"/>
            <a:ext cx="7570787" cy="4289611"/>
          </a:xfrm>
        </p:spPr>
        <p:txBody>
          <a:bodyPr/>
          <a:lstStyle/>
          <a:p>
            <a:pPr lvl="0"/>
            <a:r>
              <a:rPr lang="en-AU" dirty="0">
                <a:solidFill>
                  <a:srgbClr val="8064A2"/>
                </a:solidFill>
              </a:rPr>
              <a:t>Burns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Arc flash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Thermal contact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Shocks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Organ damage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 smtClean="0">
                <a:solidFill>
                  <a:srgbClr val="8064A2"/>
                </a:solidFill>
              </a:rPr>
              <a:t>Death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5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Electrocution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8064A2"/>
                </a:solidFill>
              </a:rPr>
              <a:t>Is </a:t>
            </a:r>
            <a:r>
              <a:rPr lang="en-US" dirty="0">
                <a:solidFill>
                  <a:srgbClr val="8064A2"/>
                </a:solidFill>
              </a:rPr>
              <a:t>fatal 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Meaning: to kill with electrical shock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Results when a human is exposed to a lethal amount of electrical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4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Shock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8064A2"/>
                </a:solidFill>
              </a:rPr>
              <a:t>The body </a:t>
            </a:r>
            <a:r>
              <a:rPr lang="en-US" dirty="0">
                <a:solidFill>
                  <a:srgbClr val="8064A2"/>
                </a:solidFill>
              </a:rPr>
              <a:t>becomes part </a:t>
            </a:r>
            <a:r>
              <a:rPr lang="en-US" dirty="0" smtClean="0">
                <a:solidFill>
                  <a:srgbClr val="8064A2"/>
                </a:solidFill>
              </a:rPr>
              <a:t>of the electrical </a:t>
            </a:r>
            <a:r>
              <a:rPr lang="en-US" dirty="0">
                <a:solidFill>
                  <a:srgbClr val="8064A2"/>
                </a:solidFill>
              </a:rPr>
              <a:t>circuit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Reflex response </a:t>
            </a:r>
            <a:r>
              <a:rPr lang="en-US" dirty="0" smtClean="0">
                <a:solidFill>
                  <a:srgbClr val="8064A2"/>
                </a:solidFill>
              </a:rPr>
              <a:t>occurs to passage </a:t>
            </a:r>
            <a:r>
              <a:rPr lang="en-US" dirty="0">
                <a:solidFill>
                  <a:srgbClr val="8064A2"/>
                </a:solidFill>
              </a:rPr>
              <a:t>of electric </a:t>
            </a:r>
            <a:r>
              <a:rPr lang="en-US" dirty="0" smtClean="0">
                <a:solidFill>
                  <a:srgbClr val="8064A2"/>
                </a:solidFill>
              </a:rPr>
              <a:t>current </a:t>
            </a:r>
            <a:r>
              <a:rPr lang="en-US" dirty="0">
                <a:solidFill>
                  <a:srgbClr val="8064A2"/>
                </a:solidFill>
              </a:rPr>
              <a:t>through the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78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64A2"/>
                </a:solidFill>
              </a:rPr>
              <a:t>Arc Flash/Arc Blast</a:t>
            </a:r>
            <a:r>
              <a:rPr lang="en-US" dirty="0">
                <a:solidFill>
                  <a:srgbClr val="8064A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8064A2"/>
                </a:solidFill>
              </a:rPr>
              <a:t>Arc flash  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Sudden release of electrical energy through air when a high-voltage gap exists and there is a breakdown between conductors 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Gives off thermal radiation (heat) and bright, intense light that can cause burns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Temperatures as high as 35,000°F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Arc blast – high-voltage arcs can also produce considerable pressure waves by rapidly heating the air and creating a </a:t>
            </a:r>
            <a:r>
              <a:rPr lang="en-US" dirty="0" smtClean="0">
                <a:solidFill>
                  <a:srgbClr val="8064A2"/>
                </a:solidFill>
              </a:rPr>
              <a:t>blast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4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FIRE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8064A2"/>
                </a:solidFill>
              </a:rPr>
              <a:t>Most </a:t>
            </a:r>
            <a:r>
              <a:rPr lang="en-US" dirty="0">
                <a:solidFill>
                  <a:srgbClr val="8064A2"/>
                </a:solidFill>
              </a:rPr>
              <a:t>result from problems with "fixed wiring”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Problems with cords, plugs, receptacles, and switches also cause electrical fires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97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Explosions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72007"/>
            <a:ext cx="7570787" cy="4289611"/>
          </a:xfrm>
        </p:spPr>
        <p:txBody>
          <a:bodyPr/>
          <a:lstStyle/>
          <a:p>
            <a:pPr lvl="0"/>
            <a:r>
              <a:rPr lang="en-US" dirty="0">
                <a:solidFill>
                  <a:srgbClr val="8064A2"/>
                </a:solidFill>
              </a:rPr>
              <a:t>Occur when electricity ignites  explosive mixture of material in the air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Note: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Electricity is source of these hazards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All hazards are of equal importance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Lesson focuses on eliminating electrical hazards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89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Dangers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01324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8064A2"/>
                </a:solidFill>
              </a:rPr>
              <a:t>Damaged or bare wires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Fault current may travel through a body, causing electrical burns or death, if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Power supply is not grounded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Path has been broken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There are live parts or bare wires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Extreme conditions and rough treatment can change electrical equipment from safe to hazardous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Poor and improper </a:t>
            </a:r>
            <a:r>
              <a:rPr lang="en-US" sz="2800" dirty="0" smtClean="0">
                <a:solidFill>
                  <a:srgbClr val="8064A2"/>
                </a:solidFill>
              </a:rPr>
              <a:t>repairs</a:t>
            </a:r>
            <a:endParaRPr lang="en-US" sz="28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62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8064A2"/>
                </a:solidFill>
              </a:rPr>
              <a:t>Power </a:t>
            </a:r>
            <a:r>
              <a:rPr lang="en-US" dirty="0">
                <a:solidFill>
                  <a:srgbClr val="8064A2"/>
                </a:solidFill>
              </a:rPr>
              <a:t>S</a:t>
            </a:r>
            <a:r>
              <a:rPr lang="en-US" dirty="0" smtClean="0">
                <a:solidFill>
                  <a:srgbClr val="8064A2"/>
                </a:solidFill>
              </a:rPr>
              <a:t>trips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2400"/>
              </a:spcBef>
            </a:pPr>
            <a:endParaRPr lang="en-US" sz="2800" dirty="0" smtClean="0">
              <a:solidFill>
                <a:srgbClr val="8064A2"/>
              </a:solidFill>
            </a:endParaRPr>
          </a:p>
          <a:p>
            <a:pPr lvl="1">
              <a:spcBef>
                <a:spcPts val="2400"/>
              </a:spcBef>
            </a:pPr>
            <a:r>
              <a:rPr lang="en-US" sz="2800" dirty="0" smtClean="0">
                <a:solidFill>
                  <a:srgbClr val="8064A2"/>
                </a:solidFill>
              </a:rPr>
              <a:t>Can </a:t>
            </a:r>
            <a:r>
              <a:rPr lang="en-US" sz="2800" dirty="0">
                <a:solidFill>
                  <a:srgbClr val="8064A2"/>
                </a:solidFill>
              </a:rPr>
              <a:t>be over loaded </a:t>
            </a:r>
            <a:r>
              <a:rPr lang="en-US" sz="2800" dirty="0" smtClean="0">
                <a:solidFill>
                  <a:srgbClr val="8064A2"/>
                </a:solidFill>
              </a:rPr>
              <a:t>because </a:t>
            </a:r>
            <a:r>
              <a:rPr lang="en-US" sz="2800" dirty="0">
                <a:solidFill>
                  <a:srgbClr val="8064A2"/>
                </a:solidFill>
              </a:rPr>
              <a:t>of multiple </a:t>
            </a:r>
            <a:r>
              <a:rPr lang="en-US" sz="2800" dirty="0" smtClean="0">
                <a:solidFill>
                  <a:srgbClr val="8064A2"/>
                </a:solidFill>
              </a:rPr>
              <a:t>plug </a:t>
            </a:r>
            <a:r>
              <a:rPr lang="en-US" sz="2800" dirty="0">
                <a:solidFill>
                  <a:srgbClr val="8064A2"/>
                </a:solidFill>
              </a:rPr>
              <a:t>arrangement 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solidFill>
                  <a:srgbClr val="8064A2"/>
                </a:solidFill>
              </a:rPr>
              <a:t>Most have overload protection </a:t>
            </a:r>
            <a:r>
              <a:rPr lang="en-US" sz="2800" dirty="0" smtClean="0">
                <a:solidFill>
                  <a:srgbClr val="8064A2"/>
                </a:solidFill>
              </a:rPr>
              <a:t>but </a:t>
            </a:r>
            <a:r>
              <a:rPr lang="en-US" sz="2800" dirty="0">
                <a:solidFill>
                  <a:srgbClr val="8064A2"/>
                </a:solidFill>
              </a:rPr>
              <a:t>often malfunction causing fire 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solidFill>
                  <a:srgbClr val="8064A2"/>
                </a:solidFill>
              </a:rPr>
              <a:t>Use fixed wiring when </a:t>
            </a:r>
            <a:r>
              <a:rPr lang="en-US" sz="2800" dirty="0" smtClean="0">
                <a:solidFill>
                  <a:srgbClr val="8064A2"/>
                </a:solidFill>
              </a:rPr>
              <a:t>possible</a:t>
            </a:r>
            <a:endParaRPr lang="en-US" sz="28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81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8064A2"/>
                </a:solidFill>
              </a:rPr>
              <a:t>Portable Heaters </a:t>
            </a:r>
            <a:br>
              <a:rPr lang="en-US" sz="4400" dirty="0" smtClean="0">
                <a:solidFill>
                  <a:srgbClr val="8064A2"/>
                </a:solidFill>
              </a:rPr>
            </a:br>
            <a:r>
              <a:rPr lang="en-US" sz="4400" dirty="0" smtClean="0">
                <a:solidFill>
                  <a:srgbClr val="8064A2"/>
                </a:solidFill>
              </a:rPr>
              <a:t>and Appliances</a:t>
            </a:r>
            <a:endParaRPr lang="en-US" sz="4400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85991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Fires and electrical accidents occur when people do not follow the manufacturer recommendations.</a:t>
            </a:r>
          </a:p>
          <a:p>
            <a:pPr lvl="1"/>
            <a:r>
              <a:rPr lang="en-US" sz="2800" dirty="0" smtClean="0"/>
              <a:t>This can include the type of outlet and the electrical capacity required to handle to heater.</a:t>
            </a:r>
            <a:endParaRPr lang="en-US" sz="2800" dirty="0"/>
          </a:p>
          <a:p>
            <a:pPr lvl="1"/>
            <a:r>
              <a:rPr lang="en-US" sz="2800" dirty="0" smtClean="0"/>
              <a:t>Do </a:t>
            </a:r>
            <a:r>
              <a:rPr lang="en-US" sz="2800" dirty="0"/>
              <a:t>not plug into a power strip! </a:t>
            </a:r>
            <a:r>
              <a:rPr lang="en-US" sz="2800" dirty="0" smtClean="0"/>
              <a:t>  This </a:t>
            </a:r>
            <a:r>
              <a:rPr lang="en-US" sz="2800" dirty="0"/>
              <a:t>causes overloads and fires.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8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Affects of Electricity</a:t>
            </a:r>
            <a:endParaRPr lang="en-US" dirty="0">
              <a:solidFill>
                <a:srgbClr val="8064A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946936"/>
              </p:ext>
            </p:extLst>
          </p:nvPr>
        </p:nvGraphicFramePr>
        <p:xfrm>
          <a:off x="792163" y="1846785"/>
          <a:ext cx="7570788" cy="4531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31948"/>
                <a:gridCol w="4538840"/>
              </a:tblGrid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 Current (mA)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Effect To The Human Body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Tingling or buzzing sensation</a:t>
                      </a:r>
                    </a:p>
                  </a:txBody>
                  <a:tcPr marL="68580" marR="68580" marT="0" marB="0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Small shock</a:t>
                      </a:r>
                    </a:p>
                  </a:txBody>
                  <a:tcPr marL="68580" marR="68580" marT="0" marB="0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10-24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Muscle contraction, muscle locking – “Can’t let go”</a:t>
                      </a:r>
                    </a:p>
                  </a:txBody>
                  <a:tcPr marL="68580" marR="68580" marT="0" marB="0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25-74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Paralysis of respiratory muscles, exit burns visible</a:t>
                      </a:r>
                    </a:p>
                  </a:txBody>
                  <a:tcPr marL="68580" marR="68580" marT="0" marB="0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75-300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Usually fatal, heart dysrhythmia, entry &amp; exit wounds</a:t>
                      </a:r>
                    </a:p>
                  </a:txBody>
                  <a:tcPr marL="68580" marR="68580" marT="0" marB="0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&gt;300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Death certain, if resuscitated will have organ damage, likely amputations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56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44937"/>
            <a:ext cx="5446713" cy="136743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8064A2"/>
                </a:solidFill>
              </a:rPr>
              <a:t>Electrical Safety</a:t>
            </a:r>
            <a:endParaRPr lang="en-US" sz="4800" dirty="0">
              <a:solidFill>
                <a:srgbClr val="8064A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0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[</a:t>
            </a:r>
            <a:r>
              <a:rPr lang="en-US" i="1" dirty="0" smtClean="0">
                <a:solidFill>
                  <a:srgbClr val="8064A2"/>
                </a:solidFill>
              </a:rPr>
              <a:t>Your Company Name</a:t>
            </a:r>
            <a:r>
              <a:rPr lang="en-US" dirty="0" smtClean="0">
                <a:solidFill>
                  <a:srgbClr val="8064A2"/>
                </a:solidFill>
              </a:rPr>
              <a:t>]</a:t>
            </a:r>
          </a:p>
          <a:p>
            <a:r>
              <a:rPr lang="en-US" dirty="0" smtClean="0">
                <a:solidFill>
                  <a:srgbClr val="8064A2"/>
                </a:solidFill>
              </a:rPr>
              <a:t>[</a:t>
            </a:r>
            <a:r>
              <a:rPr lang="en-US" i="1" dirty="0" smtClean="0">
                <a:solidFill>
                  <a:srgbClr val="8064A2"/>
                </a:solidFill>
              </a:rPr>
              <a:t>Year</a:t>
            </a:r>
            <a:r>
              <a:rPr lang="en-US" dirty="0" smtClean="0">
                <a:solidFill>
                  <a:srgbClr val="8064A2"/>
                </a:solidFill>
              </a:rPr>
              <a:t>]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4597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64A2"/>
                </a:solidFill>
              </a:rPr>
              <a:t>[</a:t>
            </a:r>
            <a:r>
              <a:rPr lang="en-US" sz="3200" i="1" dirty="0" smtClean="0">
                <a:solidFill>
                  <a:srgbClr val="8064A2"/>
                </a:solidFill>
              </a:rPr>
              <a:t>Company Logo</a:t>
            </a:r>
            <a:r>
              <a:rPr lang="en-US" sz="3200" dirty="0" smtClean="0">
                <a:solidFill>
                  <a:srgbClr val="8064A2"/>
                </a:solidFill>
              </a:rPr>
              <a:t>]</a:t>
            </a:r>
            <a:endParaRPr lang="en-US" sz="32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3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64A2"/>
                </a:solidFill>
              </a:rPr>
              <a:t>Contact </a:t>
            </a:r>
            <a:r>
              <a:rPr lang="en-US" dirty="0">
                <a:solidFill>
                  <a:srgbClr val="8064A2"/>
                </a:solidFill>
              </a:rPr>
              <a:t>W</a:t>
            </a:r>
            <a:r>
              <a:rPr lang="en-US" dirty="0" smtClean="0">
                <a:solidFill>
                  <a:srgbClr val="8064A2"/>
                </a:solidFill>
              </a:rPr>
              <a:t>ith Energized </a:t>
            </a:r>
            <a:r>
              <a:rPr lang="en-US" dirty="0">
                <a:solidFill>
                  <a:srgbClr val="8064A2"/>
                </a:solidFill>
              </a:rPr>
              <a:t>S</a:t>
            </a:r>
            <a:r>
              <a:rPr lang="en-US" dirty="0" smtClean="0">
                <a:solidFill>
                  <a:srgbClr val="8064A2"/>
                </a:solidFill>
              </a:rPr>
              <a:t>ources 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r>
              <a:rPr lang="en-US" dirty="0" smtClean="0">
                <a:solidFill>
                  <a:srgbClr val="8064A2"/>
                </a:solidFill>
              </a:rPr>
              <a:t>Live parts of electrical wire or outlet:</a:t>
            </a:r>
            <a:endParaRPr lang="en-US" dirty="0">
              <a:solidFill>
                <a:srgbClr val="8064A2"/>
              </a:solidFill>
            </a:endParaRPr>
          </a:p>
          <a:p>
            <a:pPr lvl="2"/>
            <a:r>
              <a:rPr lang="en-US" dirty="0" smtClean="0">
                <a:solidFill>
                  <a:srgbClr val="8064A2"/>
                </a:solidFill>
              </a:rPr>
              <a:t>Electrical </a:t>
            </a:r>
            <a:r>
              <a:rPr lang="en-US" dirty="0">
                <a:solidFill>
                  <a:srgbClr val="8064A2"/>
                </a:solidFill>
              </a:rPr>
              <a:t>shock and burns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Electrical shock occurs </a:t>
            </a:r>
            <a:r>
              <a:rPr lang="en-US" dirty="0" smtClean="0">
                <a:solidFill>
                  <a:srgbClr val="8064A2"/>
                </a:solidFill>
              </a:rPr>
              <a:t>when </a:t>
            </a:r>
            <a:r>
              <a:rPr lang="en-US" dirty="0">
                <a:solidFill>
                  <a:srgbClr val="8064A2"/>
                </a:solidFill>
              </a:rPr>
              <a:t>the body becomes </a:t>
            </a:r>
            <a:r>
              <a:rPr lang="en-US" dirty="0" smtClean="0">
                <a:solidFill>
                  <a:srgbClr val="8064A2"/>
                </a:solidFill>
              </a:rPr>
              <a:t>part </a:t>
            </a:r>
            <a:r>
              <a:rPr lang="en-US" dirty="0">
                <a:solidFill>
                  <a:srgbClr val="8064A2"/>
                </a:solidFill>
              </a:rPr>
              <a:t>of the electric circuit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4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Severity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8064A2"/>
                </a:solidFill>
              </a:rPr>
              <a:t>Severity </a:t>
            </a:r>
            <a:r>
              <a:rPr lang="en-US" dirty="0">
                <a:solidFill>
                  <a:srgbClr val="8064A2"/>
                </a:solidFill>
              </a:rPr>
              <a:t>and effects of an electrical shock depend on a number of factors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Pathway through the body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Amount of current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Length of time of the exposure</a:t>
            </a:r>
          </a:p>
          <a:p>
            <a:pPr lvl="2"/>
            <a:r>
              <a:rPr lang="en-US" dirty="0">
                <a:solidFill>
                  <a:srgbClr val="8064A2"/>
                </a:solidFill>
              </a:rPr>
              <a:t>Whether skin is wet or dry</a:t>
            </a:r>
          </a:p>
        </p:txBody>
      </p:sp>
    </p:spTree>
    <p:extLst>
      <p:ext uri="{BB962C8B-B14F-4D97-AF65-F5344CB8AC3E}">
        <p14:creationId xmlns:p14="http://schemas.microsoft.com/office/powerpoint/2010/main" val="635304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Water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smtClean="0">
                <a:solidFill>
                  <a:srgbClr val="8064A2"/>
                </a:solidFill>
              </a:rPr>
              <a:t>Great </a:t>
            </a:r>
            <a:r>
              <a:rPr lang="en-US" dirty="0">
                <a:solidFill>
                  <a:srgbClr val="8064A2"/>
                </a:solidFill>
              </a:rPr>
              <a:t>conductor </a:t>
            </a:r>
            <a:endParaRPr lang="en-US" dirty="0" smtClean="0">
              <a:solidFill>
                <a:srgbClr val="8064A2"/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rgbClr val="8064A2"/>
              </a:solidFill>
            </a:endParaRPr>
          </a:p>
          <a:p>
            <a:pPr lvl="2"/>
            <a:r>
              <a:rPr lang="en-US" dirty="0">
                <a:solidFill>
                  <a:srgbClr val="8064A2"/>
                </a:solidFill>
              </a:rPr>
              <a:t>Allows current to flow more easily in </a:t>
            </a:r>
            <a:r>
              <a:rPr lang="en-US" dirty="0" smtClean="0">
                <a:solidFill>
                  <a:srgbClr val="8064A2"/>
                </a:solidFill>
              </a:rPr>
              <a:t>wet conditions </a:t>
            </a:r>
            <a:r>
              <a:rPr lang="en-US" dirty="0">
                <a:solidFill>
                  <a:srgbClr val="8064A2"/>
                </a:solidFill>
              </a:rPr>
              <a:t>and through wet skin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7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Power Lines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8476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8064A2"/>
                </a:solidFill>
              </a:rPr>
              <a:t>Overhead </a:t>
            </a:r>
            <a:r>
              <a:rPr lang="en-US" dirty="0">
                <a:solidFill>
                  <a:srgbClr val="8064A2"/>
                </a:solidFill>
              </a:rPr>
              <a:t>and buried </a:t>
            </a:r>
            <a:r>
              <a:rPr lang="en-US" dirty="0" smtClean="0">
                <a:solidFill>
                  <a:srgbClr val="8064A2"/>
                </a:solidFill>
              </a:rPr>
              <a:t>power </a:t>
            </a:r>
            <a:r>
              <a:rPr lang="en-US" dirty="0">
                <a:solidFill>
                  <a:srgbClr val="8064A2"/>
                </a:solidFill>
              </a:rPr>
              <a:t>lines carry </a:t>
            </a:r>
            <a:r>
              <a:rPr lang="en-US" dirty="0" smtClean="0">
                <a:solidFill>
                  <a:srgbClr val="8064A2"/>
                </a:solidFill>
              </a:rPr>
              <a:t>extremely </a:t>
            </a:r>
            <a:r>
              <a:rPr lang="en-US" dirty="0">
                <a:solidFill>
                  <a:srgbClr val="8064A2"/>
                </a:solidFill>
              </a:rPr>
              <a:t>high voltage</a:t>
            </a:r>
          </a:p>
          <a:p>
            <a:pPr lvl="0">
              <a:spcBef>
                <a:spcPts val="600"/>
              </a:spcBef>
            </a:pPr>
            <a:r>
              <a:rPr lang="en-US" dirty="0">
                <a:solidFill>
                  <a:srgbClr val="8064A2"/>
                </a:solidFill>
              </a:rPr>
              <a:t>Risks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Electrocution (main risk)</a:t>
            </a:r>
          </a:p>
          <a:p>
            <a:pPr lvl="1"/>
            <a:r>
              <a:rPr lang="en-US" sz="2800" dirty="0">
                <a:solidFill>
                  <a:srgbClr val="8064A2"/>
                </a:solidFill>
              </a:rPr>
              <a:t>Burns and </a:t>
            </a:r>
            <a:r>
              <a:rPr lang="en-US" sz="2800" dirty="0" smtClean="0">
                <a:solidFill>
                  <a:srgbClr val="8064A2"/>
                </a:solidFill>
              </a:rPr>
              <a:t>falls</a:t>
            </a:r>
          </a:p>
          <a:p>
            <a:pPr lvl="0">
              <a:spcBef>
                <a:spcPts val="600"/>
              </a:spcBef>
            </a:pPr>
            <a:r>
              <a:rPr lang="en-AU" sz="3200" dirty="0">
                <a:solidFill>
                  <a:srgbClr val="8064A2"/>
                </a:solidFill>
              </a:rPr>
              <a:t>Do you know if there are overhead </a:t>
            </a:r>
            <a:r>
              <a:rPr lang="en-AU" sz="3200" dirty="0" smtClean="0">
                <a:solidFill>
                  <a:srgbClr val="8064A2"/>
                </a:solidFill>
              </a:rPr>
              <a:t>power lines </a:t>
            </a:r>
            <a:r>
              <a:rPr lang="en-AU" sz="3200" dirty="0">
                <a:solidFill>
                  <a:srgbClr val="8064A2"/>
                </a:solidFill>
              </a:rPr>
              <a:t>on your site?</a:t>
            </a:r>
            <a:endParaRPr lang="en-US" sz="3200" dirty="0">
              <a:solidFill>
                <a:srgbClr val="8064A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AU" sz="3200" dirty="0">
                <a:solidFill>
                  <a:srgbClr val="8064A2"/>
                </a:solidFill>
              </a:rPr>
              <a:t>Do you know where they are located?</a:t>
            </a:r>
            <a:endParaRPr lang="en-US" sz="3200" dirty="0">
              <a:solidFill>
                <a:srgbClr val="8064A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AU" sz="3200" dirty="0">
                <a:solidFill>
                  <a:srgbClr val="8064A2"/>
                </a:solidFill>
              </a:rPr>
              <a:t>Do you know what the safe work clearance is?</a:t>
            </a:r>
            <a:endParaRPr lang="en-US" sz="3200" dirty="0">
              <a:solidFill>
                <a:srgbClr val="8064A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AU" sz="3200" dirty="0">
                <a:solidFill>
                  <a:srgbClr val="8064A2"/>
                </a:solidFill>
              </a:rPr>
              <a:t>Strict regulations are laid down to cover any work that may have to be performed close to overhead </a:t>
            </a:r>
            <a:r>
              <a:rPr lang="en-AU" sz="3200" dirty="0" smtClean="0">
                <a:solidFill>
                  <a:srgbClr val="8064A2"/>
                </a:solidFill>
              </a:rPr>
              <a:t>power lines</a:t>
            </a:r>
            <a:endParaRPr lang="en-US" sz="3200" dirty="0">
              <a:solidFill>
                <a:srgbClr val="8064A2"/>
              </a:solidFill>
            </a:endParaRPr>
          </a:p>
          <a:p>
            <a:endParaRPr lang="en-US" sz="30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86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What To Do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73102"/>
          </a:xfrm>
        </p:spPr>
        <p:txBody>
          <a:bodyPr>
            <a:normAutofit lnSpcReduction="10000"/>
          </a:bodyPr>
          <a:lstStyle/>
          <a:p>
            <a:r>
              <a:rPr lang="en-AU" dirty="0">
                <a:solidFill>
                  <a:srgbClr val="8064A2"/>
                </a:solidFill>
              </a:rPr>
              <a:t>For low voltage electricity &gt;50 V AC and 110 V DC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remove the source of electricity supply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commence CPR if trained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call the emergency number on site</a:t>
            </a:r>
            <a:endParaRPr lang="en-US" dirty="0">
              <a:solidFill>
                <a:srgbClr val="8064A2"/>
              </a:solidFill>
            </a:endParaRPr>
          </a:p>
          <a:p>
            <a:r>
              <a:rPr lang="en-AU" dirty="0">
                <a:solidFill>
                  <a:srgbClr val="8064A2"/>
                </a:solidFill>
              </a:rPr>
              <a:t>For high voltage electricity &gt;1000 V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call the emergency number for your site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don’t go near the casualty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don’t touch the casualty or try to free them with </a:t>
            </a:r>
            <a:r>
              <a:rPr lang="en-AU" dirty="0" smtClean="0">
                <a:solidFill>
                  <a:srgbClr val="8064A2"/>
                </a:solidFill>
              </a:rPr>
              <a:t>anything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52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Protecting Yourself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88565"/>
            <a:ext cx="7570787" cy="460254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AU" dirty="0">
                <a:solidFill>
                  <a:srgbClr val="8064A2"/>
                </a:solidFill>
              </a:rPr>
              <a:t>Don’t wear metal </a:t>
            </a:r>
            <a:r>
              <a:rPr lang="en-AU" dirty="0" smtClean="0">
                <a:solidFill>
                  <a:srgbClr val="8064A2"/>
                </a:solidFill>
              </a:rPr>
              <a:t>objects when working with electricity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Turn power </a:t>
            </a:r>
            <a:r>
              <a:rPr lang="en-AU" dirty="0" smtClean="0">
                <a:solidFill>
                  <a:srgbClr val="8064A2"/>
                </a:solidFill>
              </a:rPr>
              <a:t>off before working with electricity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Wear appropriate clothing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Don’t touch live </a:t>
            </a:r>
            <a:r>
              <a:rPr lang="en-AU" dirty="0" smtClean="0">
                <a:solidFill>
                  <a:srgbClr val="8064A2"/>
                </a:solidFill>
              </a:rPr>
              <a:t>parts of wires, outlets, and transformers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Don’t install or repair electrical equipment 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Use qualified personnel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Clean and dry leads and plugs before use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Use PPE</a:t>
            </a:r>
            <a:endParaRPr lang="en-US" dirty="0">
              <a:solidFill>
                <a:srgbClr val="8064A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8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GFCIs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00229"/>
            <a:ext cx="7570787" cy="4289611"/>
          </a:xfrm>
        </p:spPr>
        <p:txBody>
          <a:bodyPr/>
          <a:lstStyle/>
          <a:p>
            <a:r>
              <a:rPr lang="en-US" dirty="0">
                <a:solidFill>
                  <a:srgbClr val="8064A2"/>
                </a:solidFill>
              </a:rPr>
              <a:t>Use ground-fault circuit interrupters (GFCI):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Designed to protect people from electrical shock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Detects ground faults and interrupts electric current</a:t>
            </a:r>
          </a:p>
          <a:p>
            <a:pPr lvl="0"/>
            <a:r>
              <a:rPr lang="en-US" dirty="0">
                <a:solidFill>
                  <a:srgbClr val="8064A2"/>
                </a:solidFill>
              </a:rPr>
              <a:t>Limits duration of electrical shock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49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Safety Measures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8721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AU" dirty="0">
                <a:solidFill>
                  <a:srgbClr val="8064A2"/>
                </a:solidFill>
              </a:rPr>
              <a:t>Heed warning signs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Use the right equipment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Study the operation manual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Take care of extension leads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Use only approved extension lamps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Don’t pull on leads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Use residual current devices – RCDs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Use the proper fuses and circuit breakers 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You Responsibility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59120"/>
            <a:ext cx="7570787" cy="4447324"/>
          </a:xfrm>
        </p:spPr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When using an electrical tool or equipment: </a:t>
            </a:r>
          </a:p>
          <a:p>
            <a:pPr lvl="1"/>
            <a:r>
              <a:rPr lang="en-US" dirty="0" smtClean="0">
                <a:solidFill>
                  <a:srgbClr val="8064A2"/>
                </a:solidFill>
              </a:rPr>
              <a:t>Workers </a:t>
            </a:r>
            <a:r>
              <a:rPr lang="en-US" dirty="0">
                <a:solidFill>
                  <a:srgbClr val="8064A2"/>
                </a:solidFill>
              </a:rPr>
              <a:t>need to inspect extension cords prior to their use for any cuts or abrasion.</a:t>
            </a:r>
          </a:p>
          <a:p>
            <a:pPr lvl="1"/>
            <a:r>
              <a:rPr lang="en-US" dirty="0">
                <a:solidFill>
                  <a:srgbClr val="8064A2"/>
                </a:solidFill>
              </a:rPr>
              <a:t>Electric hand tools that are old, damaged, or misused may have damaged insulation inside</a:t>
            </a:r>
            <a:r>
              <a:rPr lang="en-US" dirty="0" smtClean="0">
                <a:solidFill>
                  <a:srgbClr val="8064A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8064A2"/>
                </a:solidFill>
              </a:rPr>
              <a:t>Be sure there is enough slack to the electrical cord</a:t>
            </a:r>
          </a:p>
          <a:p>
            <a:pPr lvl="1"/>
            <a:r>
              <a:rPr lang="en-US" dirty="0" smtClean="0">
                <a:solidFill>
                  <a:srgbClr val="8064A2"/>
                </a:solidFill>
              </a:rPr>
              <a:t>Be sure the electrical cord does not cross traffic areas where people are walking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4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Follow Instructions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59119"/>
            <a:ext cx="7570787" cy="43767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064A2"/>
                </a:solidFill>
              </a:rPr>
              <a:t>Use power tools and equipment as designed:</a:t>
            </a:r>
          </a:p>
          <a:p>
            <a:pPr lvl="1"/>
            <a:r>
              <a:rPr lang="en-US" dirty="0">
                <a:solidFill>
                  <a:srgbClr val="8064A2"/>
                </a:solidFill>
              </a:rPr>
              <a:t>Follow tool safety tips to avoid misusing equipment</a:t>
            </a:r>
          </a:p>
          <a:p>
            <a:pPr lvl="1"/>
            <a:r>
              <a:rPr lang="en-US" dirty="0">
                <a:solidFill>
                  <a:srgbClr val="8064A2"/>
                </a:solidFill>
              </a:rPr>
              <a:t>Follow manufacturer’s instructions</a:t>
            </a:r>
          </a:p>
          <a:p>
            <a:pPr lvl="1"/>
            <a:r>
              <a:rPr lang="en-US" dirty="0">
                <a:solidFill>
                  <a:srgbClr val="8064A2"/>
                </a:solidFill>
              </a:rPr>
              <a:t>Avoid accidental starting. Do not hold fingers on the switch button while carrying a plugged-in tool.</a:t>
            </a:r>
          </a:p>
          <a:p>
            <a:pPr lvl="1"/>
            <a:r>
              <a:rPr lang="en-US" dirty="0">
                <a:solidFill>
                  <a:srgbClr val="8064A2"/>
                </a:solidFill>
              </a:rPr>
              <a:t>Use gloves and appropriate footwear.</a:t>
            </a:r>
          </a:p>
          <a:p>
            <a:pPr lvl="1"/>
            <a:r>
              <a:rPr lang="en-US" dirty="0">
                <a:solidFill>
                  <a:srgbClr val="8064A2"/>
                </a:solidFill>
              </a:rPr>
              <a:t>Store in dry a place when not using</a:t>
            </a:r>
            <a:r>
              <a:rPr lang="en-US" dirty="0" smtClean="0">
                <a:solidFill>
                  <a:srgbClr val="8064A2"/>
                </a:solidFill>
              </a:rPr>
              <a:t>.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0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Electrical Safety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8064A2"/>
              </a:solidFill>
            </a:endParaRPr>
          </a:p>
          <a:p>
            <a:r>
              <a:rPr lang="en-US" dirty="0" smtClean="0">
                <a:solidFill>
                  <a:srgbClr val="8064A2"/>
                </a:solidFill>
              </a:rPr>
              <a:t>Electrical </a:t>
            </a:r>
            <a:r>
              <a:rPr lang="en-US" dirty="0">
                <a:solidFill>
                  <a:srgbClr val="8064A2"/>
                </a:solidFill>
              </a:rPr>
              <a:t>accidents can occur in any part of the job because we use electrical devices in every aspect of working</a:t>
            </a:r>
            <a:r>
              <a:rPr lang="en-US" dirty="0" smtClean="0">
                <a:solidFill>
                  <a:srgbClr val="8064A2"/>
                </a:solidFill>
              </a:rPr>
              <a:t>.</a:t>
            </a:r>
            <a:endParaRPr lang="en-US" dirty="0">
              <a:solidFill>
                <a:srgbClr val="8064A2"/>
              </a:solidFill>
            </a:endParaRPr>
          </a:p>
          <a:p>
            <a:r>
              <a:rPr lang="en-US" dirty="0">
                <a:solidFill>
                  <a:srgbClr val="8064A2"/>
                </a:solidFill>
              </a:rPr>
              <a:t>Here we discuss electrical hazards and electrical safety.</a:t>
            </a:r>
          </a:p>
        </p:txBody>
      </p:sp>
    </p:spTree>
    <p:extLst>
      <p:ext uri="{BB962C8B-B14F-4D97-AF65-F5344CB8AC3E}">
        <p14:creationId xmlns:p14="http://schemas.microsoft.com/office/powerpoint/2010/main" val="491359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Tool Safety Tips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74453"/>
            <a:ext cx="7570787" cy="4701324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Never carry a tool by the cord.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Never yank the cord to disconnect it.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Keep cords away from heat, oil, and sharp edges.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Disconnect when not in use and when changing accessories such as blades and bits.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Don’t use in wet/damp environments.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Keep working areas well lit.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Ensure that cords do not cause a tripping hazard.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Remove damaged tools from use.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8064A2"/>
                </a:solidFill>
              </a:rPr>
              <a:t>Use double-insulated tools</a:t>
            </a:r>
            <a:r>
              <a:rPr lang="en-US" dirty="0" smtClean="0">
                <a:solidFill>
                  <a:srgbClr val="8064A2"/>
                </a:solidFill>
              </a:rPr>
              <a:t>.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27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Safety Inspections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84896"/>
            <a:ext cx="7570787" cy="3713546"/>
          </a:xfrm>
        </p:spPr>
        <p:txBody>
          <a:bodyPr/>
          <a:lstStyle/>
          <a:p>
            <a:pPr lvl="0"/>
            <a:r>
              <a:rPr lang="en-AU" dirty="0">
                <a:solidFill>
                  <a:srgbClr val="8064A2"/>
                </a:solidFill>
              </a:rPr>
              <a:t>Electrical </a:t>
            </a:r>
            <a:r>
              <a:rPr lang="en-AU" dirty="0" smtClean="0">
                <a:solidFill>
                  <a:srgbClr val="8064A2"/>
                </a:solidFill>
              </a:rPr>
              <a:t>equipment and tools </a:t>
            </a:r>
            <a:r>
              <a:rPr lang="en-AU" dirty="0">
                <a:solidFill>
                  <a:srgbClr val="8064A2"/>
                </a:solidFill>
              </a:rPr>
              <a:t>should be checked each time before use for </a:t>
            </a:r>
            <a:r>
              <a:rPr lang="en-AU" dirty="0" smtClean="0">
                <a:solidFill>
                  <a:srgbClr val="8064A2"/>
                </a:solidFill>
              </a:rPr>
              <a:t>defects</a:t>
            </a:r>
          </a:p>
          <a:p>
            <a:pPr lvl="0"/>
            <a:r>
              <a:rPr lang="en-AU" dirty="0" smtClean="0">
                <a:solidFill>
                  <a:srgbClr val="8064A2"/>
                </a:solidFill>
              </a:rPr>
              <a:t>Be sure there is a current inspection sticker on the equipment or tool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If not tagged or the tag is out of date then report it and place it out of service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7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To Summarize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44879"/>
          </a:xfrm>
        </p:spPr>
        <p:txBody>
          <a:bodyPr>
            <a:normAutofit/>
          </a:bodyPr>
          <a:lstStyle/>
          <a:p>
            <a:pPr lvl="0"/>
            <a:r>
              <a:rPr lang="en-AU" dirty="0">
                <a:solidFill>
                  <a:srgbClr val="8064A2"/>
                </a:solidFill>
              </a:rPr>
              <a:t>The risk of electric shock from correctly installed and maintained power sources is negligible, provided that sensible precautions are taken by the operator and correct work procedures are followed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Ensure that the right person is carrying out electrical work – licensed versus competent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Electricity is essential but, improperly used, it can be DEADLY</a:t>
            </a:r>
            <a:r>
              <a:rPr lang="en-AU" dirty="0" smtClean="0">
                <a:solidFill>
                  <a:srgbClr val="8064A2"/>
                </a:solidFill>
              </a:rPr>
              <a:t>!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88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STAY ALERT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>
              <a:solidFill>
                <a:srgbClr val="8064A2"/>
              </a:solidFill>
            </a:endParaRPr>
          </a:p>
          <a:p>
            <a:pPr marL="0" indent="0" algn="ctr">
              <a:buNone/>
            </a:pPr>
            <a:r>
              <a:rPr lang="en-AU" sz="4800" dirty="0" smtClean="0">
                <a:solidFill>
                  <a:srgbClr val="8064A2"/>
                </a:solidFill>
              </a:rPr>
              <a:t>To </a:t>
            </a:r>
            <a:r>
              <a:rPr lang="en-AU" sz="4800" dirty="0">
                <a:solidFill>
                  <a:srgbClr val="8064A2"/>
                </a:solidFill>
              </a:rPr>
              <a:t>STAY ALIVE, you have to STAY ALERT</a:t>
            </a:r>
            <a:endParaRPr lang="en-US" sz="4800" dirty="0">
              <a:solidFill>
                <a:srgbClr val="8064A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6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HAZARD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4487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8064A2"/>
                </a:solidFill>
              </a:rPr>
              <a:t>Hazard </a:t>
            </a:r>
            <a:r>
              <a:rPr lang="en-AU" dirty="0">
                <a:solidFill>
                  <a:srgbClr val="8064A2"/>
                </a:solidFill>
              </a:rPr>
              <a:t>means: 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A</a:t>
            </a:r>
            <a:r>
              <a:rPr lang="en-AU" dirty="0" smtClean="0">
                <a:solidFill>
                  <a:srgbClr val="8064A2"/>
                </a:solidFill>
              </a:rPr>
              <a:t>ny </a:t>
            </a:r>
            <a:r>
              <a:rPr lang="en-AU" dirty="0">
                <a:solidFill>
                  <a:srgbClr val="8064A2"/>
                </a:solidFill>
              </a:rPr>
              <a:t>potential or actual threat to the wellbeing of people, machinery or environment</a:t>
            </a:r>
            <a:endParaRPr lang="en-US" dirty="0">
              <a:solidFill>
                <a:srgbClr val="8064A2"/>
              </a:solidFill>
            </a:endParaRPr>
          </a:p>
          <a:p>
            <a:r>
              <a:rPr lang="en-AU" dirty="0">
                <a:solidFill>
                  <a:srgbClr val="8064A2"/>
                </a:solidFill>
              </a:rPr>
              <a:t>Electrical hazard safety means: 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T</a:t>
            </a:r>
            <a:r>
              <a:rPr lang="en-AU" dirty="0" smtClean="0">
                <a:solidFill>
                  <a:srgbClr val="8064A2"/>
                </a:solidFill>
              </a:rPr>
              <a:t>aking </a:t>
            </a:r>
            <a:r>
              <a:rPr lang="en-AU" dirty="0">
                <a:solidFill>
                  <a:srgbClr val="8064A2"/>
                </a:solidFill>
              </a:rPr>
              <a:t>precautions to identify and control electrical hazards</a:t>
            </a:r>
            <a:endParaRPr lang="en-US" dirty="0">
              <a:solidFill>
                <a:srgbClr val="8064A2"/>
              </a:solidFill>
            </a:endParaRPr>
          </a:p>
          <a:p>
            <a:r>
              <a:rPr lang="en-AU" dirty="0">
                <a:solidFill>
                  <a:srgbClr val="8064A2"/>
                </a:solidFill>
              </a:rPr>
              <a:t>Failing to take the necessary precautions can lead to</a:t>
            </a:r>
            <a:r>
              <a:rPr lang="en-AU" dirty="0" smtClean="0">
                <a:solidFill>
                  <a:srgbClr val="8064A2"/>
                </a:solidFill>
              </a:rPr>
              <a:t>: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 smtClean="0">
                <a:solidFill>
                  <a:srgbClr val="8064A2"/>
                </a:solidFill>
              </a:rPr>
              <a:t>Injury </a:t>
            </a:r>
            <a:r>
              <a:rPr lang="en-AU" dirty="0">
                <a:solidFill>
                  <a:srgbClr val="8064A2"/>
                </a:solidFill>
              </a:rPr>
              <a:t>or death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F</a:t>
            </a:r>
            <a:r>
              <a:rPr lang="en-AU" dirty="0" smtClean="0">
                <a:solidFill>
                  <a:srgbClr val="8064A2"/>
                </a:solidFill>
              </a:rPr>
              <a:t>ire </a:t>
            </a:r>
            <a:r>
              <a:rPr lang="en-AU" dirty="0">
                <a:solidFill>
                  <a:srgbClr val="8064A2"/>
                </a:solidFill>
              </a:rPr>
              <a:t>or property damage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6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Electrical Safety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59119"/>
            <a:ext cx="7570787" cy="4289611"/>
          </a:xfrm>
        </p:spPr>
        <p:txBody>
          <a:bodyPr>
            <a:normAutofit fontScale="92500"/>
          </a:bodyPr>
          <a:lstStyle/>
          <a:p>
            <a:r>
              <a:rPr lang="en-AU" dirty="0">
                <a:solidFill>
                  <a:srgbClr val="8064A2"/>
                </a:solidFill>
              </a:rPr>
              <a:t>Electrical hazards exist in every workplace. Common causes of electrocution are: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M</a:t>
            </a:r>
            <a:r>
              <a:rPr lang="en-AU" dirty="0" smtClean="0">
                <a:solidFill>
                  <a:srgbClr val="8064A2"/>
                </a:solidFill>
              </a:rPr>
              <a:t>aking </a:t>
            </a:r>
            <a:r>
              <a:rPr lang="en-AU" dirty="0">
                <a:solidFill>
                  <a:srgbClr val="8064A2"/>
                </a:solidFill>
              </a:rPr>
              <a:t>contact with overhead wires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</a:t>
            </a:r>
            <a:r>
              <a:rPr lang="en-AU" dirty="0" smtClean="0">
                <a:solidFill>
                  <a:srgbClr val="8064A2"/>
                </a:solidFill>
              </a:rPr>
              <a:t>ndertaking </a:t>
            </a:r>
            <a:r>
              <a:rPr lang="en-AU" dirty="0">
                <a:solidFill>
                  <a:srgbClr val="8064A2"/>
                </a:solidFill>
              </a:rPr>
              <a:t>maintenance on live equipment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W</a:t>
            </a:r>
            <a:r>
              <a:rPr lang="en-AU" dirty="0" smtClean="0">
                <a:solidFill>
                  <a:srgbClr val="8064A2"/>
                </a:solidFill>
              </a:rPr>
              <a:t>orking </a:t>
            </a:r>
            <a:r>
              <a:rPr lang="en-AU" dirty="0">
                <a:solidFill>
                  <a:srgbClr val="8064A2"/>
                </a:solidFill>
              </a:rPr>
              <a:t>with damaged electrical equipment, such as extension leads, plugs and sockets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U</a:t>
            </a:r>
            <a:r>
              <a:rPr lang="en-AU" dirty="0" smtClean="0">
                <a:solidFill>
                  <a:srgbClr val="8064A2"/>
                </a:solidFill>
              </a:rPr>
              <a:t>sing </a:t>
            </a:r>
            <a:r>
              <a:rPr lang="en-AU" dirty="0">
                <a:solidFill>
                  <a:srgbClr val="8064A2"/>
                </a:solidFill>
              </a:rPr>
              <a:t>equipment affected by rain or water ingress</a:t>
            </a:r>
            <a:endParaRPr lang="en-US" dirty="0">
              <a:solidFill>
                <a:srgbClr val="8064A2"/>
              </a:solidFill>
            </a:endParaRPr>
          </a:p>
          <a:p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5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BE SAFE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en-US" sz="3600" b="1" dirty="0">
                <a:solidFill>
                  <a:srgbClr val="8064A2"/>
                </a:solidFill>
              </a:rPr>
              <a:t>B</a:t>
            </a:r>
            <a:r>
              <a:rPr lang="en-US" sz="3600" dirty="0">
                <a:solidFill>
                  <a:srgbClr val="8064A2"/>
                </a:solidFill>
              </a:rPr>
              <a:t>urns</a:t>
            </a:r>
          </a:p>
          <a:p>
            <a:pPr lvl="0">
              <a:spcBef>
                <a:spcPts val="1200"/>
              </a:spcBef>
            </a:pPr>
            <a:r>
              <a:rPr lang="en-US" sz="3600" b="1" dirty="0">
                <a:solidFill>
                  <a:srgbClr val="8064A2"/>
                </a:solidFill>
              </a:rPr>
              <a:t>E</a:t>
            </a:r>
            <a:r>
              <a:rPr lang="en-US" sz="3600" dirty="0">
                <a:solidFill>
                  <a:srgbClr val="8064A2"/>
                </a:solidFill>
              </a:rPr>
              <a:t>lectrocution</a:t>
            </a:r>
          </a:p>
          <a:p>
            <a:pPr lvl="0">
              <a:spcBef>
                <a:spcPts val="1200"/>
              </a:spcBef>
            </a:pPr>
            <a:r>
              <a:rPr lang="en-US" sz="3600" b="1" dirty="0">
                <a:solidFill>
                  <a:srgbClr val="8064A2"/>
                </a:solidFill>
              </a:rPr>
              <a:t>S</a:t>
            </a:r>
            <a:r>
              <a:rPr lang="en-US" sz="3600" dirty="0">
                <a:solidFill>
                  <a:srgbClr val="8064A2"/>
                </a:solidFill>
              </a:rPr>
              <a:t>hock</a:t>
            </a:r>
          </a:p>
          <a:p>
            <a:pPr lvl="0">
              <a:spcBef>
                <a:spcPts val="1200"/>
              </a:spcBef>
            </a:pPr>
            <a:r>
              <a:rPr lang="en-US" sz="3600" b="1" dirty="0">
                <a:solidFill>
                  <a:srgbClr val="8064A2"/>
                </a:solidFill>
              </a:rPr>
              <a:t>A</a:t>
            </a:r>
            <a:r>
              <a:rPr lang="en-US" sz="3600" dirty="0">
                <a:solidFill>
                  <a:srgbClr val="8064A2"/>
                </a:solidFill>
              </a:rPr>
              <a:t>rc flash/arc blast</a:t>
            </a:r>
          </a:p>
          <a:p>
            <a:pPr lvl="0">
              <a:spcBef>
                <a:spcPts val="1200"/>
              </a:spcBef>
            </a:pPr>
            <a:r>
              <a:rPr lang="en-US" sz="3600" b="1" dirty="0">
                <a:solidFill>
                  <a:srgbClr val="8064A2"/>
                </a:solidFill>
              </a:rPr>
              <a:t>F</a:t>
            </a:r>
            <a:r>
              <a:rPr lang="en-US" sz="3600" dirty="0">
                <a:solidFill>
                  <a:srgbClr val="8064A2"/>
                </a:solidFill>
              </a:rPr>
              <a:t>ire</a:t>
            </a:r>
          </a:p>
          <a:p>
            <a:pPr lvl="0">
              <a:spcBef>
                <a:spcPts val="1200"/>
              </a:spcBef>
            </a:pPr>
            <a:r>
              <a:rPr lang="en-US" sz="3600" b="1" dirty="0">
                <a:solidFill>
                  <a:srgbClr val="8064A2"/>
                </a:solidFill>
              </a:rPr>
              <a:t>E</a:t>
            </a:r>
            <a:r>
              <a:rPr lang="en-US" sz="3600" dirty="0">
                <a:solidFill>
                  <a:srgbClr val="8064A2"/>
                </a:solidFill>
              </a:rPr>
              <a:t>xplosions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7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22" y="40341"/>
            <a:ext cx="8678334" cy="1411941"/>
          </a:xfrm>
        </p:spPr>
        <p:txBody>
          <a:bodyPr/>
          <a:lstStyle/>
          <a:p>
            <a:r>
              <a:rPr lang="en-US" sz="4800" dirty="0">
                <a:solidFill>
                  <a:srgbClr val="8064A2"/>
                </a:solidFill>
              </a:rPr>
              <a:t>Reporting </a:t>
            </a:r>
            <a:r>
              <a:rPr lang="en-US" sz="4800" dirty="0">
                <a:solidFill>
                  <a:srgbClr val="8064A2"/>
                </a:solidFill>
              </a:rPr>
              <a:t>E</a:t>
            </a:r>
            <a:r>
              <a:rPr lang="en-US" sz="4800" dirty="0" smtClean="0">
                <a:solidFill>
                  <a:srgbClr val="8064A2"/>
                </a:solidFill>
              </a:rPr>
              <a:t>lectrical </a:t>
            </a:r>
            <a:r>
              <a:rPr lang="en-US" sz="4800" dirty="0">
                <a:solidFill>
                  <a:srgbClr val="8064A2"/>
                </a:solidFill>
              </a:rPr>
              <a:t>I</a:t>
            </a:r>
            <a:r>
              <a:rPr lang="en-US" sz="4800" dirty="0" smtClean="0">
                <a:solidFill>
                  <a:srgbClr val="8064A2"/>
                </a:solidFill>
              </a:rPr>
              <a:t>ncidents</a:t>
            </a:r>
            <a:endParaRPr lang="en-US" sz="4800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45008"/>
            <a:ext cx="7570787" cy="428961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>
                <a:solidFill>
                  <a:srgbClr val="8064A2"/>
                </a:solidFill>
              </a:rPr>
              <a:t>Electricity is invisible – this in itself makes it dangerous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It has great potential to seriously injure or kill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The company has a duty of care to its employees and contractors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Everyone is exposed to electrical hazards, not just electricians</a:t>
            </a:r>
            <a:endParaRPr lang="en-US" dirty="0">
              <a:solidFill>
                <a:srgbClr val="8064A2"/>
              </a:solidFill>
            </a:endParaRPr>
          </a:p>
          <a:p>
            <a:pPr lvl="0"/>
            <a:r>
              <a:rPr lang="en-AU" dirty="0">
                <a:solidFill>
                  <a:srgbClr val="8064A2"/>
                </a:solidFill>
              </a:rPr>
              <a:t>Report all electrical shocks and near </a:t>
            </a:r>
            <a:r>
              <a:rPr lang="en-AU" dirty="0" smtClean="0">
                <a:solidFill>
                  <a:srgbClr val="8064A2"/>
                </a:solidFill>
              </a:rPr>
              <a:t>misses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9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78" y="40341"/>
            <a:ext cx="9045221" cy="1411941"/>
          </a:xfrm>
        </p:spPr>
        <p:txBody>
          <a:bodyPr/>
          <a:lstStyle/>
          <a:p>
            <a:r>
              <a:rPr lang="en-US" sz="4400" dirty="0" smtClean="0">
                <a:solidFill>
                  <a:srgbClr val="8064A2"/>
                </a:solidFill>
              </a:rPr>
              <a:t>Responding To Electrical Incidents</a:t>
            </a:r>
            <a:endParaRPr lang="en-US" sz="4400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29546"/>
          </a:xfrm>
        </p:spPr>
        <p:txBody>
          <a:bodyPr>
            <a:normAutofit fontScale="92500"/>
          </a:bodyPr>
          <a:lstStyle/>
          <a:p>
            <a:r>
              <a:rPr lang="en-AU" dirty="0">
                <a:solidFill>
                  <a:srgbClr val="8064A2"/>
                </a:solidFill>
              </a:rPr>
              <a:t>If you come across a person receiving an electric shock: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if possible, disconnect the electrical supply (switch?)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assess the situation – never put yourself at risk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take precautions to protect yourself and anyone else in the vicinity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apply the first aid principles (e.g. DRSABCD)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assess the injuries and move the casualty to a safe area if required   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administer first aid if trained</a:t>
            </a:r>
            <a:endParaRPr lang="en-US" dirty="0">
              <a:solidFill>
                <a:srgbClr val="8064A2"/>
              </a:solidFill>
            </a:endParaRPr>
          </a:p>
          <a:p>
            <a:pPr lvl="1"/>
            <a:r>
              <a:rPr lang="en-AU" dirty="0">
                <a:solidFill>
                  <a:srgbClr val="8064A2"/>
                </a:solidFill>
              </a:rPr>
              <a:t>seek urgent medical attention </a:t>
            </a:r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9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Don’t Be A Victim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>
                <a:solidFill>
                  <a:srgbClr val="8064A2"/>
                </a:solidFill>
              </a:rPr>
              <a:t>You </a:t>
            </a:r>
            <a:r>
              <a:rPr lang="en-AU" dirty="0">
                <a:solidFill>
                  <a:srgbClr val="8064A2"/>
                </a:solidFill>
              </a:rPr>
              <a:t>could be the victim if you: </a:t>
            </a:r>
            <a:endParaRPr lang="en-US" dirty="0">
              <a:solidFill>
                <a:srgbClr val="8064A2"/>
              </a:solidFill>
            </a:endParaRPr>
          </a:p>
          <a:p>
            <a:pPr lvl="1">
              <a:spcBef>
                <a:spcPts val="2400"/>
              </a:spcBef>
            </a:pPr>
            <a:r>
              <a:rPr lang="en-AU" dirty="0">
                <a:solidFill>
                  <a:srgbClr val="8064A2"/>
                </a:solidFill>
              </a:rPr>
              <a:t>don’t follow proper procedures around electricity</a:t>
            </a:r>
            <a:endParaRPr lang="en-US" dirty="0">
              <a:solidFill>
                <a:srgbClr val="8064A2"/>
              </a:solidFill>
            </a:endParaRPr>
          </a:p>
          <a:p>
            <a:pPr lvl="1">
              <a:spcBef>
                <a:spcPts val="2400"/>
              </a:spcBef>
            </a:pPr>
            <a:r>
              <a:rPr lang="en-AU" dirty="0">
                <a:solidFill>
                  <a:srgbClr val="8064A2"/>
                </a:solidFill>
              </a:rPr>
              <a:t>use electrical equipment improperly</a:t>
            </a:r>
            <a:endParaRPr lang="en-US" dirty="0">
              <a:solidFill>
                <a:srgbClr val="8064A2"/>
              </a:solidFill>
            </a:endParaRPr>
          </a:p>
          <a:p>
            <a:pPr lvl="1">
              <a:spcBef>
                <a:spcPts val="2400"/>
              </a:spcBef>
            </a:pPr>
            <a:r>
              <a:rPr lang="en-AU" dirty="0">
                <a:solidFill>
                  <a:srgbClr val="8064A2"/>
                </a:solidFill>
              </a:rPr>
              <a:t>use faulty electrical equipment</a:t>
            </a:r>
            <a:endParaRPr lang="en-US" dirty="0">
              <a:solidFill>
                <a:srgbClr val="8064A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9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54</TotalTime>
  <Words>1359</Words>
  <Application>Microsoft Macintosh PowerPoint</Application>
  <PresentationFormat>On-screen Show (4:3)</PresentationFormat>
  <Paragraphs>214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Infusion</vt:lpstr>
      <vt:lpstr>New Employee Orientation</vt:lpstr>
      <vt:lpstr>Electrical Safety</vt:lpstr>
      <vt:lpstr>Electrical Safety</vt:lpstr>
      <vt:lpstr>HAZARD</vt:lpstr>
      <vt:lpstr>Electrical Safety</vt:lpstr>
      <vt:lpstr>BE SAFE</vt:lpstr>
      <vt:lpstr>Reporting Electrical Incidents</vt:lpstr>
      <vt:lpstr>Responding To Electrical Incidents</vt:lpstr>
      <vt:lpstr>Don’t Be A Victim</vt:lpstr>
      <vt:lpstr>Types of Electrical Injuries</vt:lpstr>
      <vt:lpstr>Electrocution</vt:lpstr>
      <vt:lpstr>Shock</vt:lpstr>
      <vt:lpstr>Arc Flash/Arc Blast </vt:lpstr>
      <vt:lpstr>FIRE</vt:lpstr>
      <vt:lpstr>Explosions</vt:lpstr>
      <vt:lpstr>Dangers</vt:lpstr>
      <vt:lpstr>Power Strips</vt:lpstr>
      <vt:lpstr>Portable Heaters  and Appliances</vt:lpstr>
      <vt:lpstr>Affects of Electricity</vt:lpstr>
      <vt:lpstr>Contact With Energized Sources </vt:lpstr>
      <vt:lpstr>Severity</vt:lpstr>
      <vt:lpstr>Water</vt:lpstr>
      <vt:lpstr>Power Lines</vt:lpstr>
      <vt:lpstr>What To Do</vt:lpstr>
      <vt:lpstr>Protecting Yourself</vt:lpstr>
      <vt:lpstr>GFCIs</vt:lpstr>
      <vt:lpstr>Safety Measures</vt:lpstr>
      <vt:lpstr>You Responsibility</vt:lpstr>
      <vt:lpstr>Follow Instructions</vt:lpstr>
      <vt:lpstr>Tool Safety Tips</vt:lpstr>
      <vt:lpstr>Safety Inspections</vt:lpstr>
      <vt:lpstr>To Summarize</vt:lpstr>
      <vt:lpstr>STAY ALERT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7</cp:revision>
  <dcterms:created xsi:type="dcterms:W3CDTF">2020-08-17T19:48:01Z</dcterms:created>
  <dcterms:modified xsi:type="dcterms:W3CDTF">2020-08-17T20:42:15Z</dcterms:modified>
</cp:coreProperties>
</file>