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4"/>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92" r:id="rId19"/>
    <p:sldId id="293" r:id="rId20"/>
    <p:sldId id="294" r:id="rId21"/>
    <p:sldId id="295" r:id="rId22"/>
    <p:sldId id="307" r:id="rId23"/>
    <p:sldId id="308" r:id="rId24"/>
    <p:sldId id="309" r:id="rId25"/>
    <p:sldId id="275" r:id="rId26"/>
    <p:sldId id="301" r:id="rId27"/>
    <p:sldId id="276" r:id="rId28"/>
    <p:sldId id="303" r:id="rId29"/>
    <p:sldId id="304" r:id="rId30"/>
    <p:sldId id="305" r:id="rId31"/>
    <p:sldId id="306" r:id="rId32"/>
    <p:sldId id="277" r:id="rId33"/>
    <p:sldId id="278" r:id="rId34"/>
    <p:sldId id="279" r:id="rId35"/>
    <p:sldId id="280" r:id="rId36"/>
    <p:sldId id="281" r:id="rId37"/>
    <p:sldId id="282" r:id="rId38"/>
    <p:sldId id="283" r:id="rId39"/>
    <p:sldId id="284" r:id="rId40"/>
    <p:sldId id="300" r:id="rId41"/>
    <p:sldId id="285" r:id="rId42"/>
    <p:sldId id="28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183" autoAdjust="0"/>
  </p:normalViewPr>
  <p:slideViewPr>
    <p:cSldViewPr snapToGrid="0" snapToObjects="1">
      <p:cViewPr varScale="1">
        <p:scale>
          <a:sx n="99" d="100"/>
          <a:sy n="99" d="100"/>
        </p:scale>
        <p:origin x="-104"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36555-166A-DF40-8D94-3A1C7DF130E6}" type="datetimeFigureOut">
              <a:rPr lang="en-US" smtClean="0"/>
              <a:t>8/17/20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D4143-9804-F941-B3A0-54BAE4DAC672}" type="slidenum">
              <a:rPr lang="en-US" smtClean="0"/>
              <a:t>‹#›</a:t>
            </a:fld>
            <a:endParaRPr lang="en-US"/>
          </a:p>
        </p:txBody>
      </p:sp>
    </p:spTree>
    <p:extLst>
      <p:ext uri="{BB962C8B-B14F-4D97-AF65-F5344CB8AC3E}">
        <p14:creationId xmlns:p14="http://schemas.microsoft.com/office/powerpoint/2010/main" val="26109730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A337E7F-DC3D-B340-900B-A13B5FF653D2}" type="slidenum">
              <a:rPr lang="en-US" sz="1200"/>
              <a:pPr eaLnBrk="1" hangingPunct="1"/>
              <a:t>8</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500"/>
              </a:spcBef>
              <a:spcAft>
                <a:spcPts val="500"/>
              </a:spcAft>
            </a:pPr>
            <a:r>
              <a:rPr lang="en-US">
                <a:latin typeface="Arial" charset="0"/>
              </a:rPr>
              <a:t> </a:t>
            </a:r>
          </a:p>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DEA153-C925-5B45-B436-4C2C59CAACDE}" type="slidenum">
              <a:rPr lang="en-US" sz="1200"/>
              <a:pPr eaLnBrk="1" hangingPunct="1"/>
              <a:t>9</a:t>
            </a:fld>
            <a:endParaRPr lang="en-US"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rPr>
              <a:t> </a:t>
            </a:r>
          </a:p>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B62E99-0A20-DA4D-A7CB-8DEEA2BDCE2B}" type="slidenum">
              <a:rPr lang="en-US" sz="1200"/>
              <a:pPr eaLnBrk="1" hangingPunct="1"/>
              <a:t>10</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4E2FCF-4B41-8941-A77A-963D74D0D706}" type="slidenum">
              <a:rPr lang="en-US" sz="1200"/>
              <a:pPr eaLnBrk="1" hangingPunct="1"/>
              <a:t>11</a:t>
            </a:fld>
            <a:endParaRPr lang="en-US"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Stencil" charset="0"/>
                <a:ea typeface="ＭＳ Ｐゴシック" charset="0"/>
              </a:defRPr>
            </a:lvl1pPr>
            <a:lvl2pPr marL="735892" indent="-283035">
              <a:defRPr sz="2400">
                <a:solidFill>
                  <a:schemeClr val="tx1"/>
                </a:solidFill>
                <a:latin typeface="Stencil" charset="0"/>
                <a:ea typeface="ＭＳ Ｐゴシック" charset="0"/>
              </a:defRPr>
            </a:lvl2pPr>
            <a:lvl3pPr marL="1132142" indent="-226428">
              <a:defRPr sz="2400">
                <a:solidFill>
                  <a:schemeClr val="tx1"/>
                </a:solidFill>
                <a:latin typeface="Stencil" charset="0"/>
                <a:ea typeface="ＭＳ Ｐゴシック" charset="0"/>
              </a:defRPr>
            </a:lvl3pPr>
            <a:lvl4pPr marL="1584998" indent="-226428">
              <a:defRPr sz="2400">
                <a:solidFill>
                  <a:schemeClr val="tx1"/>
                </a:solidFill>
                <a:latin typeface="Stencil" charset="0"/>
                <a:ea typeface="ＭＳ Ｐゴシック" charset="0"/>
              </a:defRPr>
            </a:lvl4pPr>
            <a:lvl5pPr marL="2037855" indent="-226428">
              <a:defRPr sz="2400">
                <a:solidFill>
                  <a:schemeClr val="tx1"/>
                </a:solidFill>
                <a:latin typeface="Stencil" charset="0"/>
                <a:ea typeface="ＭＳ Ｐゴシック" charset="0"/>
              </a:defRPr>
            </a:lvl5pPr>
            <a:lvl6pPr marL="2490711" indent="-226428" eaLnBrk="0" fontAlgn="base" hangingPunct="0">
              <a:spcBef>
                <a:spcPct val="0"/>
              </a:spcBef>
              <a:spcAft>
                <a:spcPct val="0"/>
              </a:spcAft>
              <a:defRPr sz="2400">
                <a:solidFill>
                  <a:schemeClr val="tx1"/>
                </a:solidFill>
                <a:latin typeface="Stencil" charset="0"/>
                <a:ea typeface="ＭＳ Ｐゴシック" charset="0"/>
              </a:defRPr>
            </a:lvl6pPr>
            <a:lvl7pPr marL="2943568" indent="-226428" eaLnBrk="0" fontAlgn="base" hangingPunct="0">
              <a:spcBef>
                <a:spcPct val="0"/>
              </a:spcBef>
              <a:spcAft>
                <a:spcPct val="0"/>
              </a:spcAft>
              <a:defRPr sz="2400">
                <a:solidFill>
                  <a:schemeClr val="tx1"/>
                </a:solidFill>
                <a:latin typeface="Stencil" charset="0"/>
                <a:ea typeface="ＭＳ Ｐゴシック" charset="0"/>
              </a:defRPr>
            </a:lvl7pPr>
            <a:lvl8pPr marL="3396425" indent="-226428" eaLnBrk="0" fontAlgn="base" hangingPunct="0">
              <a:spcBef>
                <a:spcPct val="0"/>
              </a:spcBef>
              <a:spcAft>
                <a:spcPct val="0"/>
              </a:spcAft>
              <a:defRPr sz="2400">
                <a:solidFill>
                  <a:schemeClr val="tx1"/>
                </a:solidFill>
                <a:latin typeface="Stencil" charset="0"/>
                <a:ea typeface="ＭＳ Ｐゴシック" charset="0"/>
              </a:defRPr>
            </a:lvl8pPr>
            <a:lvl9pPr marL="3849281" indent="-226428" eaLnBrk="0" fontAlgn="base" hangingPunct="0">
              <a:spcBef>
                <a:spcPct val="0"/>
              </a:spcBef>
              <a:spcAft>
                <a:spcPct val="0"/>
              </a:spcAft>
              <a:defRPr sz="2400">
                <a:solidFill>
                  <a:schemeClr val="tx1"/>
                </a:solidFill>
                <a:latin typeface="Stencil" charset="0"/>
                <a:ea typeface="ＭＳ Ｐゴシック" charset="0"/>
              </a:defRPr>
            </a:lvl9pPr>
          </a:lstStyle>
          <a:p>
            <a:fld id="{C5623A9A-A203-3740-8735-58E7F4ACE45F}" type="slidenum">
              <a:rPr lang="en-US" sz="1200">
                <a:latin typeface="Times New Roman" charset="0"/>
              </a:rPr>
              <a:pPr/>
              <a:t>33</a:t>
            </a:fld>
            <a:endParaRPr lang="en-US" sz="1200">
              <a:latin typeface="Times New Roman" charset="0"/>
            </a:endParaRPr>
          </a:p>
        </p:txBody>
      </p:sp>
      <p:sp>
        <p:nvSpPr>
          <p:cNvPr id="37891" name="Rectangle 40"/>
          <p:cNvSpPr>
            <a:spLocks noGrp="1" noRot="1" noChangeAspect="1" noChangeArrowheads="1" noTextEdit="1"/>
          </p:cNvSpPr>
          <p:nvPr>
            <p:ph type="sldImg"/>
          </p:nvPr>
        </p:nvSpPr>
        <p:spPr>
          <a:ln/>
        </p:spPr>
      </p:sp>
      <p:sp>
        <p:nvSpPr>
          <p:cNvPr id="37892" name="Rectangle 4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New Roman" charset="0"/>
              </a:rPr>
              <a:t>Slide Show Notes</a:t>
            </a:r>
          </a:p>
          <a:p>
            <a:r>
              <a:rPr lang="en-US">
                <a:latin typeface="Times New Roman" charset="0"/>
              </a:rPr>
              <a:t>Now we</a:t>
            </a:r>
            <a:r>
              <a:rPr lang="ja-JP" altLang="en-US">
                <a:latin typeface="Times New Roman" charset="0"/>
              </a:rPr>
              <a:t>’</a:t>
            </a:r>
            <a:r>
              <a:rPr lang="en-US">
                <a:latin typeface="Times New Roman" charset="0"/>
              </a:rPr>
              <a:t>ll cover the various types of back injuries and how they might occur.</a:t>
            </a:r>
          </a:p>
          <a:p>
            <a:pPr lvl="1"/>
            <a:r>
              <a:rPr lang="en-US">
                <a:latin typeface="Times New Roman" charset="0"/>
              </a:rPr>
              <a:t>A strain happens when you overuse or overstretch your back muscles.  This often happens to people who try to do too much when their backs are not properly conditioned.</a:t>
            </a:r>
          </a:p>
          <a:p>
            <a:pPr lvl="1"/>
            <a:r>
              <a:rPr lang="en-US">
                <a:latin typeface="Times New Roman" charset="0"/>
              </a:rPr>
              <a:t>A sprain happens when a ligament in the back is torn or excessively stretched.  This could be the result of a sudden forceful movement, or from a small movement that injures an already weak ligament.</a:t>
            </a:r>
          </a:p>
          <a:p>
            <a:pPr lvl="1"/>
            <a:r>
              <a:rPr lang="en-US">
                <a:latin typeface="Times New Roman" charset="0"/>
              </a:rPr>
              <a:t>A bulging disk occurs when a disk begins to come out from between two vertebrae.  This can cause painful pressure on the spinal cord or other nearby organs.  Often, the back muscles try to compensate for this injury, until the muscles themselves become strained.</a:t>
            </a:r>
          </a:p>
          <a:p>
            <a:pPr lvl="1"/>
            <a:r>
              <a:rPr lang="en-US">
                <a:latin typeface="Times New Roman" charset="0"/>
              </a:rPr>
              <a:t>Finally, a herniated disk occurs when the disk begins to leak its cushioning fluid.  The disk loses its ability to cushion the vertebrae, resulting in pressure on vertebrae, the spinal cord, and possibly, other organs.</a:t>
            </a:r>
          </a:p>
          <a:p>
            <a:r>
              <a:rPr lang="en-US" i="1">
                <a:latin typeface="Times New Roman" charset="0"/>
              </a:rPr>
              <a:t>Ask trainees to describe other types of back injuries they have sustained on the job. Describe the types of back injuries that have occurred at the workplace (consult historic injury and illness logs) or within your industry.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E30E2307-1E40-4E12-8716-25BFDA8E7013}" type="datetime1">
              <a:rPr lang="en-US" smtClean="0"/>
              <a:pPr/>
              <a:t>8/17/20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CFCF5A-EA79-452C-A52C-1A2668C2E7DF}"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5C4C28-BD4B-4892-9A2D-6E19BD753A9A}"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1FD9D02-426E-46C9-9EE9-0DE1EF8B2838}"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9D1D110F-3F4E-48D9-B8AA-5D0E825AFDBA}" type="datetime1">
              <a:rPr lang="en-US" smtClean="0"/>
              <a:pPr/>
              <a:t>8/17/20</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8/17/20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1FAA6B6-10E5-4810-BC9F-DA72D8452E73}" type="datetime1">
              <a:rPr lang="en-US" smtClean="0"/>
              <a:pPr/>
              <a:t>8/17/20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18D072-EF12-4AA2-BD71-ABC68B06D0E2}" type="datetime1">
              <a:rPr lang="en-US" smtClean="0"/>
              <a:pPr/>
              <a:t>8/17/20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8CDBF60-6CC3-4B74-A60D-3486985E4346}" type="datetime1">
              <a:rPr lang="en-US" smtClean="0"/>
              <a:pPr/>
              <a:t>8/17/20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2714818-984F-4759-BF72-A33BDC1963BD}" type="datetime1">
              <a:rPr lang="en-US" smtClean="0"/>
              <a:pPr/>
              <a:t>8/17/20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8/17/20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687D7A59-36E2-48B9-B146-C1E59501F6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9D1D110F-3F4E-48D9-B8AA-5D0E825AFDBA}" type="datetime1">
              <a:rPr lang="en-US" smtClean="0"/>
              <a:pPr/>
              <a:t>8/17/20</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687D7A59-36E2-48B9-B146-C1E59501F63F}"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ftr="0" dt="0"/>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3025015"/>
            <a:ext cx="5446713" cy="2766491"/>
          </a:xfrm>
        </p:spPr>
        <p:txBody>
          <a:bodyPr/>
          <a:lstStyle/>
          <a:p>
            <a:r>
              <a:rPr lang="en-US" sz="4800" dirty="0" smtClean="0">
                <a:solidFill>
                  <a:srgbClr val="2C7C9F"/>
                </a:solidFill>
                <a:latin typeface="Arial Black"/>
                <a:cs typeface="Arial Black"/>
              </a:rPr>
              <a:t>New Employee Orientation</a:t>
            </a:r>
            <a:endParaRPr lang="en-US" sz="4800" dirty="0">
              <a:solidFill>
                <a:srgbClr val="2C7C9F"/>
              </a:solidFill>
              <a:latin typeface="Arial Black"/>
              <a:cs typeface="Arial Black"/>
            </a:endParaRPr>
          </a:p>
        </p:txBody>
      </p:sp>
      <p:sp>
        <p:nvSpPr>
          <p:cNvPr id="3" name="Subtitle 2"/>
          <p:cNvSpPr>
            <a:spLocks noGrp="1"/>
          </p:cNvSpPr>
          <p:nvPr>
            <p:ph type="subTitle" idx="1"/>
          </p:nvPr>
        </p:nvSpPr>
        <p:spPr>
          <a:xfrm>
            <a:off x="1854200" y="5846116"/>
            <a:ext cx="5446713" cy="851647"/>
          </a:xfrm>
        </p:spPr>
        <p:txBody>
          <a:bodyPr/>
          <a:lstStyle/>
          <a:p>
            <a:r>
              <a:rPr lang="en-US" dirty="0" smtClean="0">
                <a:solidFill>
                  <a:srgbClr val="2C7C9F"/>
                </a:solidFill>
              </a:rPr>
              <a:t>[</a:t>
            </a:r>
            <a:r>
              <a:rPr lang="en-US" i="1" dirty="0" smtClean="0">
                <a:solidFill>
                  <a:srgbClr val="2C7C9F"/>
                </a:solidFill>
              </a:rPr>
              <a:t>Your Company Name</a:t>
            </a:r>
            <a:r>
              <a:rPr lang="en-US" dirty="0" smtClean="0">
                <a:solidFill>
                  <a:srgbClr val="2C7C9F"/>
                </a:solidFill>
              </a:rPr>
              <a:t>]</a:t>
            </a:r>
          </a:p>
          <a:p>
            <a:r>
              <a:rPr lang="en-US" dirty="0" smtClean="0">
                <a:solidFill>
                  <a:srgbClr val="2C7C9F"/>
                </a:solidFill>
              </a:rPr>
              <a:t>[</a:t>
            </a:r>
            <a:r>
              <a:rPr lang="en-US" i="1" dirty="0" smtClean="0">
                <a:solidFill>
                  <a:srgbClr val="2C7C9F"/>
                </a:solidFill>
              </a:rPr>
              <a:t>Year</a:t>
            </a:r>
            <a:r>
              <a:rPr lang="en-US" dirty="0" smtClean="0">
                <a:solidFill>
                  <a:srgbClr val="2C7C9F"/>
                </a:solidFill>
              </a:rPr>
              <a:t>]</a:t>
            </a:r>
            <a:endParaRPr lang="en-US" dirty="0">
              <a:solidFill>
                <a:srgbClr val="2C7C9F"/>
              </a:solidFill>
            </a:endParaRPr>
          </a:p>
        </p:txBody>
      </p:sp>
      <p:sp>
        <p:nvSpPr>
          <p:cNvPr id="4" name="TextBox 3"/>
          <p:cNvSpPr txBox="1"/>
          <p:nvPr/>
        </p:nvSpPr>
        <p:spPr>
          <a:xfrm>
            <a:off x="2725718" y="1897767"/>
            <a:ext cx="3767485" cy="584776"/>
          </a:xfrm>
          <a:prstGeom prst="rect">
            <a:avLst/>
          </a:prstGeom>
          <a:noFill/>
        </p:spPr>
        <p:txBody>
          <a:bodyPr wrap="square" rtlCol="0">
            <a:spAutoFit/>
          </a:bodyPr>
          <a:lstStyle/>
          <a:p>
            <a:pPr algn="ctr"/>
            <a:r>
              <a:rPr lang="en-US" sz="3200" dirty="0" smtClean="0">
                <a:solidFill>
                  <a:srgbClr val="2C7C9F"/>
                </a:solidFill>
              </a:rPr>
              <a:t>[</a:t>
            </a:r>
            <a:r>
              <a:rPr lang="en-US" sz="3200" i="1" dirty="0" smtClean="0">
                <a:solidFill>
                  <a:srgbClr val="2C7C9F"/>
                </a:solidFill>
              </a:rPr>
              <a:t>Company Logo</a:t>
            </a:r>
            <a:r>
              <a:rPr lang="en-US" sz="3200" dirty="0" smtClean="0">
                <a:solidFill>
                  <a:srgbClr val="2C7C9F"/>
                </a:solidFill>
              </a:rPr>
              <a:t>]</a:t>
            </a:r>
            <a:endParaRPr lang="en-US" sz="3200" dirty="0">
              <a:solidFill>
                <a:srgbClr val="2C7C9F"/>
              </a:solidFill>
            </a:endParaRPr>
          </a:p>
        </p:txBody>
      </p:sp>
    </p:spTree>
    <p:extLst>
      <p:ext uri="{BB962C8B-B14F-4D97-AF65-F5344CB8AC3E}">
        <p14:creationId xmlns:p14="http://schemas.microsoft.com/office/powerpoint/2010/main" val="163854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735165" y="1981200"/>
            <a:ext cx="49530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US" sz="1800" b="1" u="sng" dirty="0">
                <a:solidFill>
                  <a:srgbClr val="000000"/>
                </a:solidFill>
                <a:latin typeface="Tahoma" charset="0"/>
              </a:rPr>
              <a:t>Reclining posture:</a:t>
            </a:r>
            <a:r>
              <a:rPr lang="en-US" sz="1800" u="sng" dirty="0">
                <a:solidFill>
                  <a:srgbClr val="000000"/>
                </a:solidFill>
                <a:latin typeface="Tahoma" charset="0"/>
              </a:rPr>
              <a:t> </a:t>
            </a:r>
          </a:p>
          <a:p>
            <a:pPr>
              <a:spcBef>
                <a:spcPts val="500"/>
              </a:spcBef>
              <a:spcAft>
                <a:spcPts val="500"/>
              </a:spcAft>
            </a:pPr>
            <a:r>
              <a:rPr lang="en-US" sz="1800" dirty="0">
                <a:solidFill>
                  <a:srgbClr val="000000"/>
                </a:solidFill>
                <a:latin typeface="Tahoma" charset="0"/>
              </a:rPr>
              <a:t>Lean back 10</a:t>
            </a:r>
            <a:r>
              <a:rPr lang="en-US" sz="1800" baseline="30000" dirty="0">
                <a:solidFill>
                  <a:srgbClr val="000000"/>
                </a:solidFill>
                <a:latin typeface="Tahoma" charset="0"/>
              </a:rPr>
              <a:t>o</a:t>
            </a:r>
            <a:r>
              <a:rPr lang="en-US" sz="1800" dirty="0">
                <a:solidFill>
                  <a:srgbClr val="000000"/>
                </a:solidFill>
                <a:latin typeface="Tahoma" charset="0"/>
              </a:rPr>
              <a:t> - 20</a:t>
            </a:r>
            <a:r>
              <a:rPr lang="en-US" sz="1800" baseline="30000" dirty="0">
                <a:solidFill>
                  <a:srgbClr val="000000"/>
                </a:solidFill>
                <a:latin typeface="Tahoma" charset="0"/>
              </a:rPr>
              <a:t>o</a:t>
            </a:r>
            <a:r>
              <a:rPr lang="en-US" sz="1800" dirty="0">
                <a:solidFill>
                  <a:srgbClr val="000000"/>
                </a:solidFill>
                <a:latin typeface="Tahoma" charset="0"/>
              </a:rPr>
              <a:t> into the chair's backrest and put your feet out in front of you.</a:t>
            </a:r>
          </a:p>
        </p:txBody>
      </p:sp>
      <p:sp>
        <p:nvSpPr>
          <p:cNvPr id="13317" name="Rectangle 5"/>
          <p:cNvSpPr>
            <a:spLocks noChangeArrowheads="1"/>
          </p:cNvSpPr>
          <p:nvPr/>
        </p:nvSpPr>
        <p:spPr bwMode="auto">
          <a:xfrm>
            <a:off x="651933" y="3243792"/>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spcAft>
                <a:spcPts val="500"/>
              </a:spcAft>
            </a:pPr>
            <a:r>
              <a:rPr lang="en-US" sz="1800" dirty="0">
                <a:solidFill>
                  <a:srgbClr val="000000"/>
                </a:solidFill>
                <a:latin typeface="Tahoma" charset="0"/>
              </a:rPr>
              <a:t>Opens hip  and knee angles to help relax back muscles and promotes blood circulation. Leaning back too far can result in an awkward neck posture. </a:t>
            </a:r>
          </a:p>
        </p:txBody>
      </p:sp>
      <p:sp>
        <p:nvSpPr>
          <p:cNvPr id="13319" name="Rectangle 7"/>
          <p:cNvSpPr>
            <a:spLocks noChangeArrowheads="1"/>
          </p:cNvSpPr>
          <p:nvPr/>
        </p:nvSpPr>
        <p:spPr bwMode="auto">
          <a:xfrm>
            <a:off x="651933" y="4814894"/>
            <a:ext cx="3200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30000"/>
              </a:spcBef>
            </a:pPr>
            <a:r>
              <a:rPr lang="en-US" dirty="0">
                <a:solidFill>
                  <a:srgbClr val="000000"/>
                </a:solidFill>
                <a:latin typeface="Arial" charset="0"/>
              </a:rPr>
              <a:t>May be used occasionally throughout the day by most people; but not recommended for long periods at a time.</a:t>
            </a:r>
          </a:p>
        </p:txBody>
      </p:sp>
      <p:sp>
        <p:nvSpPr>
          <p:cNvPr id="2" name="Title 1"/>
          <p:cNvSpPr>
            <a:spLocks noGrp="1"/>
          </p:cNvSpPr>
          <p:nvPr>
            <p:ph type="title"/>
          </p:nvPr>
        </p:nvSpPr>
        <p:spPr>
          <a:xfrm>
            <a:off x="498474" y="577227"/>
            <a:ext cx="7556313" cy="870573"/>
          </a:xfrm>
        </p:spPr>
        <p:txBody>
          <a:bodyPr/>
          <a:lstStyle/>
          <a:p>
            <a:pPr algn="ctr"/>
            <a:r>
              <a:rPr lang="en-US" sz="4800" dirty="0" smtClean="0"/>
              <a:t>LOWER BODY RELIEF</a:t>
            </a:r>
            <a:endParaRPr lang="en-US" sz="4800" dirty="0"/>
          </a:p>
        </p:txBody>
      </p:sp>
      <p:pic>
        <p:nvPicPr>
          <p:cNvPr id="14" name="Picture 13" descr="Workrite_Ergonomics_Approved_Positions.jpg"/>
          <p:cNvPicPr>
            <a:picLocks noChangeAspect="1"/>
          </p:cNvPicPr>
          <p:nvPr/>
        </p:nvPicPr>
        <p:blipFill rotWithShape="1">
          <a:blip r:embed="rId3">
            <a:extLst>
              <a:ext uri="{28A0092B-C50C-407E-A947-70E740481C1C}">
                <a14:useLocalDpi xmlns:a14="http://schemas.microsoft.com/office/drawing/2010/main" val="0"/>
              </a:ext>
            </a:extLst>
          </a:blip>
          <a:srcRect l="75007" r="-7" b="-1870"/>
          <a:stretch/>
        </p:blipFill>
        <p:spPr>
          <a:xfrm>
            <a:off x="5688165" y="1778955"/>
            <a:ext cx="2286000" cy="4828032"/>
          </a:xfrm>
          <a:prstGeom prst="rect">
            <a:avLst/>
          </a:prstGeom>
        </p:spPr>
      </p:pic>
      <p:sp>
        <p:nvSpPr>
          <p:cNvPr id="3" name="Slide Number Placeholder 2"/>
          <p:cNvSpPr>
            <a:spLocks noGrp="1"/>
          </p:cNvSpPr>
          <p:nvPr>
            <p:ph type="sldNum" sz="quarter" idx="12"/>
          </p:nvPr>
        </p:nvSpPr>
        <p:spPr/>
        <p:txBody>
          <a:bodyPr/>
          <a:lstStyle/>
          <a:p>
            <a:fld id="{555B31FD-E8C5-7A41-B926-D1385114B3C2}" type="slidenum">
              <a:rPr lang="en-US" smtClean="0"/>
              <a:t>10</a:t>
            </a:fld>
            <a:endParaRPr lang="en-US"/>
          </a:p>
        </p:txBody>
      </p:sp>
    </p:spTree>
    <p:extLst>
      <p:ext uri="{BB962C8B-B14F-4D97-AF65-F5344CB8AC3E}">
        <p14:creationId xmlns:p14="http://schemas.microsoft.com/office/powerpoint/2010/main" val="1512077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1795992"/>
            <a:ext cx="50800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US" sz="1800" b="1" u="sng" dirty="0">
                <a:solidFill>
                  <a:srgbClr val="000000"/>
                </a:solidFill>
                <a:latin typeface="Tahoma" charset="0"/>
              </a:rPr>
              <a:t>Standing posture:</a:t>
            </a:r>
            <a:r>
              <a:rPr lang="en-US" sz="1800" dirty="0">
                <a:solidFill>
                  <a:srgbClr val="000000"/>
                </a:solidFill>
                <a:latin typeface="Tahoma" charset="0"/>
              </a:rPr>
              <a:t> </a:t>
            </a:r>
          </a:p>
          <a:p>
            <a:pPr>
              <a:spcBef>
                <a:spcPts val="500"/>
              </a:spcBef>
              <a:spcAft>
                <a:spcPts val="500"/>
              </a:spcAft>
              <a:buFontTx/>
              <a:buChar char="•"/>
            </a:pPr>
            <a:r>
              <a:rPr lang="en-US" sz="1800" dirty="0">
                <a:solidFill>
                  <a:srgbClr val="000000"/>
                </a:solidFill>
                <a:latin typeface="Tahoma" charset="0"/>
              </a:rPr>
              <a:t>  Provides biggest change in posture</a:t>
            </a:r>
          </a:p>
          <a:p>
            <a:pPr>
              <a:spcBef>
                <a:spcPts val="500"/>
              </a:spcBef>
              <a:spcAft>
                <a:spcPts val="500"/>
              </a:spcAft>
              <a:buFontTx/>
              <a:buChar char="•"/>
            </a:pPr>
            <a:r>
              <a:rPr lang="en-US" sz="1800" dirty="0">
                <a:solidFill>
                  <a:srgbClr val="000000"/>
                </a:solidFill>
                <a:latin typeface="Tahoma" charset="0"/>
              </a:rPr>
              <a:t>  Good alternative to prolonged sitting</a:t>
            </a:r>
          </a:p>
          <a:p>
            <a:pPr>
              <a:spcBef>
                <a:spcPts val="500"/>
              </a:spcBef>
              <a:spcAft>
                <a:spcPts val="500"/>
              </a:spcAft>
              <a:buFontTx/>
              <a:buChar char="•"/>
            </a:pPr>
            <a:r>
              <a:rPr lang="en-US" sz="1800" dirty="0">
                <a:solidFill>
                  <a:srgbClr val="000000"/>
                </a:solidFill>
                <a:latin typeface="Tahoma" charset="0"/>
              </a:rPr>
              <a:t>  Can be fatiguing, have chair available </a:t>
            </a:r>
          </a:p>
          <a:p>
            <a:pPr>
              <a:spcBef>
                <a:spcPts val="500"/>
              </a:spcBef>
              <a:spcAft>
                <a:spcPts val="500"/>
              </a:spcAft>
              <a:buFontTx/>
              <a:buChar char="•"/>
            </a:pPr>
            <a:r>
              <a:rPr lang="en-US" sz="1800" dirty="0">
                <a:solidFill>
                  <a:srgbClr val="000000"/>
                </a:solidFill>
                <a:latin typeface="Tahoma" charset="0"/>
              </a:rPr>
              <a:t>  Prop one foot up on a low footrest to help occasionally shift your weight</a:t>
            </a:r>
            <a:r>
              <a:rPr lang="en-US" dirty="0">
                <a:solidFill>
                  <a:srgbClr val="000000"/>
                </a:solidFill>
                <a:latin typeface="Tahoma" charset="0"/>
              </a:rPr>
              <a:t>.</a:t>
            </a:r>
            <a:r>
              <a:rPr lang="en-US" dirty="0">
                <a:solidFill>
                  <a:srgbClr val="000000"/>
                </a:solidFill>
                <a:latin typeface="Arial" charset="0"/>
              </a:rPr>
              <a:t> </a:t>
            </a:r>
          </a:p>
          <a:p>
            <a:pPr>
              <a:spcBef>
                <a:spcPct val="50000"/>
              </a:spcBef>
            </a:pPr>
            <a:endParaRPr lang="en-US" dirty="0">
              <a:solidFill>
                <a:srgbClr val="FF9933"/>
              </a:solidFill>
              <a:latin typeface="Arial" charset="0"/>
            </a:endParaRPr>
          </a:p>
        </p:txBody>
      </p:sp>
      <p:sp>
        <p:nvSpPr>
          <p:cNvPr id="14343" name="Rectangle 7"/>
          <p:cNvSpPr>
            <a:spLocks noChangeArrowheads="1"/>
          </p:cNvSpPr>
          <p:nvPr/>
        </p:nvSpPr>
        <p:spPr bwMode="auto">
          <a:xfrm>
            <a:off x="304800" y="4849284"/>
            <a:ext cx="3606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30000"/>
              </a:spcBef>
            </a:pPr>
            <a:r>
              <a:rPr lang="en-US" dirty="0">
                <a:solidFill>
                  <a:srgbClr val="000000"/>
                </a:solidFill>
                <a:latin typeface="Arial" charset="0"/>
              </a:rPr>
              <a:t>May be used occasionally throughout the day by most people; but  not recommended for long periods at a time.</a:t>
            </a:r>
          </a:p>
        </p:txBody>
      </p:sp>
      <p:sp>
        <p:nvSpPr>
          <p:cNvPr id="3" name="Title 2"/>
          <p:cNvSpPr>
            <a:spLocks noGrp="1"/>
          </p:cNvSpPr>
          <p:nvPr>
            <p:ph type="title"/>
          </p:nvPr>
        </p:nvSpPr>
        <p:spPr/>
        <p:txBody>
          <a:bodyPr/>
          <a:lstStyle/>
          <a:p>
            <a:pPr algn="ctr"/>
            <a:r>
              <a:rPr lang="en-US" sz="4400" dirty="0" smtClean="0"/>
              <a:t>NEUTRAL STANDING</a:t>
            </a:r>
            <a:endParaRPr lang="en-US" sz="4400" dirty="0"/>
          </a:p>
        </p:txBody>
      </p:sp>
      <p:pic>
        <p:nvPicPr>
          <p:cNvPr id="12" name="Picture 11" descr="Man_Standing_Ergonomic_Positioning_Workrite_Ergonom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67" y="2082799"/>
            <a:ext cx="3812987" cy="4360333"/>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11</a:t>
            </a:fld>
            <a:endParaRPr lang="en-US"/>
          </a:p>
        </p:txBody>
      </p:sp>
    </p:spTree>
    <p:extLst>
      <p:ext uri="{BB962C8B-B14F-4D97-AF65-F5344CB8AC3E}">
        <p14:creationId xmlns:p14="http://schemas.microsoft.com/office/powerpoint/2010/main" val="1110169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266" y="2990001"/>
            <a:ext cx="8458200" cy="2939457"/>
          </a:xfrm>
          <a:prstGeom prst="rect">
            <a:avLst/>
          </a:prstGeom>
        </p:spPr>
      </p:pic>
      <p:sp>
        <p:nvSpPr>
          <p:cNvPr id="3" name="Title 2"/>
          <p:cNvSpPr>
            <a:spLocks noGrp="1"/>
          </p:cNvSpPr>
          <p:nvPr>
            <p:ph type="title"/>
          </p:nvPr>
        </p:nvSpPr>
        <p:spPr>
          <a:xfrm>
            <a:off x="498474" y="626532"/>
            <a:ext cx="7556313" cy="973667"/>
          </a:xfrm>
        </p:spPr>
        <p:txBody>
          <a:bodyPr/>
          <a:lstStyle/>
          <a:p>
            <a:pPr algn="ctr"/>
            <a:r>
              <a:rPr lang="en-US" sz="4800" dirty="0" smtClean="0"/>
              <a:t>ERGONOMICS</a:t>
            </a:r>
            <a:endParaRPr lang="en-US" sz="4800" dirty="0"/>
          </a:p>
        </p:txBody>
      </p:sp>
      <p:sp>
        <p:nvSpPr>
          <p:cNvPr id="4" name="TextBox 3"/>
          <p:cNvSpPr txBox="1"/>
          <p:nvPr/>
        </p:nvSpPr>
        <p:spPr>
          <a:xfrm>
            <a:off x="2040467" y="1964267"/>
            <a:ext cx="4419599" cy="707886"/>
          </a:xfrm>
          <a:prstGeom prst="rect">
            <a:avLst/>
          </a:prstGeom>
          <a:noFill/>
        </p:spPr>
        <p:txBody>
          <a:bodyPr wrap="square" rtlCol="0">
            <a:spAutoFit/>
          </a:bodyPr>
          <a:lstStyle/>
          <a:p>
            <a:pPr algn="ctr"/>
            <a:r>
              <a:rPr lang="en-US" sz="4000" b="1" dirty="0" smtClean="0">
                <a:solidFill>
                  <a:srgbClr val="FF0000"/>
                </a:solidFill>
                <a:latin typeface="Chalkboard"/>
                <a:cs typeface="Chalkboard"/>
              </a:rPr>
              <a:t>POSTURE CHECK</a:t>
            </a:r>
            <a:endParaRPr lang="en-US" sz="4000" b="1" dirty="0">
              <a:solidFill>
                <a:srgbClr val="FF0000"/>
              </a:solidFill>
              <a:latin typeface="Chalkboard"/>
              <a:cs typeface="Chalkboard"/>
            </a:endParaRPr>
          </a:p>
        </p:txBody>
      </p:sp>
      <p:sp>
        <p:nvSpPr>
          <p:cNvPr id="5" name="Slide Number Placeholder 4"/>
          <p:cNvSpPr>
            <a:spLocks noGrp="1"/>
          </p:cNvSpPr>
          <p:nvPr>
            <p:ph type="sldNum" sz="quarter" idx="12"/>
          </p:nvPr>
        </p:nvSpPr>
        <p:spPr/>
        <p:txBody>
          <a:bodyPr/>
          <a:lstStyle/>
          <a:p>
            <a:fld id="{555B31FD-E8C5-7A41-B926-D1385114B3C2}" type="slidenum">
              <a:rPr lang="en-US" smtClean="0"/>
              <a:t>12</a:t>
            </a:fld>
            <a:endParaRPr lang="en-US"/>
          </a:p>
        </p:txBody>
      </p:sp>
    </p:spTree>
    <p:extLst>
      <p:ext uri="{BB962C8B-B14F-4D97-AF65-F5344CB8AC3E}">
        <p14:creationId xmlns:p14="http://schemas.microsoft.com/office/powerpoint/2010/main" val="27870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1866" y="690820"/>
            <a:ext cx="8238067" cy="5858490"/>
          </a:xfrm>
          <a:prstGeom prst="rect">
            <a:avLst/>
          </a:prstGeom>
        </p:spPr>
      </p:pic>
      <p:sp>
        <p:nvSpPr>
          <p:cNvPr id="3" name="Slide Number Placeholder 2"/>
          <p:cNvSpPr>
            <a:spLocks noGrp="1"/>
          </p:cNvSpPr>
          <p:nvPr>
            <p:ph type="sldNum" sz="quarter" idx="12"/>
          </p:nvPr>
        </p:nvSpPr>
        <p:spPr/>
        <p:txBody>
          <a:bodyPr/>
          <a:lstStyle/>
          <a:p>
            <a:fld id="{555B31FD-E8C5-7A41-B926-D1385114B3C2}" type="slidenum">
              <a:rPr lang="en-US" smtClean="0"/>
              <a:t>13</a:t>
            </a:fld>
            <a:endParaRPr lang="en-US"/>
          </a:p>
        </p:txBody>
      </p:sp>
    </p:spTree>
    <p:extLst>
      <p:ext uri="{BB962C8B-B14F-4D97-AF65-F5344CB8AC3E}">
        <p14:creationId xmlns:p14="http://schemas.microsoft.com/office/powerpoint/2010/main" val="252218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800" dirty="0" smtClean="0"/>
              <a:t>ERGONOMICS</a:t>
            </a:r>
            <a:endParaRPr lang="en-US" sz="4800" dirty="0"/>
          </a:p>
        </p:txBody>
      </p:sp>
      <p:sp>
        <p:nvSpPr>
          <p:cNvPr id="4" name="Content Placeholder 3"/>
          <p:cNvSpPr>
            <a:spLocks noGrp="1"/>
          </p:cNvSpPr>
          <p:nvPr>
            <p:ph idx="1"/>
          </p:nvPr>
        </p:nvSpPr>
        <p:spPr>
          <a:xfrm>
            <a:off x="498475" y="1981200"/>
            <a:ext cx="3590926" cy="4144963"/>
          </a:xfrm>
        </p:spPr>
        <p:txBody>
          <a:bodyPr>
            <a:normAutofit fontScale="70000" lnSpcReduction="20000"/>
          </a:bodyPr>
          <a:lstStyle/>
          <a:p>
            <a:pPr marL="0" indent="0">
              <a:spcBef>
                <a:spcPct val="50000"/>
              </a:spcBef>
              <a:buNone/>
            </a:pPr>
            <a:r>
              <a:rPr lang="en-US" sz="3200" dirty="0" smtClean="0">
                <a:solidFill>
                  <a:srgbClr val="000000"/>
                </a:solidFill>
              </a:rPr>
              <a:t>Positioning:</a:t>
            </a:r>
            <a:endParaRPr lang="en-US" sz="3200" dirty="0">
              <a:solidFill>
                <a:srgbClr val="000000"/>
              </a:solidFill>
            </a:endParaRPr>
          </a:p>
          <a:p>
            <a:pPr lvl="1">
              <a:spcBef>
                <a:spcPct val="50000"/>
              </a:spcBef>
            </a:pPr>
            <a:r>
              <a:rPr lang="en-US" dirty="0" smtClean="0">
                <a:solidFill>
                  <a:srgbClr val="000000"/>
                </a:solidFill>
              </a:rPr>
              <a:t>Monitor directly </a:t>
            </a:r>
            <a:r>
              <a:rPr lang="en-US" dirty="0">
                <a:solidFill>
                  <a:srgbClr val="000000"/>
                </a:solidFill>
              </a:rPr>
              <a:t>in front of </a:t>
            </a:r>
            <a:r>
              <a:rPr lang="en-US" dirty="0" smtClean="0">
                <a:solidFill>
                  <a:srgbClr val="000000"/>
                </a:solidFill>
              </a:rPr>
              <a:t>keyboard</a:t>
            </a:r>
          </a:p>
          <a:p>
            <a:pPr lvl="1">
              <a:spcBef>
                <a:spcPct val="50000"/>
              </a:spcBef>
            </a:pPr>
            <a:r>
              <a:rPr lang="en-US" dirty="0" smtClean="0">
                <a:solidFill>
                  <a:srgbClr val="000000"/>
                </a:solidFill>
              </a:rPr>
              <a:t>18”-24” from eyes</a:t>
            </a:r>
          </a:p>
          <a:p>
            <a:pPr lvl="1">
              <a:spcBef>
                <a:spcPct val="50000"/>
              </a:spcBef>
            </a:pPr>
            <a:r>
              <a:rPr lang="en-US" dirty="0" smtClean="0">
                <a:solidFill>
                  <a:srgbClr val="000000"/>
                </a:solidFill>
              </a:rPr>
              <a:t>Horizontal line of sight at 90° to monitor</a:t>
            </a:r>
            <a:endParaRPr lang="en-US" dirty="0">
              <a:solidFill>
                <a:srgbClr val="000000"/>
              </a:solidFill>
            </a:endParaRPr>
          </a:p>
          <a:p>
            <a:pPr lvl="1">
              <a:spcBef>
                <a:spcPct val="50000"/>
              </a:spcBef>
            </a:pPr>
            <a:r>
              <a:rPr lang="en-US" dirty="0" smtClean="0">
                <a:solidFill>
                  <a:srgbClr val="000000"/>
                </a:solidFill>
              </a:rPr>
              <a:t>Elbows at </a:t>
            </a:r>
            <a:r>
              <a:rPr lang="en-US" dirty="0">
                <a:solidFill>
                  <a:srgbClr val="000000"/>
                </a:solidFill>
              </a:rPr>
              <a:t>90</a:t>
            </a:r>
            <a:r>
              <a:rPr lang="en-US" dirty="0" smtClean="0">
                <a:solidFill>
                  <a:srgbClr val="000000"/>
                </a:solidFill>
              </a:rPr>
              <a:t>°</a:t>
            </a:r>
          </a:p>
          <a:p>
            <a:pPr lvl="1">
              <a:spcBef>
                <a:spcPct val="50000"/>
              </a:spcBef>
            </a:pPr>
            <a:r>
              <a:rPr lang="en-US" dirty="0" smtClean="0">
                <a:solidFill>
                  <a:srgbClr val="000000"/>
                </a:solidFill>
              </a:rPr>
              <a:t>Keyboard angled to place wrists in alignment</a:t>
            </a:r>
          </a:p>
          <a:p>
            <a:pPr lvl="1">
              <a:spcBef>
                <a:spcPct val="50000"/>
              </a:spcBef>
            </a:pPr>
            <a:r>
              <a:rPr lang="en-US" dirty="0" smtClean="0">
                <a:solidFill>
                  <a:srgbClr val="000000"/>
                </a:solidFill>
              </a:rPr>
              <a:t>Chair lumbar support at L4-L5</a:t>
            </a:r>
            <a:endParaRPr lang="en-US" dirty="0">
              <a:solidFill>
                <a:srgbClr val="000000"/>
              </a:solidFill>
            </a:endParaRPr>
          </a:p>
          <a:p>
            <a:pPr lvl="1">
              <a:spcBef>
                <a:spcPct val="50000"/>
              </a:spcBef>
            </a:pPr>
            <a:r>
              <a:rPr lang="en-US" dirty="0" smtClean="0">
                <a:solidFill>
                  <a:srgbClr val="000000"/>
                </a:solidFill>
              </a:rPr>
              <a:t>Knees slightly passed </a:t>
            </a:r>
            <a:r>
              <a:rPr lang="en-US" dirty="0">
                <a:solidFill>
                  <a:srgbClr val="000000"/>
                </a:solidFill>
              </a:rPr>
              <a:t>90</a:t>
            </a:r>
            <a:r>
              <a:rPr lang="en-US" dirty="0" smtClean="0">
                <a:solidFill>
                  <a:srgbClr val="000000"/>
                </a:solidFill>
              </a:rPr>
              <a:t>° with foot support</a:t>
            </a:r>
          </a:p>
          <a:p>
            <a:pPr lvl="1">
              <a:spcBef>
                <a:spcPct val="50000"/>
              </a:spcBef>
            </a:pP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4089401" y="2108200"/>
            <a:ext cx="5054599" cy="3962556"/>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14</a:t>
            </a:fld>
            <a:endParaRPr lang="en-US"/>
          </a:p>
        </p:txBody>
      </p:sp>
    </p:spTree>
    <p:extLst>
      <p:ext uri="{BB962C8B-B14F-4D97-AF65-F5344CB8AC3E}">
        <p14:creationId xmlns:p14="http://schemas.microsoft.com/office/powerpoint/2010/main" val="3954882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 y="939800"/>
            <a:ext cx="8763000" cy="4978400"/>
          </a:xfrm>
          <a:prstGeom prst="rect">
            <a:avLst/>
          </a:prstGeom>
        </p:spPr>
      </p:pic>
      <p:sp>
        <p:nvSpPr>
          <p:cNvPr id="3" name="Slide Number Placeholder 2"/>
          <p:cNvSpPr>
            <a:spLocks noGrp="1"/>
          </p:cNvSpPr>
          <p:nvPr>
            <p:ph type="sldNum" sz="quarter" idx="12"/>
          </p:nvPr>
        </p:nvSpPr>
        <p:spPr/>
        <p:txBody>
          <a:bodyPr/>
          <a:lstStyle/>
          <a:p>
            <a:fld id="{555B31FD-E8C5-7A41-B926-D1385114B3C2}" type="slidenum">
              <a:rPr lang="en-US" smtClean="0"/>
              <a:t>15</a:t>
            </a:fld>
            <a:endParaRPr lang="en-US"/>
          </a:p>
        </p:txBody>
      </p:sp>
    </p:spTree>
    <p:extLst>
      <p:ext uri="{BB962C8B-B14F-4D97-AF65-F5344CB8AC3E}">
        <p14:creationId xmlns:p14="http://schemas.microsoft.com/office/powerpoint/2010/main" val="3225032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6867" y="1657719"/>
            <a:ext cx="6760633" cy="3051865"/>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16</a:t>
            </a:fld>
            <a:endParaRPr lang="en-US"/>
          </a:p>
        </p:txBody>
      </p:sp>
    </p:spTree>
    <p:extLst>
      <p:ext uri="{BB962C8B-B14F-4D97-AF65-F5344CB8AC3E}">
        <p14:creationId xmlns:p14="http://schemas.microsoft.com/office/powerpoint/2010/main" val="55785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ERGONOMICS</a:t>
            </a:r>
            <a:endParaRPr lang="en-US" sz="4800" dirty="0"/>
          </a:p>
        </p:txBody>
      </p:sp>
      <p:pic>
        <p:nvPicPr>
          <p:cNvPr id="3" name="Picture 2"/>
          <p:cNvPicPr>
            <a:picLocks noChangeAspect="1"/>
          </p:cNvPicPr>
          <p:nvPr/>
        </p:nvPicPr>
        <p:blipFill>
          <a:blip r:embed="rId2"/>
          <a:stretch>
            <a:fillRect/>
          </a:stretch>
        </p:blipFill>
        <p:spPr>
          <a:xfrm>
            <a:off x="897467" y="2377646"/>
            <a:ext cx="7069666" cy="3612522"/>
          </a:xfrm>
          <a:prstGeom prst="rect">
            <a:avLst/>
          </a:prstGeom>
        </p:spPr>
      </p:pic>
      <p:sp>
        <p:nvSpPr>
          <p:cNvPr id="4" name="Slide Number Placeholder 3"/>
          <p:cNvSpPr>
            <a:spLocks noGrp="1"/>
          </p:cNvSpPr>
          <p:nvPr>
            <p:ph type="sldNum" sz="quarter" idx="12"/>
          </p:nvPr>
        </p:nvSpPr>
        <p:spPr/>
        <p:txBody>
          <a:bodyPr/>
          <a:lstStyle/>
          <a:p>
            <a:fld id="{555B31FD-E8C5-7A41-B926-D1385114B3C2}" type="slidenum">
              <a:rPr lang="en-US" smtClean="0"/>
              <a:t>17</a:t>
            </a:fld>
            <a:endParaRPr lang="en-US"/>
          </a:p>
        </p:txBody>
      </p:sp>
    </p:spTree>
    <p:extLst>
      <p:ext uri="{BB962C8B-B14F-4D97-AF65-F5344CB8AC3E}">
        <p14:creationId xmlns:p14="http://schemas.microsoft.com/office/powerpoint/2010/main" val="269895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Musculoskeletal Disorders</a:t>
            </a:r>
          </a:p>
        </p:txBody>
      </p:sp>
      <p:sp>
        <p:nvSpPr>
          <p:cNvPr id="3" name="Content Placeholder 2"/>
          <p:cNvSpPr>
            <a:spLocks noGrp="1"/>
          </p:cNvSpPr>
          <p:nvPr>
            <p:ph idx="1"/>
          </p:nvPr>
        </p:nvSpPr>
        <p:spPr>
          <a:xfrm>
            <a:off x="792162" y="1761565"/>
            <a:ext cx="7570787" cy="4703587"/>
          </a:xfrm>
        </p:spPr>
        <p:txBody>
          <a:bodyPr>
            <a:normAutofit fontScale="85000" lnSpcReduction="20000"/>
          </a:bodyPr>
          <a:lstStyle/>
          <a:p>
            <a:r>
              <a:rPr lang="en-US" dirty="0"/>
              <a:t>MSDs are injuries to the muscles, tendons, ligaments, and bones of the body.    </a:t>
            </a:r>
            <a:endParaRPr lang="en-US" dirty="0" smtClean="0"/>
          </a:p>
          <a:p>
            <a:r>
              <a:rPr lang="en-US" dirty="0" smtClean="0"/>
              <a:t>They </a:t>
            </a:r>
            <a:r>
              <a:rPr lang="en-US" dirty="0"/>
              <a:t>are most commonly caused by a repetitive use motion, vibration, or sudden stress such as lifting a heavy box.</a:t>
            </a:r>
          </a:p>
          <a:p>
            <a:r>
              <a:rPr lang="en-US" dirty="0"/>
              <a:t>Work-related MSDs are among the most frequently reported causes of lost or restricted work time.</a:t>
            </a:r>
            <a:endParaRPr lang="en-US" dirty="0"/>
          </a:p>
          <a:p>
            <a:r>
              <a:rPr lang="en-US" dirty="0"/>
              <a:t>According to the Bureau of Labor Statistics (BLS) in 2013, MSD cases accounted for 33% of all worker injury and illness cases.</a:t>
            </a:r>
            <a:endParaRPr lang="en-US" dirty="0"/>
          </a:p>
          <a:p>
            <a:r>
              <a:rPr lang="en-US" dirty="0"/>
              <a:t>Work-related MSDs can be prevented</a:t>
            </a:r>
            <a:r>
              <a:rPr lang="en-US" dirty="0" smtClean="0"/>
              <a:t>.</a:t>
            </a:r>
            <a:endParaRPr lang="en-US" dirty="0"/>
          </a:p>
        </p:txBody>
      </p:sp>
    </p:spTree>
    <p:extLst>
      <p:ext uri="{BB962C8B-B14F-4D97-AF65-F5344CB8AC3E}">
        <p14:creationId xmlns:p14="http://schemas.microsoft.com/office/powerpoint/2010/main" val="205938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MSD Risk Factors</a:t>
            </a:r>
            <a:endParaRPr lang="en-US" sz="4800" dirty="0"/>
          </a:p>
        </p:txBody>
      </p:sp>
      <p:sp>
        <p:nvSpPr>
          <p:cNvPr id="3" name="Content Placeholder 2"/>
          <p:cNvSpPr>
            <a:spLocks noGrp="1"/>
          </p:cNvSpPr>
          <p:nvPr>
            <p:ph idx="1"/>
          </p:nvPr>
        </p:nvSpPr>
        <p:spPr/>
        <p:txBody>
          <a:bodyPr>
            <a:normAutofit fontScale="70000" lnSpcReduction="20000"/>
          </a:bodyPr>
          <a:lstStyle/>
          <a:p>
            <a:pPr>
              <a:spcBef>
                <a:spcPts val="600"/>
              </a:spcBef>
            </a:pPr>
            <a:r>
              <a:rPr lang="en-US" dirty="0"/>
              <a:t>In the workplace, the number and severity of MSDs resulting from physical overexertion, and their associated costs, can be substantially reduced by applying ergonomic principles.</a:t>
            </a:r>
          </a:p>
          <a:p>
            <a:pPr>
              <a:spcBef>
                <a:spcPts val="600"/>
              </a:spcBef>
            </a:pPr>
            <a:endParaRPr lang="en-US" dirty="0"/>
          </a:p>
          <a:p>
            <a:pPr>
              <a:spcBef>
                <a:spcPts val="600"/>
              </a:spcBef>
            </a:pPr>
            <a:r>
              <a:rPr lang="en-US" dirty="0"/>
              <a:t>Injury Factors</a:t>
            </a:r>
          </a:p>
          <a:p>
            <a:pPr lvl="1"/>
            <a:r>
              <a:rPr lang="en-US" dirty="0"/>
              <a:t>Duration</a:t>
            </a:r>
          </a:p>
          <a:p>
            <a:pPr lvl="1"/>
            <a:r>
              <a:rPr lang="en-US" dirty="0"/>
              <a:t>Frequency</a:t>
            </a:r>
          </a:p>
          <a:p>
            <a:pPr lvl="1"/>
            <a:r>
              <a:rPr lang="en-US" dirty="0"/>
              <a:t>Intensity</a:t>
            </a:r>
          </a:p>
          <a:p>
            <a:pPr lvl="1"/>
            <a:r>
              <a:rPr lang="en-US" dirty="0"/>
              <a:t>Combination</a:t>
            </a:r>
          </a:p>
          <a:p>
            <a:pPr>
              <a:spcBef>
                <a:spcPts val="600"/>
              </a:spcBef>
            </a:pPr>
            <a:endParaRPr lang="en-US" dirty="0"/>
          </a:p>
          <a:p>
            <a:pPr>
              <a:spcBef>
                <a:spcPts val="600"/>
              </a:spcBef>
            </a:pPr>
            <a:r>
              <a:rPr lang="en-US" dirty="0"/>
              <a:t>Duration – You usually need hours of exposure before risk factors become a </a:t>
            </a:r>
            <a:r>
              <a:rPr lang="en-US" dirty="0" smtClean="0"/>
              <a:t>concern</a:t>
            </a:r>
          </a:p>
          <a:p>
            <a:pPr marL="0" indent="0">
              <a:spcBef>
                <a:spcPts val="600"/>
              </a:spcBef>
              <a:buNone/>
            </a:pPr>
            <a:endParaRPr lang="en-US" dirty="0"/>
          </a:p>
          <a:p>
            <a:pPr>
              <a:spcBef>
                <a:spcPts val="600"/>
              </a:spcBef>
            </a:pPr>
            <a:r>
              <a:rPr lang="en-US" dirty="0"/>
              <a:t>Exposure can be all at one time or cumulative over the </a:t>
            </a:r>
            <a:r>
              <a:rPr lang="en-US" dirty="0" smtClean="0"/>
              <a:t>day</a:t>
            </a:r>
            <a:endParaRPr lang="en-US" dirty="0"/>
          </a:p>
        </p:txBody>
      </p:sp>
    </p:spTree>
    <p:extLst>
      <p:ext uri="{BB962C8B-B14F-4D97-AF65-F5344CB8AC3E}">
        <p14:creationId xmlns:p14="http://schemas.microsoft.com/office/powerpoint/2010/main" val="22900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4429172"/>
            <a:ext cx="5446713" cy="1367430"/>
          </a:xfrm>
        </p:spPr>
        <p:txBody>
          <a:bodyPr>
            <a:normAutofit fontScale="90000"/>
          </a:bodyPr>
          <a:lstStyle/>
          <a:p>
            <a:r>
              <a:rPr lang="en-US" sz="4800" dirty="0">
                <a:solidFill>
                  <a:srgbClr val="2C7C9F"/>
                </a:solidFill>
              </a:rPr>
              <a:t>Ergonomics and Preventing Injuries</a:t>
            </a:r>
          </a:p>
        </p:txBody>
      </p:sp>
      <p:sp>
        <p:nvSpPr>
          <p:cNvPr id="3" name="Subtitle 2"/>
          <p:cNvSpPr>
            <a:spLocks noGrp="1"/>
          </p:cNvSpPr>
          <p:nvPr>
            <p:ph type="subTitle" idx="1"/>
          </p:nvPr>
        </p:nvSpPr>
        <p:spPr>
          <a:xfrm>
            <a:off x="1854200" y="5957884"/>
            <a:ext cx="5446713" cy="851647"/>
          </a:xfrm>
        </p:spPr>
        <p:txBody>
          <a:bodyPr/>
          <a:lstStyle/>
          <a:p>
            <a:r>
              <a:rPr lang="en-US" dirty="0" smtClean="0">
                <a:solidFill>
                  <a:srgbClr val="2C7C9F"/>
                </a:solidFill>
              </a:rPr>
              <a:t>[</a:t>
            </a:r>
            <a:r>
              <a:rPr lang="en-US" i="1" dirty="0" smtClean="0">
                <a:solidFill>
                  <a:srgbClr val="2C7C9F"/>
                </a:solidFill>
              </a:rPr>
              <a:t>Your Company Name</a:t>
            </a:r>
            <a:r>
              <a:rPr lang="en-US" dirty="0" smtClean="0">
                <a:solidFill>
                  <a:srgbClr val="2C7C9F"/>
                </a:solidFill>
              </a:rPr>
              <a:t>]</a:t>
            </a:r>
          </a:p>
          <a:p>
            <a:r>
              <a:rPr lang="en-US" dirty="0" smtClean="0">
                <a:solidFill>
                  <a:srgbClr val="2C7C9F"/>
                </a:solidFill>
              </a:rPr>
              <a:t>[</a:t>
            </a:r>
            <a:r>
              <a:rPr lang="en-US" i="1" dirty="0" smtClean="0">
                <a:solidFill>
                  <a:srgbClr val="2C7C9F"/>
                </a:solidFill>
              </a:rPr>
              <a:t>Year</a:t>
            </a:r>
            <a:r>
              <a:rPr lang="en-US" dirty="0" smtClean="0">
                <a:solidFill>
                  <a:srgbClr val="2C7C9F"/>
                </a:solidFill>
              </a:rPr>
              <a:t>]</a:t>
            </a:r>
            <a:endParaRPr lang="en-US" dirty="0">
              <a:solidFill>
                <a:srgbClr val="2C7C9F"/>
              </a:solidFill>
            </a:endParaRPr>
          </a:p>
        </p:txBody>
      </p:sp>
      <p:sp>
        <p:nvSpPr>
          <p:cNvPr id="4" name="TextBox 3"/>
          <p:cNvSpPr txBox="1"/>
          <p:nvPr/>
        </p:nvSpPr>
        <p:spPr>
          <a:xfrm>
            <a:off x="2584597" y="1897767"/>
            <a:ext cx="3767485" cy="584776"/>
          </a:xfrm>
          <a:prstGeom prst="rect">
            <a:avLst/>
          </a:prstGeom>
          <a:noFill/>
        </p:spPr>
        <p:txBody>
          <a:bodyPr wrap="square" rtlCol="0">
            <a:spAutoFit/>
          </a:bodyPr>
          <a:lstStyle/>
          <a:p>
            <a:pPr algn="ctr"/>
            <a:r>
              <a:rPr lang="en-US" sz="3200" dirty="0" smtClean="0">
                <a:solidFill>
                  <a:srgbClr val="2C7C9F"/>
                </a:solidFill>
              </a:rPr>
              <a:t>[</a:t>
            </a:r>
            <a:r>
              <a:rPr lang="en-US" sz="3200" i="1" dirty="0" smtClean="0">
                <a:solidFill>
                  <a:srgbClr val="2C7C9F"/>
                </a:solidFill>
              </a:rPr>
              <a:t>Company Logo</a:t>
            </a:r>
            <a:r>
              <a:rPr lang="en-US" sz="3200" dirty="0" smtClean="0">
                <a:solidFill>
                  <a:srgbClr val="2C7C9F"/>
                </a:solidFill>
              </a:rPr>
              <a:t>]</a:t>
            </a:r>
            <a:endParaRPr lang="en-US" sz="3200" dirty="0">
              <a:solidFill>
                <a:srgbClr val="2C7C9F"/>
              </a:solidFill>
            </a:endParaRPr>
          </a:p>
        </p:txBody>
      </p:sp>
    </p:spTree>
    <p:extLst>
      <p:ext uri="{BB962C8B-B14F-4D97-AF65-F5344CB8AC3E}">
        <p14:creationId xmlns:p14="http://schemas.microsoft.com/office/powerpoint/2010/main" val="132803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MSD Risk Factors</a:t>
            </a:r>
          </a:p>
        </p:txBody>
      </p:sp>
      <p:sp>
        <p:nvSpPr>
          <p:cNvPr id="3" name="Content Placeholder 2"/>
          <p:cNvSpPr>
            <a:spLocks noGrp="1"/>
          </p:cNvSpPr>
          <p:nvPr>
            <p:ph idx="1"/>
          </p:nvPr>
        </p:nvSpPr>
        <p:spPr>
          <a:xfrm>
            <a:off x="792162" y="1761565"/>
            <a:ext cx="7570787" cy="4613793"/>
          </a:xfrm>
        </p:spPr>
        <p:txBody>
          <a:bodyPr>
            <a:normAutofit fontScale="70000" lnSpcReduction="20000"/>
          </a:bodyPr>
          <a:lstStyle/>
          <a:p>
            <a:pPr>
              <a:spcBef>
                <a:spcPts val="600"/>
              </a:spcBef>
            </a:pPr>
            <a:r>
              <a:rPr lang="en-US" dirty="0"/>
              <a:t>Frequency is often a concern in: </a:t>
            </a:r>
          </a:p>
          <a:p>
            <a:pPr lvl="1"/>
            <a:r>
              <a:rPr lang="en-US" dirty="0"/>
              <a:t>  assembly tasks</a:t>
            </a:r>
          </a:p>
          <a:p>
            <a:pPr lvl="1"/>
            <a:r>
              <a:rPr lang="en-US" dirty="0"/>
              <a:t>  sorting tasks </a:t>
            </a:r>
          </a:p>
          <a:p>
            <a:pPr lvl="1"/>
            <a:r>
              <a:rPr lang="en-US" dirty="0"/>
              <a:t>  loading or off-loading materials</a:t>
            </a:r>
          </a:p>
          <a:p>
            <a:pPr lvl="1"/>
            <a:r>
              <a:rPr lang="en-US" dirty="0"/>
              <a:t>  inventorying products</a:t>
            </a:r>
          </a:p>
          <a:p>
            <a:pPr lvl="1"/>
            <a:r>
              <a:rPr lang="en-US" dirty="0"/>
              <a:t>  product stocking</a:t>
            </a:r>
          </a:p>
          <a:p>
            <a:pPr lvl="1"/>
            <a:r>
              <a:rPr lang="en-US" dirty="0"/>
              <a:t>  software programming</a:t>
            </a:r>
          </a:p>
          <a:p>
            <a:pPr lvl="1"/>
            <a:r>
              <a:rPr lang="en-US" dirty="0"/>
              <a:t>  telemarketing</a:t>
            </a:r>
          </a:p>
          <a:p>
            <a:pPr lvl="1"/>
            <a:r>
              <a:rPr lang="en-US" dirty="0"/>
              <a:t>  customer service</a:t>
            </a:r>
          </a:p>
          <a:p>
            <a:pPr marL="0" indent="0">
              <a:spcBef>
                <a:spcPts val="600"/>
              </a:spcBef>
              <a:buNone/>
            </a:pPr>
            <a:endParaRPr lang="en-US" dirty="0"/>
          </a:p>
          <a:p>
            <a:pPr>
              <a:spcBef>
                <a:spcPts val="600"/>
              </a:spcBef>
            </a:pPr>
            <a:r>
              <a:rPr lang="en-US" dirty="0"/>
              <a:t>Intensity refers to:</a:t>
            </a:r>
          </a:p>
          <a:p>
            <a:pPr lvl="1"/>
            <a:r>
              <a:rPr lang="en-US" dirty="0"/>
              <a:t> weight in pounds of items lifted or carried</a:t>
            </a:r>
          </a:p>
          <a:p>
            <a:pPr lvl="1"/>
            <a:r>
              <a:rPr lang="en-US" dirty="0"/>
              <a:t> grip or pinch force of lifted or manipulated items</a:t>
            </a:r>
          </a:p>
          <a:p>
            <a:pPr lvl="1"/>
            <a:r>
              <a:rPr lang="en-US" dirty="0"/>
              <a:t> vibration level (meters/second</a:t>
            </a:r>
            <a:r>
              <a:rPr lang="en-US" baseline="30000" dirty="0"/>
              <a:t>2</a:t>
            </a:r>
            <a:r>
              <a:rPr lang="en-US" dirty="0"/>
              <a:t>)</a:t>
            </a:r>
          </a:p>
          <a:p>
            <a:pPr lvl="1"/>
            <a:r>
              <a:rPr lang="en-US" dirty="0"/>
              <a:t> force on keys when typing</a:t>
            </a:r>
          </a:p>
          <a:p>
            <a:pPr>
              <a:spcBef>
                <a:spcPts val="600"/>
              </a:spcBef>
            </a:pPr>
            <a:endParaRPr lang="en-US" dirty="0"/>
          </a:p>
        </p:txBody>
      </p:sp>
    </p:spTree>
    <p:extLst>
      <p:ext uri="{BB962C8B-B14F-4D97-AF65-F5344CB8AC3E}">
        <p14:creationId xmlns:p14="http://schemas.microsoft.com/office/powerpoint/2010/main" val="166791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MSD Risk </a:t>
            </a:r>
            <a:r>
              <a:rPr lang="en-US" dirty="0" smtClean="0"/>
              <a:t>Factors</a:t>
            </a:r>
            <a:endParaRPr lang="en-US" b="1" dirty="0"/>
          </a:p>
        </p:txBody>
      </p:sp>
      <p:sp>
        <p:nvSpPr>
          <p:cNvPr id="3" name="Content Placeholder 2"/>
          <p:cNvSpPr>
            <a:spLocks noGrp="1"/>
          </p:cNvSpPr>
          <p:nvPr>
            <p:ph idx="1"/>
          </p:nvPr>
        </p:nvSpPr>
        <p:spPr>
          <a:xfrm>
            <a:off x="792162" y="2069437"/>
            <a:ext cx="7570787" cy="4289611"/>
          </a:xfrm>
        </p:spPr>
        <p:txBody>
          <a:bodyPr/>
          <a:lstStyle/>
          <a:p>
            <a:pPr>
              <a:spcBef>
                <a:spcPts val="1200"/>
              </a:spcBef>
            </a:pPr>
            <a:r>
              <a:rPr lang="en-US" dirty="0"/>
              <a:t>Combination of risk factors:</a:t>
            </a:r>
          </a:p>
          <a:p>
            <a:pPr lvl="1">
              <a:spcBef>
                <a:spcPts val="1200"/>
              </a:spcBef>
            </a:pPr>
            <a:r>
              <a:rPr lang="en-US" dirty="0"/>
              <a:t>Exposure to more than one risk factor at a time greatly increases the risk of injury.</a:t>
            </a:r>
          </a:p>
          <a:p>
            <a:pPr lvl="1">
              <a:spcBef>
                <a:spcPts val="1200"/>
              </a:spcBef>
            </a:pPr>
            <a:r>
              <a:rPr lang="en-US" dirty="0"/>
              <a:t>For example:</a:t>
            </a:r>
          </a:p>
          <a:p>
            <a:pPr lvl="2">
              <a:spcBef>
                <a:spcPts val="1200"/>
              </a:spcBef>
            </a:pPr>
            <a:r>
              <a:rPr lang="en-US" dirty="0"/>
              <a:t>Bending and twisting while lifting</a:t>
            </a:r>
          </a:p>
          <a:p>
            <a:pPr lvl="2">
              <a:spcBef>
                <a:spcPts val="1200"/>
              </a:spcBef>
            </a:pPr>
            <a:r>
              <a:rPr lang="en-US" dirty="0"/>
              <a:t>Repetitive, forceful use of the hands with the wrists </a:t>
            </a:r>
            <a:r>
              <a:rPr lang="en-US" dirty="0" smtClean="0"/>
              <a:t>bent</a:t>
            </a:r>
            <a:endParaRPr lang="en-US" dirty="0"/>
          </a:p>
        </p:txBody>
      </p:sp>
    </p:spTree>
    <p:extLst>
      <p:ext uri="{BB962C8B-B14F-4D97-AF65-F5344CB8AC3E}">
        <p14:creationId xmlns:p14="http://schemas.microsoft.com/office/powerpoint/2010/main" val="2520823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MSD Symptoms</a:t>
            </a:r>
            <a:endParaRPr lang="en-US" dirty="0"/>
          </a:p>
        </p:txBody>
      </p:sp>
      <p:sp>
        <p:nvSpPr>
          <p:cNvPr id="3" name="Content Placeholder 2"/>
          <p:cNvSpPr>
            <a:spLocks noGrp="1"/>
          </p:cNvSpPr>
          <p:nvPr>
            <p:ph idx="1"/>
          </p:nvPr>
        </p:nvSpPr>
        <p:spPr>
          <a:xfrm>
            <a:off x="792162" y="1902673"/>
            <a:ext cx="7570787" cy="4289611"/>
          </a:xfrm>
        </p:spPr>
        <p:txBody>
          <a:bodyPr>
            <a:normAutofit fontScale="92500" lnSpcReduction="10000"/>
          </a:bodyPr>
          <a:lstStyle/>
          <a:p>
            <a:pPr lvl="0">
              <a:spcBef>
                <a:spcPts val="1200"/>
              </a:spcBef>
            </a:pPr>
            <a:r>
              <a:rPr lang="en-US" dirty="0"/>
              <a:t>Discomfort</a:t>
            </a:r>
          </a:p>
          <a:p>
            <a:pPr lvl="0">
              <a:spcBef>
                <a:spcPts val="1200"/>
              </a:spcBef>
            </a:pPr>
            <a:r>
              <a:rPr lang="en-US" dirty="0"/>
              <a:t>Pain</a:t>
            </a:r>
          </a:p>
          <a:p>
            <a:pPr lvl="0">
              <a:spcBef>
                <a:spcPts val="1200"/>
              </a:spcBef>
            </a:pPr>
            <a:r>
              <a:rPr lang="en-US" dirty="0"/>
              <a:t>Numbness</a:t>
            </a:r>
          </a:p>
          <a:p>
            <a:pPr lvl="0">
              <a:spcBef>
                <a:spcPts val="1200"/>
              </a:spcBef>
            </a:pPr>
            <a:r>
              <a:rPr lang="en-US" dirty="0"/>
              <a:t>Tingling</a:t>
            </a:r>
          </a:p>
          <a:p>
            <a:pPr lvl="0">
              <a:spcBef>
                <a:spcPts val="1200"/>
              </a:spcBef>
            </a:pPr>
            <a:r>
              <a:rPr lang="en-US" dirty="0"/>
              <a:t>Burning sensation</a:t>
            </a:r>
          </a:p>
          <a:p>
            <a:pPr lvl="0">
              <a:spcBef>
                <a:spcPts val="1200"/>
              </a:spcBef>
            </a:pPr>
            <a:r>
              <a:rPr lang="en-US" dirty="0"/>
              <a:t>Swelling</a:t>
            </a:r>
          </a:p>
          <a:p>
            <a:pPr lvl="0">
              <a:spcBef>
                <a:spcPts val="1200"/>
              </a:spcBef>
            </a:pPr>
            <a:r>
              <a:rPr lang="en-US" dirty="0"/>
              <a:t>Change in color, bruising, redness</a:t>
            </a:r>
          </a:p>
          <a:p>
            <a:pPr lvl="0">
              <a:spcBef>
                <a:spcPts val="1200"/>
              </a:spcBef>
            </a:pPr>
            <a:r>
              <a:rPr lang="en-US" dirty="0"/>
              <a:t>Tightness, loss of </a:t>
            </a:r>
            <a:r>
              <a:rPr lang="en-US" dirty="0" smtClean="0"/>
              <a:t>flexibility</a:t>
            </a:r>
            <a:endParaRPr lang="en-US" dirty="0"/>
          </a:p>
        </p:txBody>
      </p:sp>
    </p:spTree>
    <p:extLst>
      <p:ext uri="{BB962C8B-B14F-4D97-AF65-F5344CB8AC3E}">
        <p14:creationId xmlns:p14="http://schemas.microsoft.com/office/powerpoint/2010/main" val="378469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Symptoms</a:t>
            </a:r>
            <a:endParaRPr lang="en-US" dirty="0"/>
          </a:p>
        </p:txBody>
      </p:sp>
      <p:sp>
        <p:nvSpPr>
          <p:cNvPr id="3" name="Content Placeholder 2"/>
          <p:cNvSpPr>
            <a:spLocks noGrp="1"/>
          </p:cNvSpPr>
          <p:nvPr>
            <p:ph idx="1"/>
          </p:nvPr>
        </p:nvSpPr>
        <p:spPr>
          <a:xfrm>
            <a:off x="792162" y="1941157"/>
            <a:ext cx="7570787" cy="4289611"/>
          </a:xfrm>
        </p:spPr>
        <p:txBody>
          <a:bodyPr>
            <a:normAutofit lnSpcReduction="10000"/>
          </a:bodyPr>
          <a:lstStyle/>
          <a:p>
            <a:r>
              <a:rPr lang="en-US" dirty="0"/>
              <a:t>Report symptoms </a:t>
            </a:r>
            <a:r>
              <a:rPr lang="en-US" dirty="0" smtClean="0"/>
              <a:t>if:</a:t>
            </a:r>
            <a:endParaRPr lang="en-US" dirty="0"/>
          </a:p>
          <a:p>
            <a:pPr lvl="1"/>
            <a:r>
              <a:rPr lang="en-US" sz="2800" dirty="0"/>
              <a:t>Pain is persistent, severe or worsening</a:t>
            </a:r>
          </a:p>
          <a:p>
            <a:pPr lvl="1"/>
            <a:r>
              <a:rPr lang="en-US" sz="2800" dirty="0"/>
              <a:t>Pain radiates</a:t>
            </a:r>
          </a:p>
          <a:p>
            <a:pPr lvl="1"/>
            <a:r>
              <a:rPr lang="en-US" sz="2800" dirty="0"/>
              <a:t>Symptoms include numbness or tingling</a:t>
            </a:r>
          </a:p>
          <a:p>
            <a:pPr lvl="1"/>
            <a:r>
              <a:rPr lang="en-US" sz="2800" dirty="0"/>
              <a:t>Symptoms keep you from sleeping at night</a:t>
            </a:r>
          </a:p>
          <a:p>
            <a:pPr lvl="1"/>
            <a:r>
              <a:rPr lang="en-US" sz="2800" dirty="0"/>
              <a:t>Onset of pain is sudden and severe after performing a task</a:t>
            </a:r>
          </a:p>
          <a:p>
            <a:pPr lvl="1"/>
            <a:r>
              <a:rPr lang="en-US" sz="2800" dirty="0"/>
              <a:t>You feel pain after feeling or hearing a “pop</a:t>
            </a:r>
            <a:r>
              <a:rPr lang="en-US" sz="2800" dirty="0" smtClean="0"/>
              <a:t>”</a:t>
            </a:r>
            <a:endParaRPr lang="en-US" sz="2800" dirty="0"/>
          </a:p>
        </p:txBody>
      </p:sp>
    </p:spTree>
    <p:extLst>
      <p:ext uri="{BB962C8B-B14F-4D97-AF65-F5344CB8AC3E}">
        <p14:creationId xmlns:p14="http://schemas.microsoft.com/office/powerpoint/2010/main" val="3418636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Warned</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Minor </a:t>
            </a:r>
            <a:r>
              <a:rPr lang="en-US" dirty="0"/>
              <a:t>injuries can easily become chronic injuries and can sometimes lead to disability, even surgery</a:t>
            </a:r>
            <a:br>
              <a:rPr lang="en-US" dirty="0"/>
            </a:br>
            <a:r>
              <a:rPr lang="en-US" dirty="0"/>
              <a:t> </a:t>
            </a:r>
          </a:p>
          <a:p>
            <a:pPr lvl="0"/>
            <a:r>
              <a:rPr lang="en-US" dirty="0"/>
              <a:t>Early treatment is </a:t>
            </a:r>
            <a:r>
              <a:rPr lang="en-US" dirty="0" smtClean="0"/>
              <a:t>always more </a:t>
            </a:r>
            <a:r>
              <a:rPr lang="en-US" dirty="0"/>
              <a:t>successful</a:t>
            </a:r>
          </a:p>
          <a:p>
            <a:endParaRPr lang="en-US" dirty="0"/>
          </a:p>
        </p:txBody>
      </p:sp>
    </p:spTree>
    <p:extLst>
      <p:ext uri="{BB962C8B-B14F-4D97-AF65-F5344CB8AC3E}">
        <p14:creationId xmlns:p14="http://schemas.microsoft.com/office/powerpoint/2010/main" val="74508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Reduce Risk</a:t>
            </a:r>
            <a:endParaRPr lang="en-US" sz="4800" dirty="0"/>
          </a:p>
        </p:txBody>
      </p:sp>
      <p:sp>
        <p:nvSpPr>
          <p:cNvPr id="4" name="Content Placeholder 3"/>
          <p:cNvSpPr>
            <a:spLocks noGrp="1"/>
          </p:cNvSpPr>
          <p:nvPr>
            <p:ph idx="1"/>
          </p:nvPr>
        </p:nvSpPr>
        <p:spPr/>
        <p:txBody>
          <a:bodyPr/>
          <a:lstStyle/>
          <a:p>
            <a:pPr>
              <a:lnSpc>
                <a:spcPct val="90000"/>
              </a:lnSpc>
            </a:pPr>
            <a:endParaRPr lang="en-US" sz="2400" dirty="0" smtClean="0">
              <a:latin typeface="Tahoma" charset="0"/>
            </a:endParaRPr>
          </a:p>
          <a:p>
            <a:pPr>
              <a:lnSpc>
                <a:spcPct val="90000"/>
              </a:lnSpc>
            </a:pPr>
            <a:r>
              <a:rPr lang="en-US" sz="2400" dirty="0" smtClean="0">
                <a:latin typeface="Tahoma" charset="0"/>
              </a:rPr>
              <a:t>Take s</a:t>
            </a:r>
            <a:r>
              <a:rPr lang="en-US" sz="2400" dirty="0" smtClean="0">
                <a:latin typeface="Tahoma" charset="0"/>
              </a:rPr>
              <a:t>tandard </a:t>
            </a:r>
            <a:r>
              <a:rPr lang="en-US" sz="2400" dirty="0">
                <a:latin typeface="Tahoma" charset="0"/>
              </a:rPr>
              <a:t>breaks</a:t>
            </a:r>
          </a:p>
          <a:p>
            <a:pPr>
              <a:lnSpc>
                <a:spcPct val="90000"/>
              </a:lnSpc>
            </a:pPr>
            <a:r>
              <a:rPr lang="en-US" sz="2400" dirty="0" smtClean="0">
                <a:latin typeface="Tahoma" charset="0"/>
              </a:rPr>
              <a:t>Scheduled </a:t>
            </a:r>
            <a:r>
              <a:rPr lang="en-US" sz="2400" dirty="0">
                <a:latin typeface="Tahoma" charset="0"/>
              </a:rPr>
              <a:t>vs. Spontaneous Work-Breaks</a:t>
            </a:r>
          </a:p>
          <a:p>
            <a:pPr lvl="1">
              <a:lnSpc>
                <a:spcPct val="90000"/>
              </a:lnSpc>
            </a:pPr>
            <a:r>
              <a:rPr lang="en-US" sz="2000" dirty="0" smtClean="0">
                <a:latin typeface="Tahoma" charset="0"/>
              </a:rPr>
              <a:t>Micro breaks every 5 </a:t>
            </a:r>
            <a:r>
              <a:rPr lang="en-US" sz="2000" dirty="0">
                <a:latin typeface="Tahoma" charset="0"/>
              </a:rPr>
              <a:t>– 10 </a:t>
            </a:r>
            <a:r>
              <a:rPr lang="en-US" sz="2000" dirty="0" smtClean="0">
                <a:latin typeface="Tahoma" charset="0"/>
              </a:rPr>
              <a:t>min</a:t>
            </a:r>
          </a:p>
          <a:p>
            <a:pPr lvl="1">
              <a:lnSpc>
                <a:spcPct val="90000"/>
              </a:lnSpc>
            </a:pPr>
            <a:r>
              <a:rPr lang="en-US" sz="2000" dirty="0" smtClean="0">
                <a:latin typeface="Tahoma" charset="0"/>
              </a:rPr>
              <a:t>Standing </a:t>
            </a:r>
          </a:p>
          <a:p>
            <a:pPr lvl="1">
              <a:lnSpc>
                <a:spcPct val="90000"/>
              </a:lnSpc>
            </a:pPr>
            <a:r>
              <a:rPr lang="en-US" sz="2000" dirty="0" smtClean="0">
                <a:latin typeface="Tahoma" charset="0"/>
              </a:rPr>
              <a:t>Taking short walks</a:t>
            </a:r>
          </a:p>
          <a:p>
            <a:pPr>
              <a:lnSpc>
                <a:spcPct val="90000"/>
              </a:lnSpc>
            </a:pPr>
            <a:r>
              <a:rPr lang="en-US" sz="2400" dirty="0" smtClean="0">
                <a:latin typeface="Tahoma" charset="0"/>
              </a:rPr>
              <a:t>Using keyboard options over mouse</a:t>
            </a:r>
          </a:p>
          <a:p>
            <a:pPr>
              <a:lnSpc>
                <a:spcPct val="90000"/>
              </a:lnSpc>
            </a:pPr>
            <a:endParaRPr lang="en-US" sz="2400" dirty="0">
              <a:latin typeface="Tahoma" charset="0"/>
            </a:endParaRPr>
          </a:p>
          <a:p>
            <a:endParaRPr lang="en-US" dirty="0"/>
          </a:p>
        </p:txBody>
      </p:sp>
      <p:sp>
        <p:nvSpPr>
          <p:cNvPr id="3" name="Slide Number Placeholder 2"/>
          <p:cNvSpPr>
            <a:spLocks noGrp="1"/>
          </p:cNvSpPr>
          <p:nvPr>
            <p:ph type="sldNum" sz="quarter" idx="12"/>
          </p:nvPr>
        </p:nvSpPr>
        <p:spPr/>
        <p:txBody>
          <a:bodyPr/>
          <a:lstStyle/>
          <a:p>
            <a:fld id="{555B31FD-E8C5-7A41-B926-D1385114B3C2}" type="slidenum">
              <a:rPr lang="en-US" smtClean="0"/>
              <a:t>25</a:t>
            </a:fld>
            <a:endParaRPr lang="en-US"/>
          </a:p>
        </p:txBody>
      </p:sp>
    </p:spTree>
    <p:extLst>
      <p:ext uri="{BB962C8B-B14F-4D97-AF65-F5344CB8AC3E}">
        <p14:creationId xmlns:p14="http://schemas.microsoft.com/office/powerpoint/2010/main" val="1180351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Reduce Risk</a:t>
            </a:r>
          </a:p>
        </p:txBody>
      </p:sp>
      <p:sp>
        <p:nvSpPr>
          <p:cNvPr id="3" name="Content Placeholder 2"/>
          <p:cNvSpPr>
            <a:spLocks noGrp="1"/>
          </p:cNvSpPr>
          <p:nvPr>
            <p:ph idx="1"/>
          </p:nvPr>
        </p:nvSpPr>
        <p:spPr>
          <a:xfrm>
            <a:off x="792162" y="1953985"/>
            <a:ext cx="7570787" cy="4289611"/>
          </a:xfrm>
        </p:spPr>
        <p:txBody>
          <a:bodyPr>
            <a:normAutofit fontScale="85000" lnSpcReduction="10000"/>
          </a:bodyPr>
          <a:lstStyle/>
          <a:p>
            <a:pPr>
              <a:spcBef>
                <a:spcPts val="1200"/>
              </a:spcBef>
            </a:pPr>
            <a:r>
              <a:rPr lang="en-US" dirty="0"/>
              <a:t>Center of </a:t>
            </a:r>
            <a:r>
              <a:rPr lang="en-US" dirty="0" smtClean="0"/>
              <a:t>Gravity - Injury is caused </a:t>
            </a:r>
            <a:r>
              <a:rPr lang="en-US" dirty="0"/>
              <a:t>when </a:t>
            </a:r>
            <a:r>
              <a:rPr lang="en-US" dirty="0" smtClean="0"/>
              <a:t>lifting </a:t>
            </a:r>
            <a:r>
              <a:rPr lang="en-US" dirty="0"/>
              <a:t>or </a:t>
            </a:r>
            <a:r>
              <a:rPr lang="en-US" dirty="0" smtClean="0"/>
              <a:t>carrying </a:t>
            </a:r>
            <a:r>
              <a:rPr lang="en-US" dirty="0"/>
              <a:t>is </a:t>
            </a:r>
            <a:r>
              <a:rPr lang="en-US" dirty="0" smtClean="0"/>
              <a:t>done outside </a:t>
            </a:r>
            <a:r>
              <a:rPr lang="en-US" dirty="0"/>
              <a:t>the body’s center of gravity.</a:t>
            </a:r>
          </a:p>
          <a:p>
            <a:pPr>
              <a:spcBef>
                <a:spcPts val="1200"/>
              </a:spcBef>
            </a:pPr>
            <a:r>
              <a:rPr lang="en-US" dirty="0"/>
              <a:t>Lifting, </a:t>
            </a:r>
            <a:r>
              <a:rPr lang="en-US" dirty="0" smtClean="0"/>
              <a:t>carrying, and </a:t>
            </a:r>
            <a:r>
              <a:rPr lang="en-US" dirty="0"/>
              <a:t>twisting in a reaching position is almost always going to lead to accidents and injuries.</a:t>
            </a:r>
          </a:p>
          <a:p>
            <a:pPr marL="0" indent="0">
              <a:spcBef>
                <a:spcPts val="1200"/>
              </a:spcBef>
              <a:buNone/>
            </a:pPr>
            <a:endParaRPr lang="en-US" dirty="0"/>
          </a:p>
          <a:p>
            <a:pPr>
              <a:spcBef>
                <a:spcPts val="1200"/>
              </a:spcBef>
            </a:pPr>
            <a:r>
              <a:rPr lang="en-US" dirty="0"/>
              <a:t>Reduce Reaching</a:t>
            </a:r>
          </a:p>
          <a:p>
            <a:pPr lvl="1">
              <a:spcBef>
                <a:spcPts val="1200"/>
              </a:spcBef>
            </a:pPr>
            <a:r>
              <a:rPr lang="en-US" dirty="0"/>
              <a:t>Keep items within close reach </a:t>
            </a:r>
            <a:br>
              <a:rPr lang="en-US" dirty="0"/>
            </a:br>
            <a:r>
              <a:rPr lang="en-US" dirty="0"/>
              <a:t>(design reach distance for the shortest worker)</a:t>
            </a:r>
          </a:p>
          <a:p>
            <a:pPr lvl="1">
              <a:spcBef>
                <a:spcPts val="1200"/>
              </a:spcBef>
            </a:pPr>
            <a:r>
              <a:rPr lang="en-US" dirty="0"/>
              <a:t>Remove obstacles</a:t>
            </a:r>
          </a:p>
          <a:p>
            <a:pPr lvl="1">
              <a:spcBef>
                <a:spcPts val="1200"/>
              </a:spcBef>
            </a:pPr>
            <a:r>
              <a:rPr lang="en-US" dirty="0"/>
              <a:t>Use gravity feed </a:t>
            </a:r>
            <a:r>
              <a:rPr lang="en-US" dirty="0" smtClean="0"/>
              <a:t>racks</a:t>
            </a:r>
            <a:endParaRPr lang="en-US" dirty="0"/>
          </a:p>
        </p:txBody>
      </p:sp>
    </p:spTree>
    <p:extLst>
      <p:ext uri="{BB962C8B-B14F-4D97-AF65-F5344CB8AC3E}">
        <p14:creationId xmlns:p14="http://schemas.microsoft.com/office/powerpoint/2010/main" val="161961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ERGONOMICS</a:t>
            </a:r>
            <a:endParaRPr lang="en-US" sz="4800" dirty="0"/>
          </a:p>
        </p:txBody>
      </p:sp>
      <p:sp>
        <p:nvSpPr>
          <p:cNvPr id="3" name="Content Placeholder 2"/>
          <p:cNvSpPr>
            <a:spLocks noGrp="1"/>
          </p:cNvSpPr>
          <p:nvPr>
            <p:ph idx="1"/>
          </p:nvPr>
        </p:nvSpPr>
        <p:spPr/>
        <p:txBody>
          <a:bodyPr>
            <a:normAutofit fontScale="92500" lnSpcReduction="20000"/>
          </a:bodyPr>
          <a:lstStyle/>
          <a:p>
            <a:pPr marL="228600" lvl="1" indent="0" algn="ctr">
              <a:spcBef>
                <a:spcPct val="30000"/>
              </a:spcBef>
              <a:buNone/>
            </a:pPr>
            <a:r>
              <a:rPr lang="en-US" sz="2800" dirty="0" smtClean="0"/>
              <a:t>PROPER LIFTING</a:t>
            </a:r>
          </a:p>
          <a:p>
            <a:pPr marL="228600" lvl="1" indent="0" algn="ctr">
              <a:spcBef>
                <a:spcPct val="30000"/>
              </a:spcBef>
              <a:buNone/>
            </a:pPr>
            <a:r>
              <a:rPr lang="en-US" sz="2800" dirty="0" smtClean="0"/>
              <a:t>PREVENTING BACK INJURIES</a:t>
            </a:r>
          </a:p>
          <a:p>
            <a:pPr lvl="1">
              <a:spcBef>
                <a:spcPct val="30000"/>
              </a:spcBef>
            </a:pPr>
            <a:endParaRPr lang="en-US" dirty="0">
              <a:latin typeface="Arial" charset="0"/>
            </a:endParaRPr>
          </a:p>
          <a:p>
            <a:pPr lvl="1">
              <a:spcBef>
                <a:spcPct val="30000"/>
              </a:spcBef>
            </a:pPr>
            <a:r>
              <a:rPr lang="en-US" dirty="0" smtClean="0">
                <a:latin typeface="Arial" charset="0"/>
              </a:rPr>
              <a:t>80</a:t>
            </a:r>
            <a:r>
              <a:rPr lang="en-US" dirty="0">
                <a:latin typeface="Arial" charset="0"/>
              </a:rPr>
              <a:t>% of Americans will have a back injury that requires medical attention</a:t>
            </a:r>
          </a:p>
          <a:p>
            <a:pPr lvl="1">
              <a:spcBef>
                <a:spcPct val="30000"/>
              </a:spcBef>
            </a:pPr>
            <a:r>
              <a:rPr lang="en-US" dirty="0">
                <a:latin typeface="Arial" charset="0"/>
              </a:rPr>
              <a:t>Back injuries are the second most common cause of days away from work, next to the common cold</a:t>
            </a:r>
          </a:p>
          <a:p>
            <a:pPr lvl="1">
              <a:spcBef>
                <a:spcPct val="30000"/>
              </a:spcBef>
            </a:pPr>
            <a:r>
              <a:rPr lang="en-US" dirty="0">
                <a:latin typeface="Arial" charset="0"/>
              </a:rPr>
              <a:t>Injured backs are often subject to </a:t>
            </a:r>
            <a:r>
              <a:rPr lang="en-US" dirty="0" err="1">
                <a:latin typeface="Arial" charset="0"/>
              </a:rPr>
              <a:t>reinjury</a:t>
            </a:r>
            <a:endParaRPr lang="en-US" dirty="0">
              <a:latin typeface="Arial" charset="0"/>
            </a:endParaRPr>
          </a:p>
          <a:p>
            <a:pPr lvl="1">
              <a:spcBef>
                <a:spcPct val="30000"/>
              </a:spcBef>
            </a:pPr>
            <a:r>
              <a:rPr lang="en-US" dirty="0">
                <a:latin typeface="Arial" charset="0"/>
              </a:rPr>
              <a:t>In addition to missed work, there may be </a:t>
            </a:r>
            <a:br>
              <a:rPr lang="en-US" dirty="0">
                <a:latin typeface="Arial" charset="0"/>
              </a:rPr>
            </a:br>
            <a:r>
              <a:rPr lang="en-US" dirty="0">
                <a:latin typeface="Arial" charset="0"/>
              </a:rPr>
              <a:t>a lifetime of pain</a:t>
            </a:r>
          </a:p>
          <a:p>
            <a:endParaRPr lang="en-US" dirty="0"/>
          </a:p>
        </p:txBody>
      </p:sp>
      <p:sp>
        <p:nvSpPr>
          <p:cNvPr id="4" name="Slide Number Placeholder 3"/>
          <p:cNvSpPr>
            <a:spLocks noGrp="1"/>
          </p:cNvSpPr>
          <p:nvPr>
            <p:ph type="sldNum" sz="quarter" idx="12"/>
          </p:nvPr>
        </p:nvSpPr>
        <p:spPr/>
        <p:txBody>
          <a:bodyPr/>
          <a:lstStyle/>
          <a:p>
            <a:fld id="{555B31FD-E8C5-7A41-B926-D1385114B3C2}" type="slidenum">
              <a:rPr lang="en-US" smtClean="0"/>
              <a:t>27</a:t>
            </a:fld>
            <a:endParaRPr lang="en-US"/>
          </a:p>
        </p:txBody>
      </p:sp>
    </p:spTree>
    <p:extLst>
      <p:ext uri="{BB962C8B-B14F-4D97-AF65-F5344CB8AC3E}">
        <p14:creationId xmlns:p14="http://schemas.microsoft.com/office/powerpoint/2010/main" val="429150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Posture</a:t>
            </a:r>
            <a:endParaRPr lang="en-US" dirty="0"/>
          </a:p>
        </p:txBody>
      </p:sp>
      <p:sp>
        <p:nvSpPr>
          <p:cNvPr id="3" name="Content Placeholder 2"/>
          <p:cNvSpPr>
            <a:spLocks noGrp="1"/>
          </p:cNvSpPr>
          <p:nvPr>
            <p:ph idx="1"/>
          </p:nvPr>
        </p:nvSpPr>
        <p:spPr/>
        <p:txBody>
          <a:bodyPr>
            <a:normAutofit/>
          </a:bodyPr>
          <a:lstStyle/>
          <a:p>
            <a:r>
              <a:rPr lang="en-US" dirty="0"/>
              <a:t>We’ve all been taught chin up, chest out, shoulders back.  But that does not provide for a relaxed form in correct body alignment</a:t>
            </a:r>
            <a:r>
              <a:rPr lang="en-US" dirty="0" smtClean="0"/>
              <a:t>.</a:t>
            </a:r>
            <a:endParaRPr lang="en-US" dirty="0"/>
          </a:p>
          <a:p>
            <a:r>
              <a:rPr lang="en-US" dirty="0"/>
              <a:t>Correct posture is achieved by standing or sitting upright and pushing your shoulders downward.  This opens the neck and upper spine to allow the lower spine to absorb the weight of the torso allowing the entire spine to bear the workload of the body’s weight.</a:t>
            </a:r>
            <a:endParaRPr lang="en-US" dirty="0"/>
          </a:p>
          <a:p>
            <a:endParaRPr lang="en-US" dirty="0"/>
          </a:p>
        </p:txBody>
      </p:sp>
    </p:spTree>
    <p:extLst>
      <p:ext uri="{BB962C8B-B14F-4D97-AF65-F5344CB8AC3E}">
        <p14:creationId xmlns:p14="http://schemas.microsoft.com/office/powerpoint/2010/main" val="111842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Body Mechanics</a:t>
            </a:r>
            <a:endParaRPr lang="en-US" dirty="0"/>
          </a:p>
        </p:txBody>
      </p:sp>
      <p:sp>
        <p:nvSpPr>
          <p:cNvPr id="3" name="Content Placeholder 2"/>
          <p:cNvSpPr>
            <a:spLocks noGrp="1"/>
          </p:cNvSpPr>
          <p:nvPr>
            <p:ph idx="1"/>
          </p:nvPr>
        </p:nvSpPr>
        <p:spPr>
          <a:xfrm>
            <a:off x="792162" y="1761565"/>
            <a:ext cx="7570787" cy="4562483"/>
          </a:xfrm>
        </p:spPr>
        <p:txBody>
          <a:bodyPr>
            <a:normAutofit fontScale="85000" lnSpcReduction="10000"/>
          </a:bodyPr>
          <a:lstStyle/>
          <a:p>
            <a:pPr lvl="0"/>
            <a:r>
              <a:rPr lang="en-US" dirty="0"/>
              <a:t>Stand with your feet apart to create a sturdy foundation.</a:t>
            </a:r>
            <a:endParaRPr lang="en-US" dirty="0"/>
          </a:p>
          <a:p>
            <a:pPr lvl="0"/>
            <a:r>
              <a:rPr lang="en-US" dirty="0"/>
              <a:t>Create a small hallow in your lower back by tucking the tailbone in and tilting your pelvic bone slightly forward. This is done by tightening the muscles of the buttocks and thus, rotating the pelvis into the neutral position. Be careful not to arch too much.</a:t>
            </a:r>
            <a:endParaRPr lang="en-US" dirty="0"/>
          </a:p>
          <a:p>
            <a:pPr lvl="0"/>
            <a:r>
              <a:rPr lang="en-US" dirty="0"/>
              <a:t>Bend at your knees instead of your waist.</a:t>
            </a:r>
            <a:endParaRPr lang="en-US" dirty="0"/>
          </a:p>
          <a:p>
            <a:pPr lvl="0"/>
            <a:r>
              <a:rPr lang="en-US" dirty="0"/>
              <a:t>Keep your neck, back, hips, and feet aligned when you move; avoid twisting and bending at the waist</a:t>
            </a:r>
            <a:r>
              <a:rPr lang="en-US" dirty="0" smtClean="0"/>
              <a:t>.</a:t>
            </a:r>
            <a:endParaRPr lang="en-US" dirty="0"/>
          </a:p>
        </p:txBody>
      </p:sp>
    </p:spTree>
    <p:extLst>
      <p:ext uri="{BB962C8B-B14F-4D97-AF65-F5344CB8AC3E}">
        <p14:creationId xmlns:p14="http://schemas.microsoft.com/office/powerpoint/2010/main" val="125443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ERGONOMICS</a:t>
            </a:r>
            <a:endParaRPr lang="en-US" sz="4800" dirty="0"/>
          </a:p>
        </p:txBody>
      </p:sp>
      <p:sp>
        <p:nvSpPr>
          <p:cNvPr id="3" name="Content Placeholder 2"/>
          <p:cNvSpPr>
            <a:spLocks noGrp="1"/>
          </p:cNvSpPr>
          <p:nvPr>
            <p:ph idx="1"/>
          </p:nvPr>
        </p:nvSpPr>
        <p:spPr/>
        <p:txBody>
          <a:bodyPr>
            <a:normAutofit fontScale="62500" lnSpcReduction="20000"/>
          </a:bodyPr>
          <a:lstStyle/>
          <a:p>
            <a:r>
              <a:rPr lang="en-US" dirty="0"/>
              <a:t>T</a:t>
            </a:r>
            <a:r>
              <a:rPr lang="en-US" dirty="0" smtClean="0"/>
              <a:t>he </a:t>
            </a:r>
            <a:r>
              <a:rPr lang="en-US" dirty="0"/>
              <a:t>study of designing equipment and devices that fit the human body and its </a:t>
            </a:r>
            <a:r>
              <a:rPr lang="en-US" dirty="0" smtClean="0"/>
              <a:t>cognitive abilities to maximize workplace efficiency and productivity</a:t>
            </a:r>
          </a:p>
          <a:p>
            <a:r>
              <a:rPr lang="en-US" dirty="0"/>
              <a:t>T</a:t>
            </a:r>
            <a:r>
              <a:rPr lang="en-US" dirty="0" smtClean="0"/>
              <a:t>he </a:t>
            </a:r>
            <a:r>
              <a:rPr lang="en-US" dirty="0"/>
              <a:t>practice of designing products, systems, or processes to take proper account of the interaction between them and the people who use </a:t>
            </a:r>
            <a:r>
              <a:rPr lang="en-US" dirty="0" smtClean="0"/>
              <a:t>them.</a:t>
            </a:r>
          </a:p>
          <a:p>
            <a:r>
              <a:rPr lang="en-US" dirty="0"/>
              <a:t>Multiple </a:t>
            </a:r>
            <a:r>
              <a:rPr lang="en-US" dirty="0" smtClean="0"/>
              <a:t>areas </a:t>
            </a:r>
            <a:r>
              <a:rPr lang="en-US" dirty="0"/>
              <a:t>of </a:t>
            </a:r>
            <a:r>
              <a:rPr lang="en-US" dirty="0" smtClean="0"/>
              <a:t>study </a:t>
            </a:r>
            <a:r>
              <a:rPr lang="en-US" dirty="0"/>
              <a:t>contribute this </a:t>
            </a:r>
            <a:r>
              <a:rPr lang="en-US" dirty="0" smtClean="0"/>
              <a:t>field:</a:t>
            </a:r>
          </a:p>
          <a:p>
            <a:pPr lvl="1"/>
            <a:r>
              <a:rPr lang="en-US" dirty="0" smtClean="0"/>
              <a:t>psychology</a:t>
            </a:r>
            <a:endParaRPr lang="en-US" dirty="0"/>
          </a:p>
          <a:p>
            <a:pPr lvl="1"/>
            <a:r>
              <a:rPr lang="en-US" dirty="0" smtClean="0"/>
              <a:t>engineering</a:t>
            </a:r>
            <a:endParaRPr lang="en-US" dirty="0"/>
          </a:p>
          <a:p>
            <a:pPr lvl="1"/>
            <a:r>
              <a:rPr lang="en-US" dirty="0" smtClean="0"/>
              <a:t>biomechanics</a:t>
            </a:r>
            <a:endParaRPr lang="en-US" dirty="0"/>
          </a:p>
          <a:p>
            <a:pPr lvl="1"/>
            <a:r>
              <a:rPr lang="en-US" dirty="0" smtClean="0"/>
              <a:t>industrial design</a:t>
            </a:r>
            <a:endParaRPr lang="en-US" dirty="0"/>
          </a:p>
          <a:p>
            <a:pPr lvl="1"/>
            <a:r>
              <a:rPr lang="en-US" dirty="0" smtClean="0"/>
              <a:t>physiology</a:t>
            </a:r>
          </a:p>
          <a:p>
            <a:pPr lvl="1"/>
            <a:r>
              <a:rPr lang="en-US" dirty="0" smtClean="0"/>
              <a:t>anthropometry </a:t>
            </a:r>
          </a:p>
          <a:p>
            <a:pPr marL="228600" lvl="1" indent="0">
              <a:buNone/>
            </a:pPr>
            <a:r>
              <a:rPr lang="en-US" dirty="0" smtClean="0"/>
              <a:t>(study of measurements of the human body)</a:t>
            </a:r>
          </a:p>
        </p:txBody>
      </p:sp>
      <p:pic>
        <p:nvPicPr>
          <p:cNvPr id="4" name="Picture 3"/>
          <p:cNvPicPr>
            <a:picLocks noChangeAspect="1"/>
          </p:cNvPicPr>
          <p:nvPr/>
        </p:nvPicPr>
        <p:blipFill>
          <a:blip r:embed="rId2"/>
          <a:stretch>
            <a:fillRect/>
          </a:stretch>
        </p:blipFill>
        <p:spPr>
          <a:xfrm>
            <a:off x="5836172" y="3530601"/>
            <a:ext cx="2214166" cy="3327399"/>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3</a:t>
            </a:fld>
            <a:endParaRPr lang="en-US"/>
          </a:p>
        </p:txBody>
      </p:sp>
    </p:spTree>
    <p:extLst>
      <p:ext uri="{BB962C8B-B14F-4D97-AF65-F5344CB8AC3E}">
        <p14:creationId xmlns:p14="http://schemas.microsoft.com/office/powerpoint/2010/main" val="203071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Lifting</a:t>
            </a:r>
            <a:endParaRPr lang="en-US" dirty="0"/>
          </a:p>
        </p:txBody>
      </p:sp>
      <p:sp>
        <p:nvSpPr>
          <p:cNvPr id="3" name="Content Placeholder 2"/>
          <p:cNvSpPr>
            <a:spLocks noGrp="1"/>
          </p:cNvSpPr>
          <p:nvPr>
            <p:ph idx="1"/>
          </p:nvPr>
        </p:nvSpPr>
        <p:spPr>
          <a:xfrm>
            <a:off x="792162" y="1761565"/>
            <a:ext cx="7570787" cy="4870347"/>
          </a:xfrm>
        </p:spPr>
        <p:txBody>
          <a:bodyPr>
            <a:normAutofit fontScale="62500" lnSpcReduction="20000"/>
          </a:bodyPr>
          <a:lstStyle/>
          <a:p>
            <a:pPr>
              <a:spcBef>
                <a:spcPts val="1200"/>
              </a:spcBef>
            </a:pPr>
            <a:r>
              <a:rPr lang="en-US" dirty="0"/>
              <a:t>The process of lifting </a:t>
            </a:r>
            <a:r>
              <a:rPr lang="en-US" dirty="0" smtClean="0"/>
              <a:t>arguably places the </a:t>
            </a:r>
            <a:r>
              <a:rPr lang="en-US" dirty="0"/>
              <a:t>greatest loads on the low back and therefore, has the highest risk of injury</a:t>
            </a:r>
            <a:r>
              <a:rPr lang="en-US" dirty="0" smtClean="0"/>
              <a:t>.</a:t>
            </a:r>
          </a:p>
          <a:p>
            <a:pPr>
              <a:spcBef>
                <a:spcPts val="1200"/>
              </a:spcBef>
            </a:pPr>
            <a:r>
              <a:rPr lang="en-US" dirty="0" smtClean="0"/>
              <a:t> </a:t>
            </a:r>
            <a:r>
              <a:rPr lang="en-US" dirty="0"/>
              <a:t>Use of proper lifting mechanics and posture is critical to prevent injury. </a:t>
            </a:r>
            <a:endParaRPr lang="en-US" dirty="0" smtClean="0"/>
          </a:p>
          <a:p>
            <a:pPr>
              <a:spcBef>
                <a:spcPts val="1200"/>
              </a:spcBef>
            </a:pPr>
            <a:r>
              <a:rPr lang="en-US" dirty="0" smtClean="0"/>
              <a:t>It </a:t>
            </a:r>
            <a:r>
              <a:rPr lang="en-US" dirty="0"/>
              <a:t>is more important how you lift than how heavy a weight you lift. Here are a few tips on how to lift safely:</a:t>
            </a:r>
            <a:endParaRPr lang="en-US" dirty="0"/>
          </a:p>
          <a:p>
            <a:pPr lvl="1">
              <a:spcBef>
                <a:spcPts val="1200"/>
              </a:spcBef>
            </a:pPr>
            <a:r>
              <a:rPr lang="en-US" dirty="0"/>
              <a:t>Place the load immediately in front of you.</a:t>
            </a:r>
            <a:endParaRPr lang="en-US" dirty="0"/>
          </a:p>
          <a:p>
            <a:pPr lvl="1">
              <a:spcBef>
                <a:spcPts val="1200"/>
              </a:spcBef>
            </a:pPr>
            <a:r>
              <a:rPr lang="en-US" dirty="0"/>
              <a:t>Bend the knees to a full squat or lunge position.</a:t>
            </a:r>
            <a:endParaRPr lang="en-US" dirty="0"/>
          </a:p>
          <a:p>
            <a:pPr lvl="1">
              <a:spcBef>
                <a:spcPts val="1200"/>
              </a:spcBef>
            </a:pPr>
            <a:r>
              <a:rPr lang="en-US" dirty="0"/>
              <a:t>Bring the load towards your chest.</a:t>
            </a:r>
            <a:endParaRPr lang="en-US" dirty="0"/>
          </a:p>
          <a:p>
            <a:pPr lvl="1">
              <a:spcBef>
                <a:spcPts val="1200"/>
              </a:spcBef>
            </a:pPr>
            <a:r>
              <a:rPr lang="en-US" dirty="0"/>
              <a:t>Assume a neutral position with your back.</a:t>
            </a:r>
            <a:endParaRPr lang="en-US" dirty="0"/>
          </a:p>
          <a:p>
            <a:pPr lvl="1">
              <a:spcBef>
                <a:spcPts val="1200"/>
              </a:spcBef>
            </a:pPr>
            <a:r>
              <a:rPr lang="en-US" dirty="0"/>
              <a:t>Tighten the lumbar and buttocks muscles to "lock" the back.</a:t>
            </a:r>
            <a:endParaRPr lang="en-US" dirty="0"/>
          </a:p>
          <a:p>
            <a:pPr lvl="1">
              <a:spcBef>
                <a:spcPts val="1200"/>
              </a:spcBef>
            </a:pPr>
            <a:r>
              <a:rPr lang="en-US" dirty="0"/>
              <a:t>Lift now from the legs to the standing position.</a:t>
            </a:r>
            <a:endParaRPr lang="en-US" dirty="0"/>
          </a:p>
          <a:p>
            <a:pPr lvl="0">
              <a:spcBef>
                <a:spcPts val="1200"/>
              </a:spcBef>
            </a:pPr>
            <a:r>
              <a:rPr lang="en-US" dirty="0"/>
              <a:t>DO NOT: </a:t>
            </a:r>
            <a:endParaRPr lang="en-US" dirty="0"/>
          </a:p>
          <a:p>
            <a:pPr lvl="1">
              <a:spcBef>
                <a:spcPts val="1200"/>
              </a:spcBef>
            </a:pPr>
            <a:r>
              <a:rPr lang="en-US" dirty="0"/>
              <a:t>Lift from a twisted / sideways position.</a:t>
            </a:r>
          </a:p>
          <a:p>
            <a:pPr lvl="1">
              <a:spcBef>
                <a:spcPts val="1200"/>
              </a:spcBef>
            </a:pPr>
            <a:r>
              <a:rPr lang="en-US" dirty="0"/>
              <a:t>Lift from a forward stooped / imbalanced position</a:t>
            </a:r>
            <a:r>
              <a:rPr lang="en-US" dirty="0" smtClean="0"/>
              <a:t>.</a:t>
            </a:r>
            <a:endParaRPr lang="en-US" dirty="0"/>
          </a:p>
        </p:txBody>
      </p:sp>
    </p:spTree>
    <p:extLst>
      <p:ext uri="{BB962C8B-B14F-4D97-AF65-F5344CB8AC3E}">
        <p14:creationId xmlns:p14="http://schemas.microsoft.com/office/powerpoint/2010/main" val="289882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Yourself</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Protect Yourself and Your Coworkers</a:t>
            </a:r>
          </a:p>
          <a:p>
            <a:pPr lvl="0"/>
            <a:r>
              <a:rPr lang="en-US" dirty="0"/>
              <a:t>Recognize and report symptoms</a:t>
            </a:r>
          </a:p>
          <a:p>
            <a:pPr lvl="0"/>
            <a:r>
              <a:rPr lang="en-US" dirty="0"/>
              <a:t>Get involved in ergonomics</a:t>
            </a:r>
          </a:p>
          <a:p>
            <a:pPr lvl="1"/>
            <a:r>
              <a:rPr lang="en-US" sz="2800" dirty="0"/>
              <a:t>Look at jobs</a:t>
            </a:r>
          </a:p>
          <a:p>
            <a:pPr lvl="1"/>
            <a:r>
              <a:rPr lang="en-US" sz="2800" dirty="0"/>
              <a:t>Come up with solutions</a:t>
            </a:r>
          </a:p>
          <a:p>
            <a:pPr lvl="1"/>
            <a:r>
              <a:rPr lang="en-US" sz="2800" dirty="0"/>
              <a:t>Work with solutions</a:t>
            </a:r>
          </a:p>
          <a:p>
            <a:pPr lvl="1"/>
            <a:r>
              <a:rPr lang="en-US" sz="2800" dirty="0"/>
              <a:t>Take part in training</a:t>
            </a:r>
          </a:p>
          <a:p>
            <a:pPr lvl="1"/>
            <a:r>
              <a:rPr lang="en-US" sz="2800" dirty="0"/>
              <a:t>Take responsibility for changing the way you do your job</a:t>
            </a:r>
          </a:p>
          <a:p>
            <a:pPr lvl="1"/>
            <a:r>
              <a:rPr lang="en-US" sz="2800" dirty="0"/>
              <a:t>Help to make sure efforts are </a:t>
            </a:r>
            <a:r>
              <a:rPr lang="en-US" sz="2800" dirty="0" smtClean="0"/>
              <a:t>successful</a:t>
            </a:r>
            <a:endParaRPr lang="en-US" sz="2800" dirty="0"/>
          </a:p>
        </p:txBody>
      </p:sp>
    </p:spTree>
    <p:extLst>
      <p:ext uri="{BB962C8B-B14F-4D97-AF65-F5344CB8AC3E}">
        <p14:creationId xmlns:p14="http://schemas.microsoft.com/office/powerpoint/2010/main" val="347409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371"/>
            <a:ext cx="7556313" cy="1353173"/>
          </a:xfrm>
        </p:spPr>
        <p:txBody>
          <a:bodyPr/>
          <a:lstStyle/>
          <a:p>
            <a:pPr algn="ctr"/>
            <a:r>
              <a:rPr lang="en-US" sz="4000" dirty="0" smtClean="0"/>
              <a:t>COMMON CAUSES </a:t>
            </a:r>
            <a:r>
              <a:rPr lang="en-US" sz="4000" dirty="0" smtClean="0"/>
              <a:t>OF BACK </a:t>
            </a:r>
            <a:r>
              <a:rPr lang="en-US" sz="4000" dirty="0" smtClean="0"/>
              <a:t>INJURIES</a:t>
            </a:r>
            <a:endParaRPr lang="en-US" sz="4000" dirty="0"/>
          </a:p>
        </p:txBody>
      </p:sp>
      <p:sp>
        <p:nvSpPr>
          <p:cNvPr id="3" name="Content Placeholder 2"/>
          <p:cNvSpPr>
            <a:spLocks noGrp="1"/>
          </p:cNvSpPr>
          <p:nvPr>
            <p:ph idx="1"/>
          </p:nvPr>
        </p:nvSpPr>
        <p:spPr>
          <a:xfrm>
            <a:off x="498474" y="2184400"/>
            <a:ext cx="7556313" cy="3941763"/>
          </a:xfrm>
        </p:spPr>
        <p:txBody>
          <a:bodyPr>
            <a:normAutofit fontScale="62500" lnSpcReduction="20000"/>
          </a:bodyPr>
          <a:lstStyle/>
          <a:p>
            <a:pPr>
              <a:spcBef>
                <a:spcPts val="1400"/>
              </a:spcBef>
            </a:pPr>
            <a:r>
              <a:rPr lang="en-US" dirty="0" smtClean="0"/>
              <a:t>Lifting with back, not legs</a:t>
            </a:r>
          </a:p>
          <a:p>
            <a:pPr>
              <a:spcBef>
                <a:spcPts val="1400"/>
              </a:spcBef>
            </a:pPr>
            <a:r>
              <a:rPr lang="en-US" dirty="0" smtClean="0"/>
              <a:t>Over Reaching</a:t>
            </a:r>
          </a:p>
          <a:p>
            <a:pPr>
              <a:spcBef>
                <a:spcPts val="1400"/>
              </a:spcBef>
            </a:pPr>
            <a:r>
              <a:rPr lang="en-US" dirty="0" smtClean="0"/>
              <a:t>Poor standing/walking posture</a:t>
            </a:r>
          </a:p>
          <a:p>
            <a:pPr>
              <a:spcBef>
                <a:spcPts val="1400"/>
              </a:spcBef>
            </a:pPr>
            <a:r>
              <a:rPr lang="en-US" dirty="0" smtClean="0"/>
              <a:t>Twisting while lifting</a:t>
            </a:r>
          </a:p>
          <a:p>
            <a:pPr>
              <a:spcBef>
                <a:spcPts val="1400"/>
              </a:spcBef>
            </a:pPr>
            <a:r>
              <a:rPr lang="en-US" dirty="0" smtClean="0"/>
              <a:t>Poor sitting posture</a:t>
            </a:r>
          </a:p>
          <a:p>
            <a:pPr>
              <a:spcBef>
                <a:spcPts val="1400"/>
              </a:spcBef>
            </a:pPr>
            <a:r>
              <a:rPr lang="en-US" dirty="0" smtClean="0"/>
              <a:t>Obesity</a:t>
            </a:r>
          </a:p>
          <a:p>
            <a:pPr>
              <a:spcBef>
                <a:spcPts val="1400"/>
              </a:spcBef>
            </a:pPr>
            <a:r>
              <a:rPr lang="en-US" dirty="0" smtClean="0"/>
              <a:t>Falls</a:t>
            </a:r>
          </a:p>
          <a:p>
            <a:pPr>
              <a:spcBef>
                <a:spcPts val="1400"/>
              </a:spcBef>
            </a:pPr>
            <a:r>
              <a:rPr lang="en-US" dirty="0" smtClean="0"/>
              <a:t>Lack of strength</a:t>
            </a:r>
            <a:endParaRPr lang="en-US" dirty="0"/>
          </a:p>
          <a:p>
            <a:pPr>
              <a:spcBef>
                <a:spcPts val="1400"/>
              </a:spcBef>
            </a:pPr>
            <a:r>
              <a:rPr lang="en-US" dirty="0" smtClean="0"/>
              <a:t>Being “out of shape”</a:t>
            </a:r>
          </a:p>
          <a:p>
            <a:pPr>
              <a:spcBef>
                <a:spcPts val="1400"/>
              </a:spcBef>
            </a:pPr>
            <a:r>
              <a:rPr lang="en-US" dirty="0" smtClean="0"/>
              <a:t>Underlying medical condition</a:t>
            </a:r>
            <a:endParaRPr lang="en-US" dirty="0"/>
          </a:p>
        </p:txBody>
      </p:sp>
      <p:pic>
        <p:nvPicPr>
          <p:cNvPr id="4" name="Picture 3"/>
          <p:cNvPicPr>
            <a:picLocks noChangeAspect="1"/>
          </p:cNvPicPr>
          <p:nvPr/>
        </p:nvPicPr>
        <p:blipFill rotWithShape="1">
          <a:blip r:embed="rId2"/>
          <a:srcRect l="11280" r="5582"/>
          <a:stretch/>
        </p:blipFill>
        <p:spPr>
          <a:xfrm>
            <a:off x="4753298" y="2289725"/>
            <a:ext cx="4399646" cy="3969009"/>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32</a:t>
            </a:fld>
            <a:endParaRPr lang="en-US"/>
          </a:p>
        </p:txBody>
      </p:sp>
    </p:spTree>
    <p:extLst>
      <p:ext uri="{BB962C8B-B14F-4D97-AF65-F5344CB8AC3E}">
        <p14:creationId xmlns:p14="http://schemas.microsoft.com/office/powerpoint/2010/main" val="263747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14"/>
          <p:cNvSpPr>
            <a:spLocks noGrp="1" noChangeArrowheads="1"/>
          </p:cNvSpPr>
          <p:nvPr>
            <p:ph type="title"/>
          </p:nvPr>
        </p:nvSpPr>
        <p:spPr>
          <a:xfrm>
            <a:off x="854075" y="225784"/>
            <a:ext cx="7118350" cy="1143000"/>
          </a:xfrm>
        </p:spPr>
        <p:txBody>
          <a:bodyPr/>
          <a:lstStyle/>
          <a:p>
            <a:pPr algn="ctr" eaLnBrk="1" hangingPunct="1"/>
            <a:r>
              <a:rPr lang="en-US" sz="4800" dirty="0">
                <a:latin typeface="+mn-lt"/>
              </a:rPr>
              <a:t>Types of Back Injuries</a:t>
            </a:r>
          </a:p>
        </p:txBody>
      </p:sp>
      <p:grpSp>
        <p:nvGrpSpPr>
          <p:cNvPr id="3" name="Group 2"/>
          <p:cNvGrpSpPr/>
          <p:nvPr/>
        </p:nvGrpSpPr>
        <p:grpSpPr>
          <a:xfrm>
            <a:off x="920750" y="2288137"/>
            <a:ext cx="7334250" cy="3819525"/>
            <a:chOff x="920750" y="1771650"/>
            <a:chExt cx="7334250" cy="3819525"/>
          </a:xfrm>
        </p:grpSpPr>
        <p:grpSp>
          <p:nvGrpSpPr>
            <p:cNvPr id="8194" name="Group 111"/>
            <p:cNvGrpSpPr>
              <a:grpSpLocks/>
            </p:cNvGrpSpPr>
            <p:nvPr/>
          </p:nvGrpSpPr>
          <p:grpSpPr bwMode="auto">
            <a:xfrm>
              <a:off x="962025" y="1771650"/>
              <a:ext cx="7156450" cy="3783013"/>
              <a:chOff x="606" y="1156"/>
              <a:chExt cx="4508" cy="2383"/>
            </a:xfrm>
          </p:grpSpPr>
          <p:sp>
            <p:nvSpPr>
              <p:cNvPr id="8213" name="Rectangle 112"/>
              <p:cNvSpPr>
                <a:spLocks noChangeArrowheads="1"/>
              </p:cNvSpPr>
              <p:nvPr/>
            </p:nvSpPr>
            <p:spPr bwMode="auto">
              <a:xfrm>
                <a:off x="2057" y="2980"/>
                <a:ext cx="3057"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a:solidFill>
                      <a:srgbClr val="C0C0C0"/>
                    </a:solidFill>
                    <a:latin typeface="Arial" charset="0"/>
                  </a:rPr>
                  <a:t>Disk begins to leak its </a:t>
                </a:r>
                <a:br>
                  <a:rPr lang="en-US" sz="2800">
                    <a:solidFill>
                      <a:srgbClr val="C0C0C0"/>
                    </a:solidFill>
                    <a:latin typeface="Arial" charset="0"/>
                  </a:rPr>
                </a:br>
                <a:r>
                  <a:rPr lang="en-US" sz="2800">
                    <a:solidFill>
                      <a:srgbClr val="C0C0C0"/>
                    </a:solidFill>
                    <a:latin typeface="Arial" charset="0"/>
                  </a:rPr>
                  <a:t>cushioning fluid</a:t>
                </a:r>
              </a:p>
            </p:txBody>
          </p:sp>
          <p:sp>
            <p:nvSpPr>
              <p:cNvPr id="8214" name="Rectangle 113"/>
              <p:cNvSpPr>
                <a:spLocks noChangeArrowheads="1"/>
              </p:cNvSpPr>
              <p:nvPr/>
            </p:nvSpPr>
            <p:spPr bwMode="auto">
              <a:xfrm>
                <a:off x="606" y="2986"/>
                <a:ext cx="1187"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85000"/>
                  </a:lnSpc>
                  <a:spcBef>
                    <a:spcPct val="20000"/>
                  </a:spcBef>
                </a:pPr>
                <a:r>
                  <a:rPr lang="en-US" sz="2800" b="1">
                    <a:solidFill>
                      <a:srgbClr val="C0C0C0"/>
                    </a:solidFill>
                    <a:latin typeface="Arial" charset="0"/>
                  </a:rPr>
                  <a:t>Herniated disk</a:t>
                </a:r>
              </a:p>
            </p:txBody>
          </p:sp>
          <p:sp>
            <p:nvSpPr>
              <p:cNvPr id="8215" name="Rectangle 114"/>
              <p:cNvSpPr>
                <a:spLocks noChangeArrowheads="1"/>
              </p:cNvSpPr>
              <p:nvPr/>
            </p:nvSpPr>
            <p:spPr bwMode="auto">
              <a:xfrm>
                <a:off x="2058" y="2370"/>
                <a:ext cx="29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a:solidFill>
                      <a:srgbClr val="C0C0C0"/>
                    </a:solidFill>
                    <a:latin typeface="Arial" charset="0"/>
                  </a:rPr>
                  <a:t>Disk begins to come out </a:t>
                </a:r>
                <a:br>
                  <a:rPr lang="en-US" sz="2800">
                    <a:solidFill>
                      <a:srgbClr val="C0C0C0"/>
                    </a:solidFill>
                    <a:latin typeface="Arial" charset="0"/>
                  </a:rPr>
                </a:br>
                <a:r>
                  <a:rPr lang="en-US" sz="2800">
                    <a:solidFill>
                      <a:srgbClr val="C0C0C0"/>
                    </a:solidFill>
                    <a:latin typeface="Arial" charset="0"/>
                  </a:rPr>
                  <a:t>from between two vertebrae</a:t>
                </a:r>
              </a:p>
            </p:txBody>
          </p:sp>
          <p:sp>
            <p:nvSpPr>
              <p:cNvPr id="8216" name="Rectangle 115"/>
              <p:cNvSpPr>
                <a:spLocks noChangeArrowheads="1"/>
              </p:cNvSpPr>
              <p:nvPr/>
            </p:nvSpPr>
            <p:spPr bwMode="auto">
              <a:xfrm>
                <a:off x="625" y="2364"/>
                <a:ext cx="1185"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90000"/>
                  </a:lnSpc>
                  <a:spcBef>
                    <a:spcPct val="20000"/>
                  </a:spcBef>
                </a:pPr>
                <a:r>
                  <a:rPr lang="en-US" sz="2800" b="1">
                    <a:solidFill>
                      <a:srgbClr val="C0C0C0"/>
                    </a:solidFill>
                    <a:latin typeface="Arial" charset="0"/>
                  </a:rPr>
                  <a:t>Bulging disk</a:t>
                </a:r>
              </a:p>
            </p:txBody>
          </p:sp>
          <p:sp>
            <p:nvSpPr>
              <p:cNvPr id="8217" name="Rectangle 116"/>
              <p:cNvSpPr>
                <a:spLocks noChangeArrowheads="1"/>
              </p:cNvSpPr>
              <p:nvPr/>
            </p:nvSpPr>
            <p:spPr bwMode="auto">
              <a:xfrm>
                <a:off x="2058" y="1775"/>
                <a:ext cx="2964"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a:solidFill>
                      <a:srgbClr val="C0C0C0"/>
                    </a:solidFill>
                    <a:latin typeface="Arial" charset="0"/>
                  </a:rPr>
                  <a:t>Ligament in the back is torn or excessively stretched</a:t>
                </a:r>
              </a:p>
            </p:txBody>
          </p:sp>
          <p:sp>
            <p:nvSpPr>
              <p:cNvPr id="8218" name="Rectangle 117"/>
              <p:cNvSpPr>
                <a:spLocks noChangeArrowheads="1"/>
              </p:cNvSpPr>
              <p:nvPr/>
            </p:nvSpPr>
            <p:spPr bwMode="auto">
              <a:xfrm>
                <a:off x="607" y="1757"/>
                <a:ext cx="1185"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pPr>
                <a:r>
                  <a:rPr lang="en-US" sz="2800" b="1">
                    <a:solidFill>
                      <a:srgbClr val="C0C0C0"/>
                    </a:solidFill>
                    <a:latin typeface="Arial" charset="0"/>
                  </a:rPr>
                  <a:t>Sprain</a:t>
                </a:r>
              </a:p>
            </p:txBody>
          </p:sp>
          <p:sp>
            <p:nvSpPr>
              <p:cNvPr id="8219" name="Rectangle 118"/>
              <p:cNvSpPr>
                <a:spLocks noChangeArrowheads="1"/>
              </p:cNvSpPr>
              <p:nvPr/>
            </p:nvSpPr>
            <p:spPr bwMode="auto">
              <a:xfrm>
                <a:off x="2058" y="1156"/>
                <a:ext cx="286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a:solidFill>
                      <a:srgbClr val="C0C0C0"/>
                    </a:solidFill>
                    <a:latin typeface="Arial" charset="0"/>
                  </a:rPr>
                  <a:t>Injury due to overusing or overstretching your back</a:t>
                </a:r>
              </a:p>
            </p:txBody>
          </p:sp>
          <p:sp>
            <p:nvSpPr>
              <p:cNvPr id="8220" name="Rectangle 119"/>
              <p:cNvSpPr>
                <a:spLocks noChangeArrowheads="1"/>
              </p:cNvSpPr>
              <p:nvPr/>
            </p:nvSpPr>
            <p:spPr bwMode="auto">
              <a:xfrm>
                <a:off x="613" y="1156"/>
                <a:ext cx="1185"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pPr>
                <a:r>
                  <a:rPr lang="en-US" sz="2800" b="1">
                    <a:solidFill>
                      <a:srgbClr val="C0C0C0"/>
                    </a:solidFill>
                    <a:latin typeface="Arial" charset="0"/>
                  </a:rPr>
                  <a:t>Strain</a:t>
                </a:r>
              </a:p>
            </p:txBody>
          </p:sp>
        </p:grpSp>
        <p:sp>
          <p:nvSpPr>
            <p:cNvPr id="14423" name="Rectangle 87"/>
            <p:cNvSpPr>
              <a:spLocks noChangeArrowheads="1"/>
            </p:cNvSpPr>
            <p:nvPr/>
          </p:nvSpPr>
          <p:spPr bwMode="auto">
            <a:xfrm>
              <a:off x="963613" y="2725738"/>
              <a:ext cx="1881187"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pPr>
              <a:r>
                <a:rPr lang="en-US" sz="2800" b="1" dirty="0">
                  <a:solidFill>
                    <a:srgbClr val="009900"/>
                  </a:solidFill>
                  <a:latin typeface="Arial" charset="0"/>
                </a:rPr>
                <a:t>Sprain</a:t>
              </a:r>
            </a:p>
          </p:txBody>
        </p:sp>
        <p:sp>
          <p:nvSpPr>
            <p:cNvPr id="14422" name="Rectangle 86"/>
            <p:cNvSpPr>
              <a:spLocks noChangeArrowheads="1"/>
            </p:cNvSpPr>
            <p:nvPr/>
          </p:nvSpPr>
          <p:spPr bwMode="auto">
            <a:xfrm>
              <a:off x="3267075" y="2760663"/>
              <a:ext cx="47053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dirty="0">
                  <a:solidFill>
                    <a:srgbClr val="009900"/>
                  </a:solidFill>
                  <a:latin typeface="Arial" charset="0"/>
                </a:rPr>
                <a:t>Ligament in the back is torn or excessively stretched</a:t>
              </a:r>
            </a:p>
          </p:txBody>
        </p:sp>
        <p:sp>
          <p:nvSpPr>
            <p:cNvPr id="14418" name="Rectangle 82"/>
            <p:cNvSpPr>
              <a:spLocks noChangeArrowheads="1"/>
            </p:cNvSpPr>
            <p:nvPr/>
          </p:nvSpPr>
          <p:spPr bwMode="auto">
            <a:xfrm>
              <a:off x="3265488" y="4673600"/>
              <a:ext cx="4852987"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dirty="0">
                  <a:solidFill>
                    <a:srgbClr val="9900CC"/>
                  </a:solidFill>
                  <a:latin typeface="Arial" charset="0"/>
                </a:rPr>
                <a:t>Disk begins to leak its </a:t>
              </a:r>
              <a:br>
                <a:rPr lang="en-US" sz="2800" dirty="0">
                  <a:solidFill>
                    <a:srgbClr val="9900CC"/>
                  </a:solidFill>
                  <a:latin typeface="Arial" charset="0"/>
                </a:rPr>
              </a:br>
              <a:r>
                <a:rPr lang="en-US" sz="2800" dirty="0">
                  <a:solidFill>
                    <a:srgbClr val="9900CC"/>
                  </a:solidFill>
                  <a:latin typeface="Arial" charset="0"/>
                </a:rPr>
                <a:t>cushioning fluid</a:t>
              </a:r>
            </a:p>
          </p:txBody>
        </p:sp>
        <p:sp>
          <p:nvSpPr>
            <p:cNvPr id="14419" name="Rectangle 83"/>
            <p:cNvSpPr>
              <a:spLocks noChangeArrowheads="1"/>
            </p:cNvSpPr>
            <p:nvPr/>
          </p:nvSpPr>
          <p:spPr bwMode="auto">
            <a:xfrm>
              <a:off x="962025" y="4683125"/>
              <a:ext cx="188436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85000"/>
                </a:lnSpc>
                <a:spcBef>
                  <a:spcPct val="20000"/>
                </a:spcBef>
              </a:pPr>
              <a:r>
                <a:rPr lang="en-US" sz="2800" b="1">
                  <a:solidFill>
                    <a:srgbClr val="9900CC"/>
                  </a:solidFill>
                  <a:latin typeface="Arial" charset="0"/>
                </a:rPr>
                <a:t>Herniated disk</a:t>
              </a:r>
            </a:p>
          </p:txBody>
        </p:sp>
        <p:sp>
          <p:nvSpPr>
            <p:cNvPr id="14420" name="Rectangle 84"/>
            <p:cNvSpPr>
              <a:spLocks noChangeArrowheads="1"/>
            </p:cNvSpPr>
            <p:nvPr/>
          </p:nvSpPr>
          <p:spPr bwMode="auto">
            <a:xfrm>
              <a:off x="3267075" y="3705225"/>
              <a:ext cx="46672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dirty="0">
                  <a:solidFill>
                    <a:srgbClr val="CC0000"/>
                  </a:solidFill>
                  <a:latin typeface="Arial" charset="0"/>
                </a:rPr>
                <a:t>Disk begins to come out </a:t>
              </a:r>
              <a:br>
                <a:rPr lang="en-US" sz="2800" dirty="0">
                  <a:solidFill>
                    <a:srgbClr val="CC0000"/>
                  </a:solidFill>
                  <a:latin typeface="Arial" charset="0"/>
                </a:rPr>
              </a:br>
              <a:r>
                <a:rPr lang="en-US" sz="2800" dirty="0">
                  <a:solidFill>
                    <a:srgbClr val="CC0000"/>
                  </a:solidFill>
                  <a:latin typeface="Arial" charset="0"/>
                </a:rPr>
                <a:t>from between two vertebrae</a:t>
              </a:r>
            </a:p>
          </p:txBody>
        </p:sp>
        <p:sp>
          <p:nvSpPr>
            <p:cNvPr id="14421" name="Rectangle 85"/>
            <p:cNvSpPr>
              <a:spLocks noChangeArrowheads="1"/>
            </p:cNvSpPr>
            <p:nvPr/>
          </p:nvSpPr>
          <p:spPr bwMode="auto">
            <a:xfrm>
              <a:off x="992188" y="3695700"/>
              <a:ext cx="188118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lnSpc>
                  <a:spcPct val="90000"/>
                </a:lnSpc>
                <a:spcBef>
                  <a:spcPct val="20000"/>
                </a:spcBef>
              </a:pPr>
              <a:r>
                <a:rPr lang="en-US" sz="2800" b="1">
                  <a:solidFill>
                    <a:srgbClr val="CC0000"/>
                  </a:solidFill>
                  <a:latin typeface="Arial" charset="0"/>
                </a:rPr>
                <a:t>Bulging disk</a:t>
              </a:r>
            </a:p>
          </p:txBody>
        </p:sp>
        <p:sp>
          <p:nvSpPr>
            <p:cNvPr id="14424" name="Rectangle 88"/>
            <p:cNvSpPr>
              <a:spLocks noChangeArrowheads="1"/>
            </p:cNvSpPr>
            <p:nvPr/>
          </p:nvSpPr>
          <p:spPr bwMode="auto">
            <a:xfrm>
              <a:off x="3267075" y="1778000"/>
              <a:ext cx="45434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lnSpc>
                  <a:spcPct val="90000"/>
                </a:lnSpc>
                <a:spcBef>
                  <a:spcPct val="20000"/>
                </a:spcBef>
              </a:pPr>
              <a:r>
                <a:rPr lang="en-US" sz="2800" dirty="0" smtClean="0">
                  <a:solidFill>
                    <a:srgbClr val="3333CC"/>
                  </a:solidFill>
                  <a:latin typeface="Arial" charset="0"/>
                </a:rPr>
                <a:t>Injury </a:t>
              </a:r>
              <a:r>
                <a:rPr lang="en-US" sz="2800" dirty="0">
                  <a:solidFill>
                    <a:srgbClr val="3333CC"/>
                  </a:solidFill>
                  <a:latin typeface="Arial" charset="0"/>
                </a:rPr>
                <a:t>due to overusing or overstretching your back</a:t>
              </a:r>
            </a:p>
          </p:txBody>
        </p:sp>
        <p:sp>
          <p:nvSpPr>
            <p:cNvPr id="14425" name="Rectangle 89"/>
            <p:cNvSpPr>
              <a:spLocks noChangeArrowheads="1"/>
            </p:cNvSpPr>
            <p:nvPr/>
          </p:nvSpPr>
          <p:spPr bwMode="auto">
            <a:xfrm>
              <a:off x="973138" y="1778000"/>
              <a:ext cx="1881187"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20000"/>
                </a:spcBef>
              </a:pPr>
              <a:r>
                <a:rPr lang="en-US" sz="2800" b="1">
                  <a:solidFill>
                    <a:srgbClr val="3333CC"/>
                  </a:solidFill>
                  <a:latin typeface="Arial" charset="0"/>
                </a:rPr>
                <a:t>Strain</a:t>
              </a:r>
            </a:p>
          </p:txBody>
        </p:sp>
        <p:sp>
          <p:nvSpPr>
            <p:cNvPr id="8204" name="Line 90"/>
            <p:cNvSpPr>
              <a:spLocks noChangeShapeType="1"/>
            </p:cNvSpPr>
            <p:nvPr/>
          </p:nvSpPr>
          <p:spPr bwMode="auto">
            <a:xfrm>
              <a:off x="930275" y="2733675"/>
              <a:ext cx="7304088"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91"/>
            <p:cNvSpPr>
              <a:spLocks noChangeShapeType="1"/>
            </p:cNvSpPr>
            <p:nvPr/>
          </p:nvSpPr>
          <p:spPr bwMode="auto">
            <a:xfrm>
              <a:off x="920750" y="3684588"/>
              <a:ext cx="733425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92"/>
            <p:cNvSpPr>
              <a:spLocks noChangeShapeType="1"/>
            </p:cNvSpPr>
            <p:nvPr/>
          </p:nvSpPr>
          <p:spPr bwMode="auto">
            <a:xfrm>
              <a:off x="922338" y="4633913"/>
              <a:ext cx="7312025" cy="206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93"/>
            <p:cNvSpPr>
              <a:spLocks noChangeShapeType="1"/>
            </p:cNvSpPr>
            <p:nvPr/>
          </p:nvSpPr>
          <p:spPr bwMode="auto">
            <a:xfrm>
              <a:off x="2857500" y="1790700"/>
              <a:ext cx="1588" cy="37988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8" name="Group 101"/>
            <p:cNvGrpSpPr>
              <a:grpSpLocks/>
            </p:cNvGrpSpPr>
            <p:nvPr/>
          </p:nvGrpSpPr>
          <p:grpSpPr bwMode="auto">
            <a:xfrm>
              <a:off x="930275" y="1790700"/>
              <a:ext cx="7307263" cy="3800475"/>
              <a:chOff x="586" y="1152"/>
              <a:chExt cx="4603" cy="2394"/>
            </a:xfrm>
          </p:grpSpPr>
          <p:sp>
            <p:nvSpPr>
              <p:cNvPr id="8209" name="Line 95"/>
              <p:cNvSpPr>
                <a:spLocks noChangeShapeType="1"/>
              </p:cNvSpPr>
              <p:nvPr/>
            </p:nvSpPr>
            <p:spPr bwMode="auto">
              <a:xfrm>
                <a:off x="586" y="3545"/>
                <a:ext cx="4597" cy="1"/>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97"/>
              <p:cNvSpPr>
                <a:spLocks noChangeShapeType="1"/>
              </p:cNvSpPr>
              <p:nvPr/>
            </p:nvSpPr>
            <p:spPr bwMode="auto">
              <a:xfrm>
                <a:off x="586" y="1152"/>
                <a:ext cx="4585" cy="1"/>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98"/>
              <p:cNvSpPr>
                <a:spLocks noChangeShapeType="1"/>
              </p:cNvSpPr>
              <p:nvPr/>
            </p:nvSpPr>
            <p:spPr bwMode="auto">
              <a:xfrm>
                <a:off x="586" y="1152"/>
                <a:ext cx="0" cy="2393"/>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99"/>
              <p:cNvSpPr>
                <a:spLocks noChangeShapeType="1"/>
              </p:cNvSpPr>
              <p:nvPr/>
            </p:nvSpPr>
            <p:spPr bwMode="auto">
              <a:xfrm>
                <a:off x="5189" y="1152"/>
                <a:ext cx="0" cy="2393"/>
              </a:xfrm>
              <a:prstGeom prst="line">
                <a:avLst/>
              </a:prstGeom>
              <a:noFill/>
              <a:ln w="28575" cap="sq">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 name="Slide Number Placeholder 1"/>
          <p:cNvSpPr>
            <a:spLocks noGrp="1"/>
          </p:cNvSpPr>
          <p:nvPr>
            <p:ph type="sldNum" sz="quarter" idx="12"/>
          </p:nvPr>
        </p:nvSpPr>
        <p:spPr/>
        <p:txBody>
          <a:bodyPr/>
          <a:lstStyle/>
          <a:p>
            <a:fld id="{555B31FD-E8C5-7A41-B926-D1385114B3C2}" type="slidenum">
              <a:rPr lang="en-US" smtClean="0"/>
              <a:t>33</a:t>
            </a:fld>
            <a:endParaRPr lang="en-US"/>
          </a:p>
        </p:txBody>
      </p:sp>
    </p:spTree>
    <p:extLst>
      <p:ext uri="{BB962C8B-B14F-4D97-AF65-F5344CB8AC3E}">
        <p14:creationId xmlns:p14="http://schemas.microsoft.com/office/powerpoint/2010/main" val="8942203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WAYS TO STRENGTHEN    YOUR BACK</a:t>
            </a:r>
            <a:endParaRPr lang="en-US" sz="4000" dirty="0"/>
          </a:p>
        </p:txBody>
      </p:sp>
      <p:sp>
        <p:nvSpPr>
          <p:cNvPr id="3" name="Content Placeholder 2"/>
          <p:cNvSpPr>
            <a:spLocks noGrp="1"/>
          </p:cNvSpPr>
          <p:nvPr>
            <p:ph idx="1"/>
          </p:nvPr>
        </p:nvSpPr>
        <p:spPr>
          <a:xfrm>
            <a:off x="498475" y="1981200"/>
            <a:ext cx="4322278" cy="4144963"/>
          </a:xfrm>
        </p:spPr>
        <p:txBody>
          <a:bodyPr>
            <a:normAutofit fontScale="70000" lnSpcReduction="20000"/>
          </a:bodyPr>
          <a:lstStyle/>
          <a:p>
            <a:r>
              <a:rPr lang="en-US" dirty="0" smtClean="0"/>
              <a:t>General physical conditioning (walking, jogging)</a:t>
            </a:r>
          </a:p>
          <a:p>
            <a:r>
              <a:rPr lang="en-US" dirty="0" smtClean="0"/>
              <a:t>Back strengthening exercises</a:t>
            </a:r>
          </a:p>
          <a:p>
            <a:r>
              <a:rPr lang="en-US" dirty="0" smtClean="0"/>
              <a:t>Abdominal muscle strengthening exercises</a:t>
            </a:r>
          </a:p>
          <a:p>
            <a:r>
              <a:rPr lang="en-US" dirty="0"/>
              <a:t>Proper lifting/moving techniques</a:t>
            </a:r>
          </a:p>
          <a:p>
            <a:r>
              <a:rPr lang="en-US" dirty="0" smtClean="0"/>
              <a:t>Stretching</a:t>
            </a:r>
          </a:p>
          <a:p>
            <a:r>
              <a:rPr lang="en-US" dirty="0" smtClean="0"/>
              <a:t>Weight Loss</a:t>
            </a:r>
          </a:p>
          <a:p>
            <a:r>
              <a:rPr lang="en-US" dirty="0" smtClean="0"/>
              <a:t>Good Posture</a:t>
            </a:r>
          </a:p>
        </p:txBody>
      </p:sp>
      <p:pic>
        <p:nvPicPr>
          <p:cNvPr id="5" name="Picture 4"/>
          <p:cNvPicPr>
            <a:picLocks noChangeAspect="1"/>
          </p:cNvPicPr>
          <p:nvPr/>
        </p:nvPicPr>
        <p:blipFill rotWithShape="1">
          <a:blip r:embed="rId2"/>
          <a:srcRect l="14389" r="14479"/>
          <a:stretch/>
        </p:blipFill>
        <p:spPr>
          <a:xfrm>
            <a:off x="4820753" y="2996322"/>
            <a:ext cx="4323247" cy="3861678"/>
          </a:xfrm>
          <a:prstGeom prst="rect">
            <a:avLst/>
          </a:prstGeom>
        </p:spPr>
      </p:pic>
      <p:sp>
        <p:nvSpPr>
          <p:cNvPr id="4" name="Slide Number Placeholder 3"/>
          <p:cNvSpPr>
            <a:spLocks noGrp="1"/>
          </p:cNvSpPr>
          <p:nvPr>
            <p:ph type="sldNum" sz="quarter" idx="12"/>
          </p:nvPr>
        </p:nvSpPr>
        <p:spPr/>
        <p:txBody>
          <a:bodyPr/>
          <a:lstStyle/>
          <a:p>
            <a:fld id="{555B31FD-E8C5-7A41-B926-D1385114B3C2}" type="slidenum">
              <a:rPr lang="en-US" smtClean="0"/>
              <a:t>34</a:t>
            </a:fld>
            <a:endParaRPr lang="en-US"/>
          </a:p>
        </p:txBody>
      </p:sp>
    </p:spTree>
    <p:extLst>
      <p:ext uri="{BB962C8B-B14F-4D97-AF65-F5344CB8AC3E}">
        <p14:creationId xmlns:p14="http://schemas.microsoft.com/office/powerpoint/2010/main" val="419658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PREVENT INJURY</a:t>
            </a:r>
            <a:endParaRPr lang="en-US" sz="4800" dirty="0"/>
          </a:p>
        </p:txBody>
      </p:sp>
      <p:sp>
        <p:nvSpPr>
          <p:cNvPr id="5" name="Content Placeholder 4"/>
          <p:cNvSpPr>
            <a:spLocks noGrp="1"/>
          </p:cNvSpPr>
          <p:nvPr>
            <p:ph idx="1"/>
          </p:nvPr>
        </p:nvSpPr>
        <p:spPr>
          <a:xfrm>
            <a:off x="498474" y="1981200"/>
            <a:ext cx="4361393" cy="4144963"/>
          </a:xfrm>
        </p:spPr>
        <p:txBody>
          <a:bodyPr>
            <a:normAutofit/>
          </a:bodyPr>
          <a:lstStyle/>
          <a:p>
            <a:r>
              <a:rPr lang="en-US" sz="2400" dirty="0" smtClean="0"/>
              <a:t>Safety First</a:t>
            </a:r>
          </a:p>
          <a:p>
            <a:pPr lvl="1"/>
            <a:r>
              <a:rPr lang="en-US" sz="2200" dirty="0" smtClean="0"/>
              <a:t>Assess the situation</a:t>
            </a:r>
          </a:p>
          <a:p>
            <a:pPr lvl="2"/>
            <a:r>
              <a:rPr lang="en-US" sz="2200" dirty="0" smtClean="0"/>
              <a:t> Do I need help?</a:t>
            </a:r>
          </a:p>
          <a:p>
            <a:pPr lvl="2"/>
            <a:r>
              <a:rPr lang="en-US" sz="2200" dirty="0" smtClean="0"/>
              <a:t>Do I need any lifting equipment?</a:t>
            </a:r>
          </a:p>
          <a:p>
            <a:pPr lvl="2"/>
            <a:r>
              <a:rPr lang="en-US" sz="2200" dirty="0" smtClean="0"/>
              <a:t>Is the path of movement clear ?</a:t>
            </a:r>
          </a:p>
        </p:txBody>
      </p:sp>
      <p:pic>
        <p:nvPicPr>
          <p:cNvPr id="6" name="Picture 14" descr="stack boxes woman clipboard IS356-017"/>
          <p:cNvPicPr>
            <a:picLocks noChangeAspect="1" noChangeArrowheads="1"/>
          </p:cNvPicPr>
          <p:nvPr/>
        </p:nvPicPr>
        <p:blipFill>
          <a:blip r:embed="rId2">
            <a:extLst>
              <a:ext uri="{28A0092B-C50C-407E-A947-70E740481C1C}">
                <a14:useLocalDpi xmlns:a14="http://schemas.microsoft.com/office/drawing/2010/main" val="0"/>
              </a:ext>
            </a:extLst>
          </a:blip>
          <a:srcRect r="2904" b="6343"/>
          <a:stretch>
            <a:fillRect/>
          </a:stretch>
        </p:blipFill>
        <p:spPr bwMode="auto">
          <a:xfrm>
            <a:off x="5263091" y="2298700"/>
            <a:ext cx="353377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55B31FD-E8C5-7A41-B926-D1385114B3C2}" type="slidenum">
              <a:rPr lang="en-US" smtClean="0"/>
              <a:t>35</a:t>
            </a:fld>
            <a:endParaRPr lang="en-US"/>
          </a:p>
        </p:txBody>
      </p:sp>
    </p:spTree>
    <p:extLst>
      <p:ext uri="{BB962C8B-B14F-4D97-AF65-F5344CB8AC3E}">
        <p14:creationId xmlns:p14="http://schemas.microsoft.com/office/powerpoint/2010/main" val="2865310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smtClean="0"/>
              <a:t>PROPER LIFTING</a:t>
            </a:r>
            <a:endParaRPr lang="en-US" sz="4800" dirty="0"/>
          </a:p>
        </p:txBody>
      </p:sp>
      <p:sp>
        <p:nvSpPr>
          <p:cNvPr id="5" name="Content Placeholder 4"/>
          <p:cNvSpPr>
            <a:spLocks noGrp="1"/>
          </p:cNvSpPr>
          <p:nvPr>
            <p:ph idx="1"/>
          </p:nvPr>
        </p:nvSpPr>
        <p:spPr>
          <a:xfrm>
            <a:off x="498475" y="1981200"/>
            <a:ext cx="4810126" cy="4144963"/>
          </a:xfrm>
        </p:spPr>
        <p:txBody>
          <a:bodyPr>
            <a:normAutofit/>
          </a:bodyPr>
          <a:lstStyle/>
          <a:p>
            <a:pPr lvl="1"/>
            <a:r>
              <a:rPr lang="en-US" dirty="0">
                <a:latin typeface="Arial" charset="0"/>
              </a:rPr>
              <a:t>Stand close with a wide stance</a:t>
            </a:r>
          </a:p>
          <a:p>
            <a:pPr lvl="1"/>
            <a:r>
              <a:rPr lang="en-US" dirty="0">
                <a:latin typeface="Arial" charset="0"/>
              </a:rPr>
              <a:t>Bend at the knees</a:t>
            </a:r>
          </a:p>
          <a:p>
            <a:pPr lvl="1"/>
            <a:r>
              <a:rPr lang="en-US" dirty="0">
                <a:latin typeface="Arial" charset="0"/>
              </a:rPr>
              <a:t>Pull the load close and grip it</a:t>
            </a:r>
          </a:p>
          <a:p>
            <a:pPr lvl="1"/>
            <a:r>
              <a:rPr lang="en-US" dirty="0">
                <a:latin typeface="Arial" charset="0"/>
              </a:rPr>
              <a:t>Tighten stomach, </a:t>
            </a:r>
            <a:br>
              <a:rPr lang="en-US" dirty="0">
                <a:latin typeface="Arial" charset="0"/>
              </a:rPr>
            </a:br>
            <a:r>
              <a:rPr lang="en-US" dirty="0">
                <a:latin typeface="Arial" charset="0"/>
              </a:rPr>
              <a:t>lift your head</a:t>
            </a:r>
          </a:p>
          <a:p>
            <a:pPr lvl="1"/>
            <a:r>
              <a:rPr lang="en-US" dirty="0">
                <a:latin typeface="Arial" charset="0"/>
              </a:rPr>
              <a:t>Rise using your legs</a:t>
            </a:r>
          </a:p>
        </p:txBody>
      </p:sp>
      <p:pic>
        <p:nvPicPr>
          <p:cNvPr id="2" name="Picture 1"/>
          <p:cNvPicPr>
            <a:picLocks noChangeAspect="1"/>
          </p:cNvPicPr>
          <p:nvPr/>
        </p:nvPicPr>
        <p:blipFill>
          <a:blip r:embed="rId2"/>
          <a:stretch>
            <a:fillRect/>
          </a:stretch>
        </p:blipFill>
        <p:spPr>
          <a:xfrm>
            <a:off x="3378200" y="3097696"/>
            <a:ext cx="5765800" cy="3760304"/>
          </a:xfrm>
          <a:prstGeom prst="rect">
            <a:avLst/>
          </a:prstGeom>
          <a:noFill/>
          <a:ln>
            <a:solidFill>
              <a:schemeClr val="bg1"/>
            </a:solidFill>
          </a:ln>
        </p:spPr>
      </p:pic>
      <p:sp>
        <p:nvSpPr>
          <p:cNvPr id="3" name="Slide Number Placeholder 2"/>
          <p:cNvSpPr>
            <a:spLocks noGrp="1"/>
          </p:cNvSpPr>
          <p:nvPr>
            <p:ph type="sldNum" sz="quarter" idx="12"/>
          </p:nvPr>
        </p:nvSpPr>
        <p:spPr/>
        <p:txBody>
          <a:bodyPr/>
          <a:lstStyle/>
          <a:p>
            <a:fld id="{555B31FD-E8C5-7A41-B926-D1385114B3C2}" type="slidenum">
              <a:rPr lang="en-US" smtClean="0"/>
              <a:t>36</a:t>
            </a:fld>
            <a:endParaRPr lang="en-US"/>
          </a:p>
        </p:txBody>
      </p:sp>
    </p:spTree>
    <p:extLst>
      <p:ext uri="{BB962C8B-B14F-4D97-AF65-F5344CB8AC3E}">
        <p14:creationId xmlns:p14="http://schemas.microsoft.com/office/powerpoint/2010/main" val="1353127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SAFE CARRYING</a:t>
            </a:r>
            <a:endParaRPr lang="en-US" sz="4800" dirty="0"/>
          </a:p>
        </p:txBody>
      </p:sp>
      <p:sp>
        <p:nvSpPr>
          <p:cNvPr id="3" name="Content Placeholder 2"/>
          <p:cNvSpPr>
            <a:spLocks noGrp="1"/>
          </p:cNvSpPr>
          <p:nvPr>
            <p:ph idx="1"/>
          </p:nvPr>
        </p:nvSpPr>
        <p:spPr>
          <a:xfrm>
            <a:off x="498475" y="1981200"/>
            <a:ext cx="3667126" cy="4144963"/>
          </a:xfrm>
        </p:spPr>
        <p:txBody>
          <a:bodyPr/>
          <a:lstStyle/>
          <a:p>
            <a:r>
              <a:rPr lang="en-US" sz="2400" dirty="0" smtClean="0"/>
              <a:t>Always hold object close to your body with arms at 90°</a:t>
            </a:r>
          </a:p>
          <a:p>
            <a:pPr>
              <a:spcBef>
                <a:spcPct val="40000"/>
              </a:spcBef>
            </a:pPr>
            <a:r>
              <a:rPr lang="en-US" sz="2400" dirty="0"/>
              <a:t>Make sure you can see</a:t>
            </a:r>
          </a:p>
          <a:p>
            <a:pPr>
              <a:spcBef>
                <a:spcPct val="40000"/>
              </a:spcBef>
            </a:pPr>
            <a:r>
              <a:rPr lang="en-US" sz="2400" dirty="0"/>
              <a:t>Take small, stable steps</a:t>
            </a:r>
          </a:p>
          <a:p>
            <a:pPr>
              <a:spcBef>
                <a:spcPct val="40000"/>
              </a:spcBef>
            </a:pPr>
            <a:r>
              <a:rPr lang="en-US" sz="2400" dirty="0"/>
              <a:t>Do not twist your back</a:t>
            </a:r>
          </a:p>
          <a:p>
            <a:endParaRPr lang="en-US" dirty="0"/>
          </a:p>
        </p:txBody>
      </p:sp>
      <p:pic>
        <p:nvPicPr>
          <p:cNvPr id="4" name="Picture 3"/>
          <p:cNvPicPr>
            <a:picLocks noChangeAspect="1"/>
          </p:cNvPicPr>
          <p:nvPr/>
        </p:nvPicPr>
        <p:blipFill>
          <a:blip r:embed="rId2"/>
          <a:stretch>
            <a:fillRect/>
          </a:stretch>
        </p:blipFill>
        <p:spPr>
          <a:xfrm>
            <a:off x="4572000" y="1981200"/>
            <a:ext cx="3170766" cy="4512811"/>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37</a:t>
            </a:fld>
            <a:endParaRPr lang="en-US"/>
          </a:p>
        </p:txBody>
      </p:sp>
    </p:spTree>
    <p:extLst>
      <p:ext uri="{BB962C8B-B14F-4D97-AF65-F5344CB8AC3E}">
        <p14:creationId xmlns:p14="http://schemas.microsoft.com/office/powerpoint/2010/main" val="3461188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TEAM LIFTING</a:t>
            </a:r>
            <a:endParaRPr lang="en-US" sz="4800" dirty="0"/>
          </a:p>
        </p:txBody>
      </p:sp>
      <p:sp>
        <p:nvSpPr>
          <p:cNvPr id="3" name="Content Placeholder 2"/>
          <p:cNvSpPr>
            <a:spLocks noGrp="1"/>
          </p:cNvSpPr>
          <p:nvPr>
            <p:ph idx="1"/>
          </p:nvPr>
        </p:nvSpPr>
        <p:spPr>
          <a:xfrm>
            <a:off x="676274" y="1896533"/>
            <a:ext cx="7053793" cy="2243667"/>
          </a:xfrm>
        </p:spPr>
        <p:txBody>
          <a:bodyPr>
            <a:normAutofit fontScale="85000" lnSpcReduction="20000"/>
          </a:bodyPr>
          <a:lstStyle/>
          <a:p>
            <a:r>
              <a:rPr lang="en-US" dirty="0" smtClean="0"/>
              <a:t>When more than one person is required to lift an object:</a:t>
            </a:r>
          </a:p>
          <a:p>
            <a:pPr lvl="8">
              <a:spcBef>
                <a:spcPts val="1200"/>
              </a:spcBef>
            </a:pPr>
            <a:r>
              <a:rPr lang="en-US" dirty="0"/>
              <a:t>Designate a person to lead the </a:t>
            </a:r>
            <a:r>
              <a:rPr lang="en-US" dirty="0" smtClean="0"/>
              <a:t>lift</a:t>
            </a:r>
            <a:endParaRPr lang="en-US" dirty="0"/>
          </a:p>
          <a:p>
            <a:pPr lvl="8">
              <a:spcBef>
                <a:spcPts val="1200"/>
              </a:spcBef>
            </a:pPr>
            <a:r>
              <a:rPr lang="en-US" dirty="0"/>
              <a:t>Lift at the same time</a:t>
            </a:r>
          </a:p>
          <a:p>
            <a:pPr lvl="8">
              <a:spcBef>
                <a:spcPts val="1200"/>
              </a:spcBef>
            </a:pPr>
            <a:r>
              <a:rPr lang="en-US" dirty="0"/>
              <a:t>Keep the load level</a:t>
            </a:r>
          </a:p>
          <a:p>
            <a:pPr lvl="8">
              <a:spcBef>
                <a:spcPts val="1200"/>
              </a:spcBef>
            </a:pPr>
            <a:r>
              <a:rPr lang="en-US" dirty="0"/>
              <a:t>Slowly unload together</a:t>
            </a:r>
          </a:p>
          <a:p>
            <a:pPr lvl="1"/>
            <a:endParaRPr lang="en-US" dirty="0" smtClean="0"/>
          </a:p>
        </p:txBody>
      </p:sp>
      <p:pic>
        <p:nvPicPr>
          <p:cNvPr id="4" name="Picture 21" descr="2 man lift Candido silo lo"/>
          <p:cNvPicPr>
            <a:picLocks noChangeAspect="1" noChangeArrowheads="1"/>
          </p:cNvPicPr>
          <p:nvPr/>
        </p:nvPicPr>
        <p:blipFill>
          <a:blip r:embed="rId2">
            <a:extLst>
              <a:ext uri="{28A0092B-C50C-407E-A947-70E740481C1C}">
                <a14:useLocalDpi xmlns:a14="http://schemas.microsoft.com/office/drawing/2010/main" val="0"/>
              </a:ext>
            </a:extLst>
          </a:blip>
          <a:srcRect b="1776"/>
          <a:stretch>
            <a:fillRect/>
          </a:stretch>
        </p:blipFill>
        <p:spPr bwMode="auto">
          <a:xfrm>
            <a:off x="876812" y="2455333"/>
            <a:ext cx="7251682"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555B31FD-E8C5-7A41-B926-D1385114B3C2}" type="slidenum">
              <a:rPr lang="en-US" smtClean="0"/>
              <a:t>38</a:t>
            </a:fld>
            <a:endParaRPr lang="en-US"/>
          </a:p>
        </p:txBody>
      </p:sp>
    </p:spTree>
    <p:extLst>
      <p:ext uri="{BB962C8B-B14F-4D97-AF65-F5344CB8AC3E}">
        <p14:creationId xmlns:p14="http://schemas.microsoft.com/office/powerpoint/2010/main" val="3982973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UNLOADING OBJECT</a:t>
            </a:r>
            <a:endParaRPr lang="en-US" sz="4800" dirty="0"/>
          </a:p>
        </p:txBody>
      </p:sp>
      <p:sp>
        <p:nvSpPr>
          <p:cNvPr id="3" name="Content Placeholder 2"/>
          <p:cNvSpPr>
            <a:spLocks noGrp="1"/>
          </p:cNvSpPr>
          <p:nvPr>
            <p:ph idx="1"/>
          </p:nvPr>
        </p:nvSpPr>
        <p:spPr>
          <a:xfrm>
            <a:off x="498474" y="1981200"/>
            <a:ext cx="5572125" cy="4144963"/>
          </a:xfrm>
        </p:spPr>
        <p:txBody>
          <a:bodyPr>
            <a:normAutofit/>
          </a:bodyPr>
          <a:lstStyle/>
          <a:p>
            <a:r>
              <a:rPr lang="en-US" sz="2400" dirty="0" smtClean="0"/>
              <a:t>Proper unloading ergonomics are just as important as the lifting techniques.</a:t>
            </a:r>
          </a:p>
          <a:p>
            <a:pPr lvl="1">
              <a:spcBef>
                <a:spcPct val="40000"/>
              </a:spcBef>
            </a:pPr>
            <a:r>
              <a:rPr lang="en-US" sz="2400" dirty="0"/>
              <a:t>Squat with the </a:t>
            </a:r>
            <a:r>
              <a:rPr lang="en-US" sz="2400" dirty="0" smtClean="0"/>
              <a:t>load</a:t>
            </a:r>
            <a:endParaRPr lang="en-US" sz="2400" dirty="0"/>
          </a:p>
          <a:p>
            <a:pPr lvl="1">
              <a:spcBef>
                <a:spcPct val="40000"/>
              </a:spcBef>
            </a:pPr>
            <a:r>
              <a:rPr lang="en-US" sz="2400" dirty="0"/>
              <a:t>Do not bend your back over the load</a:t>
            </a:r>
          </a:p>
          <a:p>
            <a:pPr lvl="1">
              <a:spcBef>
                <a:spcPct val="40000"/>
              </a:spcBef>
            </a:pPr>
            <a:r>
              <a:rPr lang="en-US" sz="2400" dirty="0"/>
              <a:t>Be careful of </a:t>
            </a:r>
            <a:r>
              <a:rPr lang="en-US" sz="2400" dirty="0" smtClean="0"/>
              <a:t>fingers</a:t>
            </a:r>
          </a:p>
          <a:p>
            <a:pPr lvl="1">
              <a:spcBef>
                <a:spcPct val="40000"/>
              </a:spcBef>
            </a:pPr>
            <a:r>
              <a:rPr lang="en-US" sz="2400" dirty="0" smtClean="0"/>
              <a:t>If more than one person, let others know when you have made contact with the ground or surface</a:t>
            </a:r>
            <a:endParaRPr lang="en-US" sz="2400" dirty="0"/>
          </a:p>
        </p:txBody>
      </p:sp>
      <p:pic>
        <p:nvPicPr>
          <p:cNvPr id="4" name="Picture 3"/>
          <p:cNvPicPr>
            <a:picLocks noChangeAspect="1"/>
          </p:cNvPicPr>
          <p:nvPr/>
        </p:nvPicPr>
        <p:blipFill>
          <a:blip r:embed="rId2"/>
          <a:stretch>
            <a:fillRect/>
          </a:stretch>
        </p:blipFill>
        <p:spPr>
          <a:xfrm>
            <a:off x="6223000" y="2895600"/>
            <a:ext cx="2540000" cy="3962400"/>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39</a:t>
            </a:fld>
            <a:endParaRPr lang="en-US"/>
          </a:p>
        </p:txBody>
      </p:sp>
    </p:spTree>
    <p:extLst>
      <p:ext uri="{BB962C8B-B14F-4D97-AF65-F5344CB8AC3E}">
        <p14:creationId xmlns:p14="http://schemas.microsoft.com/office/powerpoint/2010/main" val="2227823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a:t>ERGONOMICS</a:t>
            </a:r>
          </a:p>
        </p:txBody>
      </p:sp>
      <p:sp>
        <p:nvSpPr>
          <p:cNvPr id="6" name="Content Placeholder 5"/>
          <p:cNvSpPr>
            <a:spLocks noGrp="1"/>
          </p:cNvSpPr>
          <p:nvPr>
            <p:ph sz="half" idx="2"/>
          </p:nvPr>
        </p:nvSpPr>
        <p:spPr/>
        <p:txBody>
          <a:bodyPr>
            <a:normAutofit fontScale="85000" lnSpcReduction="20000"/>
          </a:bodyPr>
          <a:lstStyle/>
          <a:p>
            <a:pPr>
              <a:spcBef>
                <a:spcPts val="0"/>
              </a:spcBef>
            </a:pPr>
            <a:r>
              <a:rPr lang="en-US" dirty="0" smtClean="0"/>
              <a:t>Working in awkward positions/poor alignment</a:t>
            </a:r>
          </a:p>
          <a:p>
            <a:pPr>
              <a:spcBef>
                <a:spcPts val="0"/>
              </a:spcBef>
            </a:pPr>
            <a:r>
              <a:rPr lang="en-US" dirty="0" smtClean="0"/>
              <a:t>Prolonged </a:t>
            </a:r>
            <a:r>
              <a:rPr lang="en-US" dirty="0"/>
              <a:t>sitting and standing</a:t>
            </a:r>
          </a:p>
          <a:p>
            <a:pPr>
              <a:spcBef>
                <a:spcPts val="0"/>
              </a:spcBef>
            </a:pPr>
            <a:r>
              <a:rPr lang="en-US" dirty="0"/>
              <a:t>Bending, reaching, stretching </a:t>
            </a:r>
          </a:p>
          <a:p>
            <a:pPr>
              <a:spcBef>
                <a:spcPts val="0"/>
              </a:spcBef>
            </a:pPr>
            <a:r>
              <a:rPr lang="en-US" dirty="0"/>
              <a:t>Driving for extended periods of </a:t>
            </a:r>
            <a:r>
              <a:rPr lang="en-US" dirty="0" smtClean="0"/>
              <a:t>time</a:t>
            </a:r>
          </a:p>
          <a:p>
            <a:pPr>
              <a:spcBef>
                <a:spcPts val="0"/>
              </a:spcBef>
            </a:pPr>
            <a:r>
              <a:rPr lang="en-US" dirty="0" smtClean="0"/>
              <a:t>Repetitive actions</a:t>
            </a:r>
            <a:endParaRPr lang="en-US" dirty="0"/>
          </a:p>
          <a:p>
            <a:pPr>
              <a:spcBef>
                <a:spcPts val="0"/>
              </a:spcBef>
            </a:pPr>
            <a:r>
              <a:rPr lang="en-US" dirty="0" smtClean="0"/>
              <a:t>Heavy </a:t>
            </a:r>
            <a:r>
              <a:rPr lang="en-US" dirty="0"/>
              <a:t>lifting</a:t>
            </a:r>
          </a:p>
          <a:p>
            <a:pPr>
              <a:spcBef>
                <a:spcPts val="0"/>
              </a:spcBef>
            </a:pPr>
            <a:r>
              <a:rPr lang="en-US" dirty="0"/>
              <a:t>Awkward </a:t>
            </a:r>
            <a:r>
              <a:rPr lang="en-US" dirty="0" smtClean="0"/>
              <a:t>lifting/Lifting while twisting</a:t>
            </a:r>
            <a:endParaRPr lang="en-US" dirty="0"/>
          </a:p>
          <a:p>
            <a:pPr>
              <a:spcBef>
                <a:spcPts val="0"/>
              </a:spcBef>
            </a:pPr>
            <a:r>
              <a:rPr lang="en-US" dirty="0" smtClean="0"/>
              <a:t>Pushing</a:t>
            </a:r>
            <a:r>
              <a:rPr lang="en-US" dirty="0"/>
              <a:t>, pulling, carrying</a:t>
            </a:r>
          </a:p>
          <a:p>
            <a:pPr>
              <a:spcBef>
                <a:spcPts val="0"/>
              </a:spcBef>
            </a:pPr>
            <a:r>
              <a:rPr lang="en-US" dirty="0"/>
              <a:t>Accidents, slips, trips, falls</a:t>
            </a:r>
          </a:p>
          <a:p>
            <a:pPr>
              <a:spcBef>
                <a:spcPts val="0"/>
              </a:spcBef>
            </a:pPr>
            <a:r>
              <a:rPr lang="en-US" dirty="0"/>
              <a:t>Vibration</a:t>
            </a:r>
          </a:p>
        </p:txBody>
      </p:sp>
      <p:sp>
        <p:nvSpPr>
          <p:cNvPr id="8" name="Content Placeholder 7"/>
          <p:cNvSpPr>
            <a:spLocks noGrp="1"/>
          </p:cNvSpPr>
          <p:nvPr>
            <p:ph sz="quarter" idx="4"/>
          </p:nvPr>
        </p:nvSpPr>
        <p:spPr/>
        <p:txBody>
          <a:bodyPr>
            <a:normAutofit fontScale="85000" lnSpcReduction="20000"/>
          </a:bodyPr>
          <a:lstStyle/>
          <a:p>
            <a:pPr>
              <a:spcBef>
                <a:spcPts val="0"/>
              </a:spcBef>
            </a:pPr>
            <a:r>
              <a:rPr lang="en-US" dirty="0" smtClean="0"/>
              <a:t>Carpal tunnel syndrome</a:t>
            </a:r>
          </a:p>
          <a:p>
            <a:pPr>
              <a:spcBef>
                <a:spcPts val="0"/>
              </a:spcBef>
            </a:pPr>
            <a:r>
              <a:rPr lang="en-US" dirty="0" smtClean="0"/>
              <a:t>Low back pain</a:t>
            </a:r>
          </a:p>
          <a:p>
            <a:pPr>
              <a:spcBef>
                <a:spcPts val="0"/>
              </a:spcBef>
            </a:pPr>
            <a:r>
              <a:rPr lang="en-US" dirty="0" smtClean="0"/>
              <a:t>Sciatica</a:t>
            </a:r>
          </a:p>
          <a:p>
            <a:pPr>
              <a:spcBef>
                <a:spcPts val="0"/>
              </a:spcBef>
            </a:pPr>
            <a:r>
              <a:rPr lang="en-US" dirty="0" smtClean="0"/>
              <a:t>Neck pain</a:t>
            </a:r>
          </a:p>
          <a:p>
            <a:pPr>
              <a:spcBef>
                <a:spcPts val="0"/>
              </a:spcBef>
            </a:pPr>
            <a:r>
              <a:rPr lang="en-US" dirty="0" smtClean="0"/>
              <a:t>Muscle tension/cramps</a:t>
            </a:r>
          </a:p>
          <a:p>
            <a:pPr>
              <a:spcBef>
                <a:spcPts val="0"/>
              </a:spcBef>
            </a:pPr>
            <a:r>
              <a:rPr lang="en-US" dirty="0" smtClean="0"/>
              <a:t>Headaches</a:t>
            </a:r>
          </a:p>
          <a:p>
            <a:pPr>
              <a:spcBef>
                <a:spcPts val="0"/>
              </a:spcBef>
            </a:pPr>
            <a:r>
              <a:rPr lang="en-US" dirty="0" smtClean="0"/>
              <a:t>Poor sleep</a:t>
            </a:r>
          </a:p>
          <a:p>
            <a:pPr>
              <a:spcBef>
                <a:spcPts val="0"/>
              </a:spcBef>
            </a:pPr>
            <a:r>
              <a:rPr lang="en-US" dirty="0" smtClean="0"/>
              <a:t>Shoulder problems (rotator cuff)</a:t>
            </a:r>
          </a:p>
          <a:p>
            <a:pPr>
              <a:spcBef>
                <a:spcPts val="0"/>
              </a:spcBef>
            </a:pPr>
            <a:r>
              <a:rPr lang="en-US" dirty="0" smtClean="0"/>
              <a:t>Tennis Elbow</a:t>
            </a:r>
          </a:p>
          <a:p>
            <a:pPr>
              <a:spcBef>
                <a:spcPts val="0"/>
              </a:spcBef>
            </a:pPr>
            <a:r>
              <a:rPr lang="en-US" dirty="0" smtClean="0"/>
              <a:t>Fatigue</a:t>
            </a:r>
          </a:p>
          <a:p>
            <a:pPr>
              <a:spcBef>
                <a:spcPts val="0"/>
              </a:spcBef>
            </a:pPr>
            <a:r>
              <a:rPr lang="en-US" dirty="0" smtClean="0"/>
              <a:t>Numbness/Tingling</a:t>
            </a:r>
          </a:p>
          <a:p>
            <a:pPr>
              <a:spcBef>
                <a:spcPts val="0"/>
              </a:spcBef>
            </a:pPr>
            <a:r>
              <a:rPr lang="en-US" dirty="0" smtClean="0"/>
              <a:t>Decreased ROM</a:t>
            </a:r>
          </a:p>
          <a:p>
            <a:pPr>
              <a:spcBef>
                <a:spcPts val="0"/>
              </a:spcBef>
            </a:pPr>
            <a:r>
              <a:rPr lang="en-US" dirty="0" smtClean="0"/>
              <a:t>Loss of strength</a:t>
            </a:r>
          </a:p>
          <a:p>
            <a:endParaRPr lang="en-US" dirty="0"/>
          </a:p>
        </p:txBody>
      </p:sp>
      <p:sp>
        <p:nvSpPr>
          <p:cNvPr id="5" name="Text Placeholder 4"/>
          <p:cNvSpPr>
            <a:spLocks noGrp="1"/>
          </p:cNvSpPr>
          <p:nvPr>
            <p:ph type="body" idx="1"/>
          </p:nvPr>
        </p:nvSpPr>
        <p:spPr>
          <a:xfrm>
            <a:off x="497541" y="1879601"/>
            <a:ext cx="3657600" cy="513976"/>
          </a:xfrm>
        </p:spPr>
        <p:txBody>
          <a:bodyPr/>
          <a:lstStyle/>
          <a:p>
            <a:r>
              <a:rPr lang="en-US" dirty="0" smtClean="0"/>
              <a:t>Risk Factors</a:t>
            </a:r>
            <a:endParaRPr lang="en-US" dirty="0"/>
          </a:p>
        </p:txBody>
      </p:sp>
      <p:sp>
        <p:nvSpPr>
          <p:cNvPr id="7" name="Text Placeholder 6"/>
          <p:cNvSpPr>
            <a:spLocks noGrp="1"/>
          </p:cNvSpPr>
          <p:nvPr>
            <p:ph type="body" sz="quarter" idx="3"/>
          </p:nvPr>
        </p:nvSpPr>
        <p:spPr>
          <a:xfrm>
            <a:off x="4399878" y="1879601"/>
            <a:ext cx="3657600" cy="513975"/>
          </a:xfrm>
        </p:spPr>
        <p:txBody>
          <a:bodyPr/>
          <a:lstStyle/>
          <a:p>
            <a:r>
              <a:rPr lang="en-US" dirty="0" smtClean="0"/>
              <a:t>Related Ailments</a:t>
            </a:r>
            <a:endParaRPr lang="en-US" dirty="0"/>
          </a:p>
        </p:txBody>
      </p:sp>
      <p:sp>
        <p:nvSpPr>
          <p:cNvPr id="2" name="Slide Number Placeholder 1"/>
          <p:cNvSpPr>
            <a:spLocks noGrp="1"/>
          </p:cNvSpPr>
          <p:nvPr>
            <p:ph type="sldNum" sz="quarter" idx="12"/>
          </p:nvPr>
        </p:nvSpPr>
        <p:spPr/>
        <p:txBody>
          <a:bodyPr/>
          <a:lstStyle/>
          <a:p>
            <a:fld id="{555B31FD-E8C5-7A41-B926-D1385114B3C2}" type="slidenum">
              <a:rPr lang="en-US" smtClean="0"/>
              <a:t>4</a:t>
            </a:fld>
            <a:endParaRPr lang="en-US"/>
          </a:p>
        </p:txBody>
      </p:sp>
    </p:spTree>
    <p:extLst>
      <p:ext uri="{BB962C8B-B14F-4D97-AF65-F5344CB8AC3E}">
        <p14:creationId xmlns:p14="http://schemas.microsoft.com/office/powerpoint/2010/main" val="189804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a:t>
            </a:r>
            <a:endParaRPr lang="en-US" dirty="0"/>
          </a:p>
        </p:txBody>
      </p:sp>
      <p:sp>
        <p:nvSpPr>
          <p:cNvPr id="3" name="Content Placeholder 2"/>
          <p:cNvSpPr>
            <a:spLocks noGrp="1"/>
          </p:cNvSpPr>
          <p:nvPr>
            <p:ph idx="1"/>
          </p:nvPr>
        </p:nvSpPr>
        <p:spPr>
          <a:xfrm>
            <a:off x="792162" y="1761565"/>
            <a:ext cx="7570787" cy="4677932"/>
          </a:xfrm>
        </p:spPr>
        <p:txBody>
          <a:bodyPr>
            <a:normAutofit fontScale="92500" lnSpcReduction="10000"/>
          </a:bodyPr>
          <a:lstStyle/>
          <a:p>
            <a:pPr lvl="0">
              <a:spcBef>
                <a:spcPts val="1200"/>
              </a:spcBef>
            </a:pPr>
            <a:r>
              <a:rPr lang="en-US" dirty="0"/>
              <a:t>Ergonomics is there to protect you and your coworkers from injury</a:t>
            </a:r>
          </a:p>
          <a:p>
            <a:pPr lvl="0">
              <a:spcBef>
                <a:spcPts val="1200"/>
              </a:spcBef>
            </a:pPr>
            <a:r>
              <a:rPr lang="en-US" dirty="0"/>
              <a:t>Follow the rules</a:t>
            </a:r>
          </a:p>
          <a:p>
            <a:pPr lvl="0">
              <a:spcBef>
                <a:spcPts val="1200"/>
              </a:spcBef>
            </a:pPr>
            <a:r>
              <a:rPr lang="en-US" dirty="0"/>
              <a:t>Use proper posture and body mechanics</a:t>
            </a:r>
          </a:p>
          <a:p>
            <a:pPr lvl="0">
              <a:spcBef>
                <a:spcPts val="1200"/>
              </a:spcBef>
            </a:pPr>
            <a:r>
              <a:rPr lang="en-US" dirty="0"/>
              <a:t>Ask for help</a:t>
            </a:r>
          </a:p>
          <a:p>
            <a:pPr lvl="0">
              <a:spcBef>
                <a:spcPts val="1200"/>
              </a:spcBef>
            </a:pPr>
            <a:r>
              <a:rPr lang="en-US" dirty="0"/>
              <a:t>Report risks and hazards</a:t>
            </a:r>
          </a:p>
          <a:p>
            <a:pPr lvl="0">
              <a:spcBef>
                <a:spcPts val="1200"/>
              </a:spcBef>
            </a:pPr>
            <a:r>
              <a:rPr lang="en-US" dirty="0"/>
              <a:t>Report symptoms early</a:t>
            </a:r>
          </a:p>
          <a:p>
            <a:pPr lvl="0">
              <a:spcBef>
                <a:spcPts val="1200"/>
              </a:spcBef>
            </a:pPr>
            <a:r>
              <a:rPr lang="en-US" dirty="0"/>
              <a:t>Help the company recognize the need for ergonomic changes that can help protect you and your </a:t>
            </a:r>
            <a:r>
              <a:rPr lang="en-US" dirty="0" smtClean="0"/>
              <a:t>coworkers</a:t>
            </a:r>
            <a:endParaRPr lang="en-US" dirty="0"/>
          </a:p>
        </p:txBody>
      </p:sp>
    </p:spTree>
    <p:extLst>
      <p:ext uri="{BB962C8B-B14F-4D97-AF65-F5344CB8AC3E}">
        <p14:creationId xmlns:p14="http://schemas.microsoft.com/office/powerpoint/2010/main" val="141453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THINK LONG TERM</a:t>
            </a:r>
            <a:endParaRPr lang="en-US" sz="4800" dirty="0"/>
          </a:p>
        </p:txBody>
      </p:sp>
      <p:sp>
        <p:nvSpPr>
          <p:cNvPr id="3" name="Content Placeholder 2"/>
          <p:cNvSpPr>
            <a:spLocks noGrp="1"/>
          </p:cNvSpPr>
          <p:nvPr>
            <p:ph idx="1"/>
          </p:nvPr>
        </p:nvSpPr>
        <p:spPr/>
        <p:txBody>
          <a:bodyPr/>
          <a:lstStyle/>
          <a:p>
            <a:pPr lvl="1">
              <a:spcBef>
                <a:spcPct val="40000"/>
              </a:spcBef>
            </a:pPr>
            <a:r>
              <a:rPr lang="en-US" sz="2400" dirty="0">
                <a:latin typeface="Arial" charset="0"/>
              </a:rPr>
              <a:t>Be </a:t>
            </a:r>
            <a:r>
              <a:rPr lang="en-US" sz="2400" dirty="0" smtClean="0">
                <a:latin typeface="Arial" charset="0"/>
              </a:rPr>
              <a:t>vigilant – always use proper lifting ergonomics</a:t>
            </a:r>
            <a:endParaRPr lang="en-US" sz="2400" dirty="0">
              <a:latin typeface="Arial" charset="0"/>
            </a:endParaRPr>
          </a:p>
          <a:p>
            <a:pPr lvl="1">
              <a:spcBef>
                <a:spcPct val="40000"/>
              </a:spcBef>
            </a:pPr>
            <a:r>
              <a:rPr lang="en-US" sz="2400" dirty="0">
                <a:latin typeface="Arial" charset="0"/>
              </a:rPr>
              <a:t>Think long </a:t>
            </a:r>
            <a:r>
              <a:rPr lang="en-US" sz="2400" dirty="0" smtClean="0">
                <a:latin typeface="Arial" charset="0"/>
              </a:rPr>
              <a:t>term – how will this affect me 20 years from now?</a:t>
            </a:r>
            <a:endParaRPr lang="en-US" sz="2400" dirty="0">
              <a:latin typeface="Arial" charset="0"/>
            </a:endParaRPr>
          </a:p>
          <a:p>
            <a:pPr lvl="1">
              <a:spcBef>
                <a:spcPct val="40000"/>
              </a:spcBef>
            </a:pPr>
            <a:r>
              <a:rPr lang="en-US" sz="2400" dirty="0" smtClean="0">
                <a:latin typeface="Arial" charset="0"/>
              </a:rPr>
              <a:t>Ask for help</a:t>
            </a:r>
          </a:p>
          <a:p>
            <a:pPr lvl="1">
              <a:spcBef>
                <a:spcPct val="40000"/>
              </a:spcBef>
            </a:pPr>
            <a:r>
              <a:rPr lang="en-US" sz="2400" dirty="0" smtClean="0">
                <a:latin typeface="Arial" charset="0"/>
              </a:rPr>
              <a:t>Make multiple trips</a:t>
            </a:r>
            <a:endParaRPr lang="en-US" sz="2400" dirty="0">
              <a:latin typeface="Arial" charset="0"/>
            </a:endParaRPr>
          </a:p>
          <a:p>
            <a:pPr lvl="1">
              <a:spcBef>
                <a:spcPct val="40000"/>
              </a:spcBef>
            </a:pPr>
            <a:r>
              <a:rPr lang="en-US" sz="2400" dirty="0">
                <a:latin typeface="Arial" charset="0"/>
              </a:rPr>
              <a:t>Consider your back </a:t>
            </a:r>
            <a:br>
              <a:rPr lang="en-US" sz="2400" dirty="0">
                <a:latin typeface="Arial" charset="0"/>
              </a:rPr>
            </a:br>
            <a:r>
              <a:rPr lang="en-US" sz="2400" dirty="0">
                <a:latin typeface="Arial" charset="0"/>
              </a:rPr>
              <a:t>in all things you do</a:t>
            </a:r>
          </a:p>
          <a:p>
            <a:endParaRPr lang="en-US" dirty="0"/>
          </a:p>
        </p:txBody>
      </p:sp>
      <p:pic>
        <p:nvPicPr>
          <p:cNvPr id="4" name="Picture 3"/>
          <p:cNvPicPr>
            <a:picLocks noChangeAspect="1"/>
          </p:cNvPicPr>
          <p:nvPr/>
        </p:nvPicPr>
        <p:blipFill>
          <a:blip r:embed="rId2"/>
          <a:stretch>
            <a:fillRect/>
          </a:stretch>
        </p:blipFill>
        <p:spPr>
          <a:xfrm>
            <a:off x="5215467" y="2929467"/>
            <a:ext cx="3928532" cy="3928532"/>
          </a:xfrm>
          <a:prstGeom prst="rect">
            <a:avLst/>
          </a:prstGeom>
        </p:spPr>
      </p:pic>
      <p:sp>
        <p:nvSpPr>
          <p:cNvPr id="5" name="Slide Number Placeholder 4"/>
          <p:cNvSpPr>
            <a:spLocks noGrp="1"/>
          </p:cNvSpPr>
          <p:nvPr>
            <p:ph type="sldNum" sz="quarter" idx="12"/>
          </p:nvPr>
        </p:nvSpPr>
        <p:spPr/>
        <p:txBody>
          <a:bodyPr/>
          <a:lstStyle/>
          <a:p>
            <a:fld id="{555B31FD-E8C5-7A41-B926-D1385114B3C2}" type="slidenum">
              <a:rPr lang="en-US" smtClean="0"/>
              <a:t>41</a:t>
            </a:fld>
            <a:endParaRPr lang="en-US"/>
          </a:p>
        </p:txBody>
      </p:sp>
    </p:spTree>
    <p:extLst>
      <p:ext uri="{BB962C8B-B14F-4D97-AF65-F5344CB8AC3E}">
        <p14:creationId xmlns:p14="http://schemas.microsoft.com/office/powerpoint/2010/main" val="598054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ERONOMICS IS EVERYWHERE</a:t>
            </a:r>
            <a:endParaRPr lang="en-US" sz="4400" dirty="0"/>
          </a:p>
        </p:txBody>
      </p:sp>
      <p:sp>
        <p:nvSpPr>
          <p:cNvPr id="3" name="Content Placeholder 2"/>
          <p:cNvSpPr>
            <a:spLocks noGrp="1"/>
          </p:cNvSpPr>
          <p:nvPr>
            <p:ph idx="1"/>
          </p:nvPr>
        </p:nvSpPr>
        <p:spPr>
          <a:xfrm>
            <a:off x="498474" y="1811867"/>
            <a:ext cx="3988859" cy="2713566"/>
          </a:xfrm>
        </p:spPr>
        <p:txBody>
          <a:bodyPr>
            <a:normAutofit fontScale="85000" lnSpcReduction="20000"/>
          </a:bodyPr>
          <a:lstStyle/>
          <a:p>
            <a:r>
              <a:rPr lang="en-US" sz="2600" dirty="0" smtClean="0"/>
              <a:t>It’s not just for work</a:t>
            </a:r>
            <a:endParaRPr lang="en-US" sz="2600" dirty="0"/>
          </a:p>
          <a:p>
            <a:pPr lvl="1"/>
            <a:r>
              <a:rPr lang="en-US" dirty="0" smtClean="0"/>
              <a:t>Car</a:t>
            </a:r>
          </a:p>
          <a:p>
            <a:pPr lvl="1"/>
            <a:r>
              <a:rPr lang="en-US" dirty="0" smtClean="0"/>
              <a:t>Sleep</a:t>
            </a:r>
          </a:p>
          <a:p>
            <a:pPr lvl="1"/>
            <a:r>
              <a:rPr lang="en-US" dirty="0" smtClean="0"/>
              <a:t>Household activities (</a:t>
            </a:r>
            <a:r>
              <a:rPr lang="en-US" dirty="0" err="1" smtClean="0"/>
              <a:t>ie</a:t>
            </a:r>
            <a:r>
              <a:rPr lang="en-US" dirty="0" smtClean="0"/>
              <a:t>: washing dishes, vacuuming)</a:t>
            </a:r>
          </a:p>
          <a:p>
            <a:pPr lvl="1"/>
            <a:r>
              <a:rPr lang="en-US" dirty="0" smtClean="0"/>
              <a:t>Yard work</a:t>
            </a:r>
          </a:p>
          <a:p>
            <a:pPr lvl="1"/>
            <a:r>
              <a:rPr lang="en-US" dirty="0" smtClean="0"/>
              <a:t>Snow shoveling</a:t>
            </a:r>
            <a:endParaRPr lang="en-US" dirty="0"/>
          </a:p>
        </p:txBody>
      </p:sp>
      <p:pic>
        <p:nvPicPr>
          <p:cNvPr id="6" name="Picture 5"/>
          <p:cNvPicPr>
            <a:picLocks noChangeAspect="1"/>
          </p:cNvPicPr>
          <p:nvPr/>
        </p:nvPicPr>
        <p:blipFill>
          <a:blip r:embed="rId2"/>
          <a:stretch>
            <a:fillRect/>
          </a:stretch>
        </p:blipFill>
        <p:spPr>
          <a:xfrm>
            <a:off x="422274" y="4631771"/>
            <a:ext cx="3285067" cy="1845229"/>
          </a:xfrm>
          <a:prstGeom prst="rect">
            <a:avLst/>
          </a:prstGeom>
        </p:spPr>
      </p:pic>
      <p:pic>
        <p:nvPicPr>
          <p:cNvPr id="7" name="Picture 6"/>
          <p:cNvPicPr>
            <a:picLocks noChangeAspect="1"/>
          </p:cNvPicPr>
          <p:nvPr/>
        </p:nvPicPr>
        <p:blipFill>
          <a:blip r:embed="rId3"/>
          <a:stretch>
            <a:fillRect/>
          </a:stretch>
        </p:blipFill>
        <p:spPr>
          <a:xfrm>
            <a:off x="4055533" y="4631771"/>
            <a:ext cx="3836415" cy="1998133"/>
          </a:xfrm>
          <a:prstGeom prst="rect">
            <a:avLst/>
          </a:prstGeom>
        </p:spPr>
      </p:pic>
      <p:pic>
        <p:nvPicPr>
          <p:cNvPr id="8" name="Picture 7"/>
          <p:cNvPicPr>
            <a:picLocks noChangeAspect="1"/>
          </p:cNvPicPr>
          <p:nvPr/>
        </p:nvPicPr>
        <p:blipFill>
          <a:blip r:embed="rId4"/>
          <a:stretch>
            <a:fillRect/>
          </a:stretch>
        </p:blipFill>
        <p:spPr>
          <a:xfrm>
            <a:off x="7161354" y="2226733"/>
            <a:ext cx="1529680" cy="2298700"/>
          </a:xfrm>
          <a:prstGeom prst="rect">
            <a:avLst/>
          </a:prstGeom>
        </p:spPr>
      </p:pic>
      <p:pic>
        <p:nvPicPr>
          <p:cNvPr id="9" name="Picture 8"/>
          <p:cNvPicPr>
            <a:picLocks noChangeAspect="1"/>
          </p:cNvPicPr>
          <p:nvPr/>
        </p:nvPicPr>
        <p:blipFill>
          <a:blip r:embed="rId5"/>
          <a:stretch>
            <a:fillRect/>
          </a:stretch>
        </p:blipFill>
        <p:spPr>
          <a:xfrm>
            <a:off x="4487333" y="1452033"/>
            <a:ext cx="2398183" cy="3073400"/>
          </a:xfrm>
          <a:prstGeom prst="rect">
            <a:avLst/>
          </a:prstGeom>
        </p:spPr>
      </p:pic>
      <p:sp>
        <p:nvSpPr>
          <p:cNvPr id="4" name="Slide Number Placeholder 3"/>
          <p:cNvSpPr>
            <a:spLocks noGrp="1"/>
          </p:cNvSpPr>
          <p:nvPr>
            <p:ph type="sldNum" sz="quarter" idx="12"/>
          </p:nvPr>
        </p:nvSpPr>
        <p:spPr/>
        <p:txBody>
          <a:bodyPr/>
          <a:lstStyle/>
          <a:p>
            <a:fld id="{555B31FD-E8C5-7A41-B926-D1385114B3C2}" type="slidenum">
              <a:rPr lang="en-US" smtClean="0"/>
              <a:t>42</a:t>
            </a:fld>
            <a:endParaRPr lang="en-US"/>
          </a:p>
        </p:txBody>
      </p:sp>
    </p:spTree>
    <p:extLst>
      <p:ext uri="{BB962C8B-B14F-4D97-AF65-F5344CB8AC3E}">
        <p14:creationId xmlns:p14="http://schemas.microsoft.com/office/powerpoint/2010/main" val="177276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4333" y="2152972"/>
            <a:ext cx="7611533" cy="3714428"/>
          </a:xfrm>
          <a:prstGeom prst="rect">
            <a:avLst/>
          </a:prstGeom>
        </p:spPr>
      </p:pic>
      <p:sp>
        <p:nvSpPr>
          <p:cNvPr id="6" name="Title 5"/>
          <p:cNvSpPr>
            <a:spLocks noGrp="1"/>
          </p:cNvSpPr>
          <p:nvPr>
            <p:ph type="title"/>
          </p:nvPr>
        </p:nvSpPr>
        <p:spPr/>
        <p:txBody>
          <a:bodyPr/>
          <a:lstStyle/>
          <a:p>
            <a:pPr algn="ctr"/>
            <a:r>
              <a:rPr lang="en-US" sz="4800" dirty="0" smtClean="0"/>
              <a:t>ERGONOMICS</a:t>
            </a:r>
            <a:endParaRPr lang="en-US" sz="4800" dirty="0"/>
          </a:p>
        </p:txBody>
      </p:sp>
      <p:sp>
        <p:nvSpPr>
          <p:cNvPr id="2" name="Slide Number Placeholder 1"/>
          <p:cNvSpPr>
            <a:spLocks noGrp="1"/>
          </p:cNvSpPr>
          <p:nvPr>
            <p:ph type="sldNum" sz="quarter" idx="12"/>
          </p:nvPr>
        </p:nvSpPr>
        <p:spPr/>
        <p:txBody>
          <a:bodyPr/>
          <a:lstStyle/>
          <a:p>
            <a:fld id="{555B31FD-E8C5-7A41-B926-D1385114B3C2}" type="slidenum">
              <a:rPr lang="en-US" smtClean="0"/>
              <a:t>5</a:t>
            </a:fld>
            <a:endParaRPr lang="en-US"/>
          </a:p>
        </p:txBody>
      </p:sp>
    </p:spTree>
    <p:extLst>
      <p:ext uri="{BB962C8B-B14F-4D97-AF65-F5344CB8AC3E}">
        <p14:creationId xmlns:p14="http://schemas.microsoft.com/office/powerpoint/2010/main" val="4495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ERGONOMICS</a:t>
            </a:r>
          </a:p>
        </p:txBody>
      </p:sp>
      <p:pic>
        <p:nvPicPr>
          <p:cNvPr id="6" name="Picture 4" descr="nonidealde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72" y="2582333"/>
            <a:ext cx="33448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dealty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2642657"/>
            <a:ext cx="36480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555B31FD-E8C5-7A41-B926-D1385114B3C2}" type="slidenum">
              <a:rPr lang="en-US" smtClean="0"/>
              <a:t>6</a:t>
            </a:fld>
            <a:endParaRPr lang="en-US"/>
          </a:p>
        </p:txBody>
      </p:sp>
    </p:spTree>
    <p:extLst>
      <p:ext uri="{BB962C8B-B14F-4D97-AF65-F5344CB8AC3E}">
        <p14:creationId xmlns:p14="http://schemas.microsoft.com/office/powerpoint/2010/main" val="65350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9866" y="639104"/>
            <a:ext cx="7276917" cy="5947963"/>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7</a:t>
            </a:fld>
            <a:endParaRPr lang="en-US"/>
          </a:p>
        </p:txBody>
      </p:sp>
    </p:spTree>
    <p:extLst>
      <p:ext uri="{BB962C8B-B14F-4D97-AF65-F5344CB8AC3E}">
        <p14:creationId xmlns:p14="http://schemas.microsoft.com/office/powerpoint/2010/main" val="320823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81000" y="1871663"/>
            <a:ext cx="4504267"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US" sz="1800" b="1" u="sng" dirty="0">
                <a:latin typeface="Tahoma" charset="0"/>
              </a:rPr>
              <a:t>Neutral posture:</a:t>
            </a:r>
            <a:r>
              <a:rPr lang="en-US" sz="1800" u="sng" dirty="0">
                <a:latin typeface="Tahoma" charset="0"/>
              </a:rPr>
              <a:t> </a:t>
            </a:r>
          </a:p>
          <a:p>
            <a:pPr>
              <a:spcBef>
                <a:spcPts val="500"/>
              </a:spcBef>
              <a:spcAft>
                <a:spcPts val="500"/>
              </a:spcAft>
              <a:buFontTx/>
              <a:buChar char="•"/>
            </a:pPr>
            <a:r>
              <a:rPr lang="en-US" sz="1800" dirty="0">
                <a:latin typeface="Tahoma" charset="0"/>
              </a:rPr>
              <a:t> Back supported by the chair back</a:t>
            </a:r>
          </a:p>
          <a:p>
            <a:pPr>
              <a:spcBef>
                <a:spcPts val="500"/>
              </a:spcBef>
              <a:spcAft>
                <a:spcPts val="500"/>
              </a:spcAft>
              <a:buFontTx/>
              <a:buChar char="•"/>
            </a:pPr>
            <a:r>
              <a:rPr lang="en-US" sz="1800" dirty="0">
                <a:latin typeface="Tahoma" charset="0"/>
              </a:rPr>
              <a:t> Ears, Shoulders, Elbows, Hips vertically aligned</a:t>
            </a:r>
          </a:p>
          <a:p>
            <a:pPr>
              <a:spcBef>
                <a:spcPts val="500"/>
              </a:spcBef>
              <a:spcAft>
                <a:spcPts val="500"/>
              </a:spcAft>
              <a:buFontTx/>
              <a:buChar char="•"/>
            </a:pPr>
            <a:r>
              <a:rPr lang="en-US" sz="1800" dirty="0">
                <a:latin typeface="Tahoma" charset="0"/>
              </a:rPr>
              <a:t>  Elbows, hips, knees bent at near-right angles  </a:t>
            </a:r>
            <a:r>
              <a:rPr lang="en-US" sz="1800" dirty="0" smtClean="0">
                <a:latin typeface="Tahoma" charset="0"/>
              </a:rPr>
              <a:t>        	(</a:t>
            </a:r>
            <a:r>
              <a:rPr lang="en-US" sz="1800" dirty="0">
                <a:latin typeface="Tahoma" charset="0"/>
              </a:rPr>
              <a:t>90</a:t>
            </a:r>
            <a:r>
              <a:rPr lang="en-US" sz="1800" baseline="30000" dirty="0">
                <a:latin typeface="Tahoma" charset="0"/>
              </a:rPr>
              <a:t>o</a:t>
            </a:r>
            <a:r>
              <a:rPr lang="en-US" sz="1800" dirty="0">
                <a:latin typeface="Tahoma" charset="0"/>
              </a:rPr>
              <a:t> – 105</a:t>
            </a:r>
            <a:r>
              <a:rPr lang="en-US" sz="1800" baseline="30000" dirty="0">
                <a:latin typeface="Tahoma" charset="0"/>
              </a:rPr>
              <a:t>o</a:t>
            </a:r>
            <a:r>
              <a:rPr lang="en-US" sz="1800" dirty="0">
                <a:latin typeface="Tahoma" charset="0"/>
              </a:rPr>
              <a:t>)</a:t>
            </a:r>
          </a:p>
          <a:p>
            <a:pPr>
              <a:spcBef>
                <a:spcPts val="500"/>
              </a:spcBef>
              <a:spcAft>
                <a:spcPts val="500"/>
              </a:spcAft>
              <a:buFontTx/>
              <a:buChar char="•"/>
            </a:pPr>
            <a:r>
              <a:rPr lang="en-US" sz="1800" dirty="0">
                <a:latin typeface="Tahoma" charset="0"/>
              </a:rPr>
              <a:t>  Feet flat on the floor or </a:t>
            </a:r>
            <a:r>
              <a:rPr lang="en-US" sz="1800" dirty="0" smtClean="0">
                <a:latin typeface="Tahoma" charset="0"/>
              </a:rPr>
              <a:t>footrest</a:t>
            </a:r>
            <a:endParaRPr lang="en-US" dirty="0">
              <a:latin typeface="Tahoma" charset="0"/>
            </a:endParaRPr>
          </a:p>
          <a:p>
            <a:pPr>
              <a:spcBef>
                <a:spcPts val="500"/>
              </a:spcBef>
              <a:spcAft>
                <a:spcPts val="500"/>
              </a:spcAft>
            </a:pPr>
            <a:endParaRPr lang="en-US" dirty="0">
              <a:latin typeface="Tahoma" charset="0"/>
            </a:endParaRPr>
          </a:p>
          <a:p>
            <a:pPr>
              <a:spcBef>
                <a:spcPts val="500"/>
              </a:spcBef>
              <a:spcAft>
                <a:spcPts val="500"/>
              </a:spcAft>
            </a:pPr>
            <a:r>
              <a:rPr lang="en-US" sz="2000" dirty="0">
                <a:latin typeface="Arial" charset="0"/>
              </a:rPr>
              <a:t>The basic neutral position most lab personnel should utilize a majority of the time they spend seated at the computer or other equipment.</a:t>
            </a:r>
            <a:r>
              <a:rPr lang="en-US" dirty="0">
                <a:latin typeface="Arial" charset="0"/>
              </a:rPr>
              <a:t> </a:t>
            </a:r>
          </a:p>
        </p:txBody>
      </p:sp>
      <p:sp>
        <p:nvSpPr>
          <p:cNvPr id="4" name="Title 3"/>
          <p:cNvSpPr>
            <a:spLocks noGrp="1"/>
          </p:cNvSpPr>
          <p:nvPr>
            <p:ph type="title"/>
          </p:nvPr>
        </p:nvSpPr>
        <p:spPr/>
        <p:txBody>
          <a:bodyPr/>
          <a:lstStyle/>
          <a:p>
            <a:pPr algn="ctr"/>
            <a:r>
              <a:rPr lang="en-US" sz="4800" dirty="0" smtClean="0"/>
              <a:t>NEUTRAL POSITION</a:t>
            </a:r>
            <a:endParaRPr lang="en-US" sz="4800" dirty="0"/>
          </a:p>
        </p:txBody>
      </p:sp>
      <p:pic>
        <p:nvPicPr>
          <p:cNvPr id="13" name="Picture 12"/>
          <p:cNvPicPr>
            <a:picLocks noChangeAspect="1"/>
          </p:cNvPicPr>
          <p:nvPr/>
        </p:nvPicPr>
        <p:blipFill>
          <a:blip r:embed="rId3"/>
          <a:stretch>
            <a:fillRect/>
          </a:stretch>
        </p:blipFill>
        <p:spPr>
          <a:xfrm>
            <a:off x="5003800" y="2235199"/>
            <a:ext cx="3776337" cy="4216399"/>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8</a:t>
            </a:fld>
            <a:endParaRPr lang="en-US"/>
          </a:p>
        </p:txBody>
      </p:sp>
    </p:spTree>
    <p:extLst>
      <p:ext uri="{BB962C8B-B14F-4D97-AF65-F5344CB8AC3E}">
        <p14:creationId xmlns:p14="http://schemas.microsoft.com/office/powerpoint/2010/main" val="1965898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762000" y="1676400"/>
            <a:ext cx="4504267" cy="193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ts val="500"/>
              </a:spcBef>
              <a:spcAft>
                <a:spcPts val="500"/>
              </a:spcAft>
            </a:pPr>
            <a:r>
              <a:rPr lang="en-US" sz="1800" b="1" u="sng" dirty="0">
                <a:solidFill>
                  <a:srgbClr val="000000"/>
                </a:solidFill>
                <a:latin typeface="Tahoma" charset="0"/>
              </a:rPr>
              <a:t>Forward tilt posture:</a:t>
            </a:r>
            <a:r>
              <a:rPr lang="en-US" sz="1800" u="sng" dirty="0">
                <a:solidFill>
                  <a:srgbClr val="000000"/>
                </a:solidFill>
                <a:latin typeface="Tahoma" charset="0"/>
              </a:rPr>
              <a:t> </a:t>
            </a:r>
          </a:p>
          <a:p>
            <a:pPr>
              <a:spcBef>
                <a:spcPts val="500"/>
              </a:spcBef>
              <a:spcAft>
                <a:spcPts val="500"/>
              </a:spcAft>
            </a:pPr>
            <a:r>
              <a:rPr lang="en-US" sz="1800" dirty="0">
                <a:solidFill>
                  <a:srgbClr val="000000"/>
                </a:solidFill>
                <a:latin typeface="Tahoma" charset="0"/>
              </a:rPr>
              <a:t>Raise the chair height  a few inches and tilt the front downward slightly (8</a:t>
            </a:r>
            <a:r>
              <a:rPr lang="en-US" sz="1800" baseline="30000" dirty="0">
                <a:solidFill>
                  <a:srgbClr val="000000"/>
                </a:solidFill>
                <a:latin typeface="Tahoma" charset="0"/>
              </a:rPr>
              <a:t>o </a:t>
            </a:r>
            <a:r>
              <a:rPr lang="en-US" sz="1800" dirty="0">
                <a:solidFill>
                  <a:srgbClr val="000000"/>
                </a:solidFill>
                <a:latin typeface="Tahoma" charset="0"/>
              </a:rPr>
              <a:t>- 10</a:t>
            </a:r>
            <a:r>
              <a:rPr lang="en-US" sz="1800" baseline="30000" dirty="0">
                <a:solidFill>
                  <a:srgbClr val="000000"/>
                </a:solidFill>
                <a:latin typeface="Tahoma" charset="0"/>
              </a:rPr>
              <a:t>o</a:t>
            </a:r>
            <a:r>
              <a:rPr lang="en-US" sz="1800" dirty="0">
                <a:solidFill>
                  <a:srgbClr val="000000"/>
                </a:solidFill>
                <a:latin typeface="Tahoma" charset="0"/>
              </a:rPr>
              <a:t>)</a:t>
            </a:r>
          </a:p>
          <a:p>
            <a:pPr>
              <a:spcBef>
                <a:spcPts val="500"/>
              </a:spcBef>
              <a:spcAft>
                <a:spcPts val="500"/>
              </a:spcAft>
            </a:pPr>
            <a:endParaRPr lang="en-US" sz="1800" dirty="0">
              <a:solidFill>
                <a:schemeClr val="bg1"/>
              </a:solidFill>
              <a:latin typeface="Tahoma" charset="0"/>
            </a:endParaRPr>
          </a:p>
          <a:p>
            <a:pPr>
              <a:spcBef>
                <a:spcPct val="50000"/>
              </a:spcBef>
            </a:pPr>
            <a:endParaRPr lang="en-US" sz="1800" dirty="0">
              <a:solidFill>
                <a:schemeClr val="bg1"/>
              </a:solidFill>
              <a:latin typeface="Tahoma" charset="0"/>
            </a:endParaRPr>
          </a:p>
        </p:txBody>
      </p:sp>
      <p:sp>
        <p:nvSpPr>
          <p:cNvPr id="12293" name="Rectangle 5"/>
          <p:cNvSpPr>
            <a:spLocks noChangeArrowheads="1"/>
          </p:cNvSpPr>
          <p:nvPr/>
        </p:nvSpPr>
        <p:spPr bwMode="auto">
          <a:xfrm>
            <a:off x="685800" y="2819400"/>
            <a:ext cx="47244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en-US" sz="1800" dirty="0">
                <a:solidFill>
                  <a:srgbClr val="000000"/>
                </a:solidFill>
                <a:latin typeface="Tahoma" charset="0"/>
              </a:rPr>
              <a:t>Opens hip angle allowing legs to support some weight. </a:t>
            </a:r>
          </a:p>
          <a:p>
            <a:pPr>
              <a:spcBef>
                <a:spcPct val="30000"/>
              </a:spcBef>
            </a:pPr>
            <a:endParaRPr lang="en-US" sz="1800" dirty="0">
              <a:solidFill>
                <a:srgbClr val="000000"/>
              </a:solidFill>
              <a:latin typeface="Tahoma" charset="0"/>
            </a:endParaRPr>
          </a:p>
          <a:p>
            <a:pPr>
              <a:spcBef>
                <a:spcPct val="30000"/>
              </a:spcBef>
            </a:pPr>
            <a:r>
              <a:rPr lang="en-US" sz="1800" i="1" dirty="0">
                <a:solidFill>
                  <a:srgbClr val="000000"/>
                </a:solidFill>
                <a:latin typeface="Tahoma" charset="0"/>
              </a:rPr>
              <a:t>Not recommended</a:t>
            </a:r>
            <a:r>
              <a:rPr lang="en-US" sz="1800" dirty="0">
                <a:solidFill>
                  <a:srgbClr val="000000"/>
                </a:solidFill>
                <a:latin typeface="Tahoma" charset="0"/>
              </a:rPr>
              <a:t> if you have knee or foot problems.  </a:t>
            </a:r>
          </a:p>
        </p:txBody>
      </p:sp>
      <p:sp>
        <p:nvSpPr>
          <p:cNvPr id="12295" name="Rectangle 7"/>
          <p:cNvSpPr>
            <a:spLocks noChangeArrowheads="1"/>
          </p:cNvSpPr>
          <p:nvPr/>
        </p:nvSpPr>
        <p:spPr bwMode="auto">
          <a:xfrm>
            <a:off x="685800" y="4596080"/>
            <a:ext cx="402166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30000"/>
              </a:spcBef>
            </a:pPr>
            <a:r>
              <a:rPr lang="en-US" sz="2000" dirty="0">
                <a:solidFill>
                  <a:srgbClr val="000000"/>
                </a:solidFill>
                <a:latin typeface="Arial" charset="0"/>
              </a:rPr>
              <a:t>May be used occasionally throughout the day by most people; but is not recommended for long periods at a time</a:t>
            </a:r>
            <a:r>
              <a:rPr lang="en-US" dirty="0">
                <a:solidFill>
                  <a:srgbClr val="000000"/>
                </a:solidFill>
                <a:latin typeface="Arial" charset="0"/>
              </a:rPr>
              <a:t>.</a:t>
            </a:r>
          </a:p>
        </p:txBody>
      </p:sp>
      <p:sp>
        <p:nvSpPr>
          <p:cNvPr id="3" name="Title 2"/>
          <p:cNvSpPr>
            <a:spLocks noGrp="1"/>
          </p:cNvSpPr>
          <p:nvPr>
            <p:ph type="title"/>
          </p:nvPr>
        </p:nvSpPr>
        <p:spPr/>
        <p:txBody>
          <a:bodyPr/>
          <a:lstStyle/>
          <a:p>
            <a:pPr algn="ctr"/>
            <a:r>
              <a:rPr lang="en-US" sz="4800" dirty="0" smtClean="0"/>
              <a:t>BACK RELIEF</a:t>
            </a:r>
            <a:endParaRPr lang="en-US" sz="4800" dirty="0"/>
          </a:p>
        </p:txBody>
      </p:sp>
      <p:pic>
        <p:nvPicPr>
          <p:cNvPr id="14" name="Picture 13"/>
          <p:cNvPicPr>
            <a:picLocks noChangeAspect="1"/>
          </p:cNvPicPr>
          <p:nvPr/>
        </p:nvPicPr>
        <p:blipFill rotWithShape="1">
          <a:blip r:embed="rId3"/>
          <a:srcRect l="19827" r="55064"/>
          <a:stretch/>
        </p:blipFill>
        <p:spPr>
          <a:xfrm>
            <a:off x="5410200" y="1600200"/>
            <a:ext cx="2438739" cy="5033907"/>
          </a:xfrm>
          <a:prstGeom prst="rect">
            <a:avLst/>
          </a:prstGeom>
        </p:spPr>
      </p:pic>
      <p:sp>
        <p:nvSpPr>
          <p:cNvPr id="2" name="Slide Number Placeholder 1"/>
          <p:cNvSpPr>
            <a:spLocks noGrp="1"/>
          </p:cNvSpPr>
          <p:nvPr>
            <p:ph type="sldNum" sz="quarter" idx="12"/>
          </p:nvPr>
        </p:nvSpPr>
        <p:spPr/>
        <p:txBody>
          <a:bodyPr/>
          <a:lstStyle/>
          <a:p>
            <a:fld id="{555B31FD-E8C5-7A41-B926-D1385114B3C2}" type="slidenum">
              <a:rPr lang="en-US" smtClean="0"/>
              <a:t>9</a:t>
            </a:fld>
            <a:endParaRPr lang="en-US"/>
          </a:p>
        </p:txBody>
      </p:sp>
    </p:spTree>
    <p:extLst>
      <p:ext uri="{BB962C8B-B14F-4D97-AF65-F5344CB8AC3E}">
        <p14:creationId xmlns:p14="http://schemas.microsoft.com/office/powerpoint/2010/main" val="28557568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37</TotalTime>
  <Words>1995</Words>
  <Application>Microsoft Macintosh PowerPoint</Application>
  <PresentationFormat>On-screen Show (4:3)</PresentationFormat>
  <Paragraphs>329</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Infusion</vt:lpstr>
      <vt:lpstr>New Employee Orientation</vt:lpstr>
      <vt:lpstr>Ergonomics and Preventing Injuries</vt:lpstr>
      <vt:lpstr>ERGONOMICS</vt:lpstr>
      <vt:lpstr>ERGONOMICS</vt:lpstr>
      <vt:lpstr>ERGONOMICS</vt:lpstr>
      <vt:lpstr>ERGONOMICS</vt:lpstr>
      <vt:lpstr>PowerPoint Presentation</vt:lpstr>
      <vt:lpstr>NEUTRAL POSITION</vt:lpstr>
      <vt:lpstr>BACK RELIEF</vt:lpstr>
      <vt:lpstr>LOWER BODY RELIEF</vt:lpstr>
      <vt:lpstr>NEUTRAL STANDING</vt:lpstr>
      <vt:lpstr>ERGONOMICS</vt:lpstr>
      <vt:lpstr>PowerPoint Presentation</vt:lpstr>
      <vt:lpstr>ERGONOMICS</vt:lpstr>
      <vt:lpstr>PowerPoint Presentation</vt:lpstr>
      <vt:lpstr>PowerPoint Presentation</vt:lpstr>
      <vt:lpstr>ERGONOMICS</vt:lpstr>
      <vt:lpstr>Musculoskeletal Disorders</vt:lpstr>
      <vt:lpstr>MSD Risk Factors</vt:lpstr>
      <vt:lpstr>MSD Risk Factors</vt:lpstr>
      <vt:lpstr>MSD Risk Factors</vt:lpstr>
      <vt:lpstr>MSD Symptoms</vt:lpstr>
      <vt:lpstr>Reporting Symptoms</vt:lpstr>
      <vt:lpstr>Be Warned</vt:lpstr>
      <vt:lpstr>Reduce Risk</vt:lpstr>
      <vt:lpstr>Reduce Risk</vt:lpstr>
      <vt:lpstr>ERGONOMICS</vt:lpstr>
      <vt:lpstr>Correct Posture</vt:lpstr>
      <vt:lpstr>Proper Body Mechanics</vt:lpstr>
      <vt:lpstr>Proper Lifting</vt:lpstr>
      <vt:lpstr>Protecting Yourself</vt:lpstr>
      <vt:lpstr>COMMON CAUSES OF BACK INJURIES</vt:lpstr>
      <vt:lpstr>Types of Back Injuries</vt:lpstr>
      <vt:lpstr>WAYS TO STRENGTHEN    YOUR BACK</vt:lpstr>
      <vt:lpstr>PREVENT INJURY</vt:lpstr>
      <vt:lpstr>PROPER LIFTING</vt:lpstr>
      <vt:lpstr>SAFE CARRYING</vt:lpstr>
      <vt:lpstr>TEAM LIFTING</vt:lpstr>
      <vt:lpstr>UNLOADING OBJECT</vt:lpstr>
      <vt:lpstr>To Summarize</vt:lpstr>
      <vt:lpstr>THINK LONG TERM</vt:lpstr>
      <vt:lpstr>ERONOMICS IS EVERYWHERE</vt:lpstr>
    </vt:vector>
  </TitlesOfParts>
  <Company>Another Way Holdings,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David Memmoli</dc:creator>
  <cp:lastModifiedBy>David Memmoli</cp:lastModifiedBy>
  <cp:revision>6</cp:revision>
  <dcterms:created xsi:type="dcterms:W3CDTF">2020-08-17T17:10:39Z</dcterms:created>
  <dcterms:modified xsi:type="dcterms:W3CDTF">2020-08-17T17:47:47Z</dcterms:modified>
</cp:coreProperties>
</file>